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jpe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0672" y="798653"/>
            <a:ext cx="3220602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5: The media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Новости, реклама, соцсети и медиаграмотность.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Медиа: от вещания к участию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давно вышли за рамки газет и телевидения: сегодня это сайты, подкасты, стримы и соцсети. Пользователь не только читает, но и комментирует, делится и сам влияет на информационный поток.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1688" y="1226125"/>
            <a:ext cx="405000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318" y="1226125"/>
            <a:ext cx="405000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49392" y="2971106"/>
            <a:ext cx="405000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1248625"/>
            <a:ext cx="405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33003" y="3011606"/>
            <a:ext cx="405000" cy="324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5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обществу нужны медиа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6241688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Развлекают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6241688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Сериалы, шоу, видео и игровые форматы дают отдых и эмоциональную разрядку. При этом именно развлекательный контент чаще всего удерживает внимание подростков дольше всего.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624318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Информируют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624318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быстро сообщают о событиях, помогают узнавать новости и ориентироваться в том, что происходит в стране и мире. Без этой функции общество теряет общую информационную основу.
</a:t>
            </a:r>
            <a:endParaRPr lang="en-US" sz="884" dirty="0"/>
          </a:p>
        </p:txBody>
      </p:sp>
      <p:sp>
        <p:nvSpPr>
          <p:cNvPr id="20" name="Text 6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Продвигают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помогает брендам находить аудиторию и одновременно финансирует бесплатные сервисы, сайты и приложения. Поэтому коммерческая логика часто влияет на то, какой контент становится заметнее.
</a:t>
            </a:r>
            <a:endParaRPr lang="en-US" sz="873" dirty="0"/>
          </a:p>
        </p:txBody>
      </p:sp>
      <p:sp>
        <p:nvSpPr>
          <p:cNvPr id="22" name="Text 8"/>
          <p:cNvSpPr txBox="1"/>
          <p:nvPr/>
        </p:nvSpPr>
        <p:spPr>
          <a:xfrm>
            <a:off x="3433003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Обучают
</a:t>
            </a:r>
            <a:endParaRPr lang="en-US" sz="1100" dirty="0"/>
          </a:p>
        </p:txBody>
      </p:sp>
      <p:sp>
        <p:nvSpPr>
          <p:cNvPr id="23" name="Text 9"/>
          <p:cNvSpPr txBox="1"/>
          <p:nvPr/>
        </p:nvSpPr>
        <p:spPr>
          <a:xfrm>
            <a:off x="3433003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Аналитические тексты, интервью и документальные форматы объясняют причины событий, расширяют кругозор и помогают лучше понимать сложные темы. Так медиа становятся частью непрерывного образования.
</a:t>
            </a:r>
            <a:endParaRPr lang="en-US" sz="809" dirty="0"/>
          </a:p>
        </p:txBody>
      </p:sp>
      <p:sp>
        <p:nvSpPr>
          <p:cNvPr id="24" name="Text 10"/>
          <p:cNvSpPr txBox="1"/>
          <p:nvPr/>
        </p:nvSpPr>
        <p:spPr>
          <a:xfrm>
            <a:off x="3433003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Контролируют
</a:t>
            </a:r>
            <a:endParaRPr lang="en-US" sz="1100" dirty="0"/>
          </a:p>
        </p:txBody>
      </p:sp>
      <p:sp>
        <p:nvSpPr>
          <p:cNvPr id="25" name="Text 11"/>
          <p:cNvSpPr txBox="1"/>
          <p:nvPr/>
        </p:nvSpPr>
        <p:spPr>
          <a:xfrm>
            <a:off x="3433004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Журналистские расследования, критические публикации и общественные обсуждения помогают замечать ошибки, злоупотребления и нарушения. В этом смысле медиа выполняют важную роль общественного контроля.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709" y="1076446"/>
            <a:ext cx="3905795" cy="3463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859100" y="3798904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Алгоритмические ленты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859025" y="4042488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платформы подбирают контент по просмотрам, лайкам и подпискам. Из-за этого информационный поток становится персонализированным, а привычные темы повторяются чаще, чем случайные и новые материалы.
</a:t>
            </a:r>
            <a:endParaRPr lang="en-US" sz="878" dirty="0"/>
          </a:p>
        </p:txBody>
      </p:sp>
      <p:sp>
        <p:nvSpPr>
          <p:cNvPr id="13" name="Text 3"/>
          <p:cNvSpPr txBox="1"/>
          <p:nvPr/>
        </p:nvSpPr>
        <p:spPr>
          <a:xfrm>
            <a:off x="4859100" y="1160092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Печать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859025" y="1403676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и журналы стали массовым источником информации в XIX веке. Их сильная сторона — редакционный отбор и возможность вдумчивого чтения, но скорость распространения была сравнительно невысокой.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9100" y="2039696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 и телевидение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4859025" y="2283280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 сделало новости более срочными, а телевидение добавило к звуку изображение и усилило эмоциональное воздействие. Эти форматы долго определяли общий информационный ритм общества.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59100" y="29193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859025" y="3162884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появлением интернета публикация стала почти мгновенной, а новости начали обновляться в режиме реального времени. Аудитория получила не только доступ к материалам, но и возможность отвечать на них сразу.
</a:t>
            </a:r>
            <a:endParaRPr lang="en-US" sz="890" dirty="0"/>
          </a:p>
        </p:txBody>
      </p:sp>
      <p:sp>
        <p:nvSpPr>
          <p:cNvPr id="19" name="Text 9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печатной прессы к цифровым платформам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чаще выбирают форматы, которые всегда под рукой и быстро обновляются на смартфоне.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медиа чаще всего используют подростки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мобильнее и короче формат, тем выше его повседневное использование; традиционные медиа заметно уступают цифровым.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диаграмма по типичным медиапривычкам подростков.
</a:t>
            </a:r>
            <a:endParaRPr lang="en-US" sz="95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1512" y="1145300"/>
            <a:ext cx="4781068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 разные медиа балансируют между скоростью, глубиной и уровнем проверки информации.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медиа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медиа чаще сильнее в проверке и анализе, а цифровые выигрывают по скорости и вовлечению, но легче создают информационный шум.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медиаформатов по учебному материалу.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новости формируют повестку дня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93805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события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Редакция решает, что попадёт в выпуск или на главную страницу: важнее всего значимость, новизна, конфликтность, известность участников и близость темы к аудитории.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96537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публикация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Новость выходит быстро, но часто ещё не содержит всех уточнений. Поэтому ранний материал может быть неполным и позже дополняется новыми сведениями.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750048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Подача материала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факт можно представить по-разному через заголовок, лексику, порядок деталей и визуальный ряд. Именно здесь особенно заметны акценты редакции.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564684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и реакция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публикации появляются комментарии, уточнения и опровержения. Так новость превращается в процесс, где важна не только сама информация, но и её последующая проверка.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новости от события до публикации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информация проходит через редакцию и реакцию аудитории.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Фотография, видео и эффект убедительности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Кадр, который меняет смысл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сюжет можно показать как спокойное событие или как драматичный эпизод — всё зависит от угла съёмки и момента нажатия на кнопку. Поэтому фотография кажется «доказательством», хотя она тоже требует проверки контекста и источника.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запоминается сильнее текста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визуальный кадр часто вызывает мгновенную реакцию: сочувствие, тревогу, возмущение или доверие. Именно поэтому изображения так активно используются в новостях и социальных сетях, где внимание аудитории нужно удержать за считаные секунды.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монтаж ведёт за зрителя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 создаёт сильное ощущение присутствия, но монтаж способен изменить последовательность событий и эмоциональный эффект. Если убрать часть кадров или добавить музыку, зритель может прийти к совершенно другому выводу о происходящем.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647" y="1553921"/>
            <a:ext cx="324000" cy="32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9331" y="1553921"/>
            <a:ext cx="324000" cy="324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8017" y="1553921"/>
            <a:ext cx="324000" cy="324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84989" y="3045361"/>
            <a:ext cx="324000" cy="259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93674" y="3012961"/>
            <a:ext cx="324000" cy="324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5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как часть медиасреды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939647" y="1540296"/>
            <a:ext cx="2174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Финансирование контента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13147" y="2094896"/>
            <a:ext cx="27006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поддерживает бесплатные сайты, приложения и видеоплатформы. Благодаря ей многие сервисы могут работать без прямой оплаты со стороны пользователя, но вместе с этим возрастает коммерческое давление.
</a:t>
            </a:r>
            <a:endParaRPr lang="en-US" sz="979" dirty="0"/>
          </a:p>
        </p:txBody>
      </p:sp>
      <p:sp>
        <p:nvSpPr>
          <p:cNvPr id="18" name="Text 4"/>
          <p:cNvSpPr txBox="1"/>
          <p:nvPr/>
        </p:nvSpPr>
        <p:spPr>
          <a:xfrm>
            <a:off x="3748331" y="1540296"/>
            <a:ext cx="2174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21831" y="2094896"/>
            <a:ext cx="27006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человек видит одно и то же сообщение, тем выше шанс, что оно запомнится и покажется знакомым. Этот приём особенно эффективен в цифровой среде с постоянными показами.
</a:t>
            </a:r>
            <a:endParaRPr lang="en-US" sz="1091" dirty="0"/>
          </a:p>
        </p:txBody>
      </p:sp>
      <p:sp>
        <p:nvSpPr>
          <p:cNvPr id="20" name="Text 6"/>
          <p:cNvSpPr txBox="1"/>
          <p:nvPr/>
        </p:nvSpPr>
        <p:spPr>
          <a:xfrm>
            <a:off x="6557017" y="1540296"/>
            <a:ext cx="2174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воздействие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30517" y="2094896"/>
            <a:ext cx="27006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нередко использует радость, страх, уверенность или чувство дефицита, чтобы ускорить решение. Эмоция заменяет вдумчивое сравнение и делает продукт психологически более привлекательным.
</a:t>
            </a:r>
            <a:endParaRPr lang="en-US" sz="1042" dirty="0"/>
          </a:p>
        </p:txBody>
      </p:sp>
      <p:sp>
        <p:nvSpPr>
          <p:cNvPr id="22" name="Text 8"/>
          <p:cNvSpPr txBox="1"/>
          <p:nvPr/>
        </p:nvSpPr>
        <p:spPr>
          <a:xfrm>
            <a:off x="2343988" y="2999336"/>
            <a:ext cx="2174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доказательство
</a:t>
            </a:r>
            <a:endParaRPr lang="en-US" sz="1100" dirty="0"/>
          </a:p>
        </p:txBody>
      </p:sp>
      <p:sp>
        <p:nvSpPr>
          <p:cNvPr id="23" name="Text 9"/>
          <p:cNvSpPr txBox="1"/>
          <p:nvPr/>
        </p:nvSpPr>
        <p:spPr>
          <a:xfrm>
            <a:off x="1817489" y="3553935"/>
            <a:ext cx="27006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Отзывы, рейтинги и популярные лица создают впечатление, что товар уже одобрен другими. Для подростков это особенно заметный приём, потому что мнение группы часто воспринимается как ориентир.
</a:t>
            </a:r>
            <a:endParaRPr lang="en-US" sz="1002" dirty="0"/>
          </a:p>
        </p:txBody>
      </p:sp>
      <p:sp>
        <p:nvSpPr>
          <p:cNvPr id="24" name="Text 10"/>
          <p:cNvSpPr txBox="1"/>
          <p:nvPr/>
        </p:nvSpPr>
        <p:spPr>
          <a:xfrm>
            <a:off x="5152674" y="2999336"/>
            <a:ext cx="2174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Нативные интеграции
</a:t>
            </a:r>
            <a:endParaRPr lang="en-US" sz="1100" dirty="0"/>
          </a:p>
        </p:txBody>
      </p:sp>
      <p:sp>
        <p:nvSpPr>
          <p:cNvPr id="25" name="Text 11"/>
          <p:cNvSpPr txBox="1"/>
          <p:nvPr/>
        </p:nvSpPr>
        <p:spPr>
          <a:xfrm>
            <a:off x="4626174" y="3553935"/>
            <a:ext cx="27006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Рекламное сообщение может быть встроено в обычный текст, видео или пост и выглядеть как нейтральный контент. Поэтому важно замечать, где заканчивается информация и начинается продвижение.
</a:t>
            </a:r>
            <a:endParaRPr lang="en-US" sz="102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платформы дополнительно монетизируют просмотры, клики и время удержания, превращая внимание аудитории в экономический ресурс.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медиа зарабатывают деньги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доходов обычно составляют реклама и подписки; остальные источники дополняют модель и снижают зависимость от одного канала.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модель доходов медиа, 2025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700" y="1075784"/>
            <a:ext cx="8380800" cy="194788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50" y="435775"/>
            <a:ext cx="7277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и алгоритмы рекомендаций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1055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анализирует алгоритм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055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Платформа фиксирует просмотры, лайки, комментарии, подписки и время, проведённое у публикации. Эти сигналы помогают системе предсказать, какой контент удержит внимание пользователя дольше.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342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эмоции распространяются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80342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Резкие, конфликтные и сенсационные посты чаще получают быстрый отклик, потому что вызывают сильную реакцию. Именно поэтому спокойный аналитический текст нередко проигрывает в охвате.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70580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пузыря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0580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лента постоянно подтверждает привычные интересы и взгляды, снижается вероятность встретить альтернативную позицию. Так усиливается информационный пузырь и растёт риск одностороннего восприятия событий.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60817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лента персональная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0817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подбирает материалы, похожие на уже просмотренные, поэтому у каждого пользователя формируется своя информационная среда. Это удобно, но может сужать круг тем и точек зрения.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2058873"/>
            <a:ext cx="3975900" cy="11284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по каким признакам можно быстрее отличить качественный материал от сомнительного.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надёжной и ненадёжной информации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материал обычно прозрачен по авторству и источникам, а сомнительный выдаёт себя анонимностью, эмоциональностью и отсутствием проверяемых доказательств.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признаков качества информации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9646" y="1085810"/>
            <a:ext cx="2757773" cy="349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Фейки, дезинформация и манипуляция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Фейк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Фейк — это заведомо ложное сообщение, которое создают как правдоподобную новость. Его цель — ввести аудиторию в заблуждение и быстро распространиться через репосты и пересылки.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43287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Дезинформация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43287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Дезинформация распространяется намеренно: автор понимает, что материал неверен, но всё равно публикует его. Часто она опирается на эмоциональные заголовки, чтобы вызвать доверие и реакцию.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4325" y="343858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Мисинформация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4325" y="373467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Мисинформация возникает без злого умысла: человек пересылает неточный факт, не проверив его. Даже такая ошибка опасна, потому что ложь может разойтись очень быстро.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432875" y="343858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Манипулятивные приёмы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3432875" y="373467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Манипуляция использует страх, возмущение и доверие к знакомым источникам. Особенно убедительно выглядят поддельные аккаунты, ложные цитаты и изображения, вырванные из контекста.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информации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отличать проверенный материал от непроверенного в соцсетях и мессенджерах.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859100" y="3798904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самовыражения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859025" y="4042488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 же время медиа помогают искать единомышленников, развивать интересы и говорить о важных темах. Для подростка это возможность пробовать роли и формировать собственную позицию.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9100" y="1160092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себя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859025" y="1403676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постоянно предлагают модели успеха, красоты и популярности. Сопоставление с ними может влиять на самооценку и заставлять подростка оценивать себя через внешние признаки.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9100" y="2039696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общения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4859025" y="2283280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задают не только темы, но и способы разговора: короткие реплики, мемы, эмодзи и быстрые реакции становятся частью повседневной коммуникации. Это меняет привычные нормы общения.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59100" y="29193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сравнения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859025" y="3162884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Идеализированные фото и отредактированные истории создают ощущение, что у других жизнь успешнее и ярче. Такое сравнение нередко усиливает тревожность и недовольство собственной внешностью.
</a:t>
            </a:r>
            <a:endParaRPr lang="en-US" sz="878" dirty="0"/>
          </a:p>
        </p:txBody>
      </p:sp>
      <p:sp>
        <p:nvSpPr>
          <p:cNvPr id="19" name="Text 9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и подростковая идентичность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цифровой среды проявляется, когда пользователь умеет управлять уведомлениями, проверять источники и выбирать содержательный контент вместо бесконечной ленты.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риски цифровых медиа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возможностей и рисков сопоставимо; итог зависит не от платформы самой по себе, а от цифровой дисциплины и медиаграмотности.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учебная классификация преимуществ и рисков цифровых медиа, 2025
</a:t>
            </a:r>
            <a:endParaRPr lang="en-US" sz="9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Этика, свобода слова и ответственность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 мнение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слова даёт возможность выражать позицию, но не освобождает от ответственности. Публичное высказывание не должно превращаться в клевету, травлю или распространение заведомо ложной информации.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автора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в разных странах различаются, но общий принцип одинаков: каждое публичное слово имеет последствия. Чем шире аудитория, тем выше ответственность за точность и тон сообщения.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частной жизни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важная новость не оправдывает вторжение в личную сферу без необходимости. Корректная публикация учитывает приватность людей, особенно если речь идёт о подростках.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 проверка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Журналистская этика требует проверять факты, уточнять источники и отделять новость от комментария. Ошибка в цитате или дате может исказить смысл всего материала.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435" y="1145300"/>
            <a:ext cx="799722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навык помогает точнее оценивать источник и безопаснее пользоваться цифровой средой.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медиаграмотности для старшеклассника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навыки медиаграмотности помогают отличать информацию от рекламы, замечать ошибки и снижать цифровые риски в повседневном использовании медиа.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перечень навыков медиаграмотности, 2025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требуют критического мышления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влияют на то, как мы думаем, что чувствуем и чему доверяем. Поэтому медиаграмотность — это не дополнение, а необходимый навык для учёбы, общения и личной безопасности.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2026-05-31T18:10:57Z</dcterms:created>
  <dcterms:modified xsi:type="dcterms:W3CDTF">2026-05-31T18:10:57Z</dcterms:modified>
</cp:coreProperties>
</file>