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slideLayout" Target="../slideLayouts/slideLayout1.xml"/><Relationship Id="rId11"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slideLayout" Target="../slideLayouts/slideLayout1.xml"/><Relationship Id="rId1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4450" y="276225"/>
            <a:ext cx="2534109" cy="4633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207774" y="929640"/>
            <a:ext cx="5549400" cy="29412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Endangered Species: Why This Topic Matters
</a:t>
            </a:r>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Endangered species: how we protect wildlife and prevent extinction.
</a:t>
            </a:r>
            <a:endParaRPr lang="en-US" sz="3600" dirty="0"/>
          </a:p>
        </p:txBody>
      </p:sp>
      <p:sp>
        <p:nvSpPr>
          <p:cNvPr id="7" name="Text 1"/>
          <p:cNvSpPr txBox="1"/>
          <p:nvPr/>
        </p:nvSpPr>
        <p:spPr>
          <a:xfrm>
            <a:off x="3457795" y="4535013"/>
            <a:ext cx="2899500" cy="199200"/>
          </a:xfrm>
          <a:prstGeom prst="rect">
            <a:avLst/>
          </a:prstGeom>
          <a:noFill/>
          <a:ln/>
        </p:spPr>
        <p:txBody>
          <a:bodyPr wrap="square" lIns="0" tIns="0" rIns="0" bIns="0" rtlCol="0" anchor="ctr"/>
          <a:lstStyle/>
          <a:p>
            <a:pPr algn="l" indent="0" marL="0">
              <a:lnSpc>
                <a:spcPct val="100000"/>
              </a:lnSpc>
              <a:buNone/>
            </a:pPr>
            <a:r>
              <a:rPr lang="en-US" sz="1000" dirty="0">
                <a:solidFill>
                  <a:srgbClr val="005C47"/>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4945" y="1437866"/>
            <a:ext cx="4518900" cy="30228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2</a:t>
            </a:r>
            <a:endParaRPr lang="en-US" sz="800" dirty="0"/>
          </a:p>
        </p:txBody>
      </p:sp>
      <p:sp>
        <p:nvSpPr>
          <p:cNvPr id="8" name="Text 1"/>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What Makes a Species Endangered?
</a:t>
            </a:r>
            <a:endParaRPr lang="en-US" sz="3000" dirty="0"/>
          </a:p>
        </p:txBody>
      </p:sp>
      <p:sp>
        <p:nvSpPr>
          <p:cNvPr id="9" name="Text 2"/>
          <p:cNvSpPr txBox="1"/>
          <p:nvPr/>
        </p:nvSpPr>
        <p:spPr>
          <a:xfrm>
            <a:off x="714683" y="1895475"/>
            <a:ext cx="3067200" cy="27744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Endangered species are plants and animals whose numbers have dropped so much that survival is at risk. Habitat loss, pollution, climate change, hunting, and poaching affect wildlife on every continent, making conservation urgent worldwide.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69248" y="1695597"/>
            <a:ext cx="375900" cy="375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24158" y="1695597"/>
            <a:ext cx="375600" cy="375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69248" y="3214682"/>
            <a:ext cx="375600" cy="3756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24158" y="3214682"/>
            <a:ext cx="375600" cy="375600"/>
          </a:xfrm>
          <a:prstGeom prst="rect">
            <a:avLst/>
          </a:prstGeom>
        </p:spPr>
      </p:pic>
      <p:sp>
        <p:nvSpPr>
          <p:cNvPr id="11"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Key English Words for the Topic
</a:t>
            </a:r>
            <a:endParaRPr lang="en-US" sz="3000" dirty="0"/>
          </a:p>
        </p:txBody>
      </p:sp>
      <p:sp>
        <p:nvSpPr>
          <p:cNvPr id="12"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3</a:t>
            </a:r>
            <a:endParaRPr lang="en-US" sz="800" dirty="0"/>
          </a:p>
        </p:txBody>
      </p:sp>
      <p:sp>
        <p:nvSpPr>
          <p:cNvPr id="13" name="Text 2"/>
          <p:cNvSpPr txBox="1"/>
          <p:nvPr/>
        </p:nvSpPr>
        <p:spPr>
          <a:xfrm>
            <a:off x="1237000" y="1695600"/>
            <a:ext cx="3033900" cy="10431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Species and habitat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Species means a group of living things, and habitat is the place where they live. Tigers need forests, fish need clean water, and every animal depends on a suitable home to survive.
</a:t>
            </a:r>
            <a:endParaRPr lang="en-US" sz="1400" dirty="0"/>
          </a:p>
        </p:txBody>
      </p:sp>
      <p:sp>
        <p:nvSpPr>
          <p:cNvPr id="14" name="Text 3"/>
          <p:cNvSpPr txBox="1"/>
          <p:nvPr/>
        </p:nvSpPr>
        <p:spPr>
          <a:xfrm>
            <a:off x="5491925" y="1695600"/>
            <a:ext cx="3033900" cy="10431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Wildlife and conservation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Wildlife means animals and plants living in nature. Conservation is the protection of nature. Simple sentences help remember the idea: we can protect wildlife, save habitats, and keep ecosystems healthy.
</a:t>
            </a:r>
            <a:endParaRPr lang="en-US" sz="1400" dirty="0"/>
          </a:p>
        </p:txBody>
      </p:sp>
      <p:sp>
        <p:nvSpPr>
          <p:cNvPr id="15" name="Text 4"/>
          <p:cNvSpPr txBox="1"/>
          <p:nvPr/>
        </p:nvSpPr>
        <p:spPr>
          <a:xfrm>
            <a:off x="1237000" y="3214679"/>
            <a:ext cx="3033900" cy="10431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Threats to nature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Threat means danger. Pollution, poaching, and habitat destruction are serious threats to many species. Plastic harms sea animals, and illegal hunting makes it harder for rare animals to recover.
</a:t>
            </a:r>
            <a:endParaRPr lang="en-US" sz="1400" dirty="0"/>
          </a:p>
        </p:txBody>
      </p:sp>
      <p:sp>
        <p:nvSpPr>
          <p:cNvPr id="16" name="Text 5"/>
          <p:cNvSpPr txBox="1"/>
          <p:nvPr/>
        </p:nvSpPr>
        <p:spPr>
          <a:xfrm>
            <a:off x="5491925" y="3214679"/>
            <a:ext cx="3033900" cy="10431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Extinction and rare species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Rare means not common, and extinction means that a species disappears forever. When people understand this vocabulary, it becomes easier to talk about why endangered species need protection.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2055402"/>
            <a:ext cx="4486275" cy="1576794"/>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4</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Examples of Endangered Species
</a:t>
            </a:r>
            <a:endParaRPr lang="en-US" sz="3000" dirty="0"/>
          </a:p>
        </p:txBody>
      </p:sp>
      <p:sp>
        <p:nvSpPr>
          <p:cNvPr id="7" name="Text 2"/>
          <p:cNvSpPr txBox="1"/>
          <p:nvPr/>
        </p:nvSpPr>
        <p:spPr>
          <a:xfrm>
            <a:off x="5384167"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Different species face different threats, but many of them are caused by human activity.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International Union for Conservation of Nature (IUCN) Red List
</a:t>
            </a:r>
            <a:endParaRPr lang="en-US" sz="1200" dirty="0"/>
          </a:p>
        </p:txBody>
      </p:sp>
      <p:sp>
        <p:nvSpPr>
          <p:cNvPr id="8" name="Text 3"/>
          <p:cNvSpPr txBox="1"/>
          <p:nvPr/>
        </p:nvSpPr>
        <p:spPr>
          <a:xfrm>
            <a:off x="419260" y="4371975"/>
            <a:ext cx="4496414"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The table shows that endangered species live in very different places, yet the main threats are often connected to human impact.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4436" y="1376975"/>
            <a:ext cx="2300479" cy="3039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74336" y="1376975"/>
            <a:ext cx="2300479" cy="3039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Amur Tiger: A Symbol of Protection
</a:t>
            </a:r>
            <a:endParaRPr lang="en-US" sz="3000" dirty="0"/>
          </a:p>
        </p:txBody>
      </p:sp>
      <p:sp>
        <p:nvSpPr>
          <p:cNvPr id="9" name="Text 1"/>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5</a:t>
            </a:r>
            <a:endParaRPr lang="en-US" sz="800" dirty="0"/>
          </a:p>
        </p:txBody>
      </p:sp>
      <p:sp>
        <p:nvSpPr>
          <p:cNvPr id="10" name="Text 2"/>
          <p:cNvSpPr txBox="1"/>
          <p:nvPr/>
        </p:nvSpPr>
        <p:spPr>
          <a:xfrm>
            <a:off x="2830275" y="1501575"/>
            <a:ext cx="1521600" cy="2848200"/>
          </a:xfrm>
          <a:prstGeom prst="rect">
            <a:avLst/>
          </a:prstGeom>
          <a:noFill/>
          <a:ln/>
        </p:spPr>
        <p:txBody>
          <a:bodyPr wrap="square" lIns="0" tIns="0" rIns="0" bIns="0" rtlCol="0" anchor="ctr"/>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The ruler of the taiga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The Amur tiger lives in the forests of the Russian Far East, where it moves through snow, trees, and river valleys. With a body and tail that together can exceed three meters, it is one of the largest cats on Earth.
</a:t>
            </a:r>
            <a:endParaRPr lang="en-US" sz="1200" dirty="0"/>
          </a:p>
        </p:txBody>
      </p:sp>
      <p:sp>
        <p:nvSpPr>
          <p:cNvPr id="11" name="Text 3"/>
          <p:cNvSpPr txBox="1"/>
          <p:nvPr/>
        </p:nvSpPr>
        <p:spPr>
          <a:xfrm>
            <a:off x="6990175" y="1501575"/>
            <a:ext cx="1521600" cy="2848200"/>
          </a:xfrm>
          <a:prstGeom prst="rect">
            <a:avLst/>
          </a:prstGeom>
          <a:noFill/>
          <a:ln/>
        </p:spPr>
        <p:txBody>
          <a:bodyPr wrap="square" lIns="0" tIns="0" rIns="0" bIns="0" rtlCol="0" anchor="ctr"/>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A forest under pressure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This tiger depends on healthy forests and enough prey. Poaching, wildfires, and the loss of hoofed animals make survival harder, so every protected area becomes important for keeping this powerful predator in its natural home.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6</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Main Reasons Species Become Endangered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These factors often work together, so one problem can quickly make another worse for animals and plants.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Сводные данные, использованные в презентации на основе оценок факторов угроз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Habitat loss is the largest cause, which means protecting forests, wetlands, and other natural areas is the first priority.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37730" y="2001823"/>
            <a:ext cx="3067051" cy="2657899"/>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Loss of forests, wetlands, and grasslands affects food, shelter, and breeding places at the same time, which is why many populations decline quickly.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E3E8D1"/>
                </a:solidFill>
                <a:latin typeface="Arial" pitchFamily="34" charset="0"/>
                <a:ea typeface="Arial" pitchFamily="34" charset="-122"/>
                <a:cs typeface="Arial" pitchFamily="34" charset="-120"/>
              </a:rPr>
              <a:t>Данные диаграммы о причинах исчезновения видов
</a:t>
            </a:r>
            <a:endParaRPr lang="en-US" sz="1200" dirty="0"/>
          </a:p>
        </p:txBody>
      </p:sp>
      <p:sp>
        <p:nvSpPr>
          <p:cNvPr id="6"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7</a:t>
            </a:r>
            <a:endParaRPr lang="en-US" sz="800" dirty="0"/>
          </a:p>
        </p:txBody>
      </p:sp>
      <p:sp>
        <p:nvSpPr>
          <p:cNvPr id="7" name="Text 2"/>
          <p:cNvSpPr txBox="1"/>
          <p:nvPr/>
        </p:nvSpPr>
        <p:spPr>
          <a:xfrm>
            <a:off x="386953" y="1518047"/>
            <a:ext cx="3926100" cy="33165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40%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of the main threats are linked to habitat loss.
</a:t>
            </a:r>
            <a:endParaRPr lang="en-US" sz="3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8</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How a Species Becomes Rare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A simple chain of causes and effects showing how one threat leads to another.
</a:t>
            </a:r>
            <a:endParaRPr lang="en-US"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91640" y="1543987"/>
            <a:ext cx="2913715" cy="29511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005C47"/>
                </a:solidFill>
                <a:latin typeface="Arial" pitchFamily="34" charset="0"/>
                <a:ea typeface="Arial" pitchFamily="34" charset="-122"/>
                <a:cs typeface="Arial" pitchFamily="34" charset="-120"/>
              </a:rPr>
              <a:t>Giant Panda and Bamboo Forests
</a:t>
            </a:r>
            <a:endParaRPr lang="en-US" sz="3000" dirty="0"/>
          </a:p>
        </p:txBody>
      </p:sp>
      <p:sp>
        <p:nvSpPr>
          <p:cNvPr id="9" name="Text 1"/>
          <p:cNvSpPr txBox="1"/>
          <p:nvPr/>
        </p:nvSpPr>
        <p:spPr>
          <a:xfrm>
            <a:off x="8053388"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000000"/>
                </a:solidFill>
                <a:latin typeface="Arial" pitchFamily="34" charset="0"/>
                <a:ea typeface="Arial" pitchFamily="34" charset="-122"/>
                <a:cs typeface="Arial" pitchFamily="34" charset="-120"/>
              </a:rPr>
              <a:t>9</a:t>
            </a:r>
            <a:endParaRPr lang="en-US" sz="800" dirty="0"/>
          </a:p>
        </p:txBody>
      </p:sp>
      <p:sp>
        <p:nvSpPr>
          <p:cNvPr id="10" name="Text 2"/>
          <p:cNvSpPr txBox="1"/>
          <p:nvPr/>
        </p:nvSpPr>
        <p:spPr>
          <a:xfrm>
            <a:off x="431800" y="1779438"/>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Almost one main food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The giant panda lives in the mountains of China and eats mostly bamboo. Because its diet is so narrow, even small changes in bamboo forests can affect how well it finds enough food every day.
</a:t>
            </a:r>
            <a:endParaRPr lang="en-US" sz="1300" dirty="0"/>
          </a:p>
        </p:txBody>
      </p:sp>
      <p:sp>
        <p:nvSpPr>
          <p:cNvPr id="11" name="Text 3"/>
          <p:cNvSpPr txBox="1"/>
          <p:nvPr/>
        </p:nvSpPr>
        <p:spPr>
          <a:xfrm>
            <a:off x="431800" y="328659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Why fragmentation matters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When a forest becomes several isolated patches, animals may not find mates or safe paths between areas. Small groups are also more vulnerable to disease, bad weather, and sudden food shortages.
</a:t>
            </a:r>
            <a:endParaRPr lang="en-US" sz="1300" dirty="0"/>
          </a:p>
        </p:txBody>
      </p:sp>
      <p:sp>
        <p:nvSpPr>
          <p:cNvPr id="12" name="Text 4"/>
          <p:cNvSpPr txBox="1"/>
          <p:nvPr/>
        </p:nvSpPr>
        <p:spPr>
          <a:xfrm>
            <a:off x="3195411" y="176963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A quiet forest home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Pandas need thick bamboo, cool shade, and peaceful areas to move and rest. Roads and logging can split forests into small pieces, making it harder for animals to travel and meet other pandas.
</a:t>
            </a:r>
            <a:endParaRPr lang="en-US" sz="1300" dirty="0"/>
          </a:p>
        </p:txBody>
      </p:sp>
      <p:sp>
        <p:nvSpPr>
          <p:cNvPr id="13" name="Text 5"/>
          <p:cNvSpPr txBox="1"/>
          <p:nvPr/>
        </p:nvSpPr>
        <p:spPr>
          <a:xfrm>
            <a:off x="3195411" y="328659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How protection helps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Restoring forests and creating reserves give pandas safer living spaces. These measures also help other forest species, because healthy bamboo habitats support many animals, not only one famous species.
</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54331" y="1371600"/>
            <a:ext cx="2851501" cy="340319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Poaching and Illegal Wildlife Trade
</a:t>
            </a:r>
            <a:endParaRPr lang="en-US" sz="3000" dirty="0"/>
          </a:p>
        </p:txBody>
      </p:sp>
      <p:sp>
        <p:nvSpPr>
          <p:cNvPr id="9" name="Text 1"/>
          <p:cNvSpPr txBox="1"/>
          <p:nvPr/>
        </p:nvSpPr>
        <p:spPr>
          <a:xfrm>
            <a:off x="8053388"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10</a:t>
            </a:r>
            <a:endParaRPr lang="en-US" sz="800" dirty="0"/>
          </a:p>
        </p:txBody>
      </p:sp>
      <p:sp>
        <p:nvSpPr>
          <p:cNvPr id="10" name="Text 2"/>
          <p:cNvSpPr txBox="1"/>
          <p:nvPr/>
        </p:nvSpPr>
        <p:spPr>
          <a:xfrm>
            <a:off x="1285601" y="1695595"/>
            <a:ext cx="1619832" cy="1043218"/>
          </a:xfrm>
          <a:prstGeom prst="rect">
            <a:avLst/>
          </a:prstGeom>
          <a:noFill/>
          <a:ln/>
        </p:spPr>
        <p:txBody>
          <a:bodyPr wrap="square" lIns="0" tIns="0" rIns="0" bIns="0" rtlCol="0" anchor="t"/>
          <a:lstStyle/>
          <a:p>
            <a:pPr algn="l" indent="0" marL="0">
              <a:lnSpc>
                <a:spcPct val="100000"/>
              </a:lnSpc>
              <a:buNone/>
            </a:pPr>
            <a:r>
              <a:rPr lang="en-US" sz="1277" b="1" dirty="0">
                <a:solidFill>
                  <a:srgbClr val="000000"/>
                </a:solidFill>
                <a:latin typeface="Arial" pitchFamily="34" charset="0"/>
                <a:ea typeface="Arial" pitchFamily="34" charset="-122"/>
                <a:cs typeface="Arial" pitchFamily="34" charset="-120"/>
              </a:rPr>
              <a:t>Why it happens
</a:t>
            </a:r>
            <a:pPr algn="l" indent="0" marL="0">
              <a:lnSpc>
                <a:spcPct val="100000"/>
              </a:lnSpc>
              <a:buNone/>
            </a:pPr>
            <a:r>
              <a:rPr lang="en-US" sz="58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82" dirty="0">
                <a:solidFill>
                  <a:srgbClr val="000000"/>
                </a:solidFill>
                <a:latin typeface="Arial" pitchFamily="34" charset="0"/>
                <a:ea typeface="Arial" pitchFamily="34" charset="-122"/>
                <a:cs typeface="Arial" pitchFamily="34" charset="-120"/>
              </a:rPr>
              <a:t>Illegal hunting is driven by profit. Ivory, horns, fur, and rare pets can be sold for high prices, so poachers target animals even when the species is already declining.
</a:t>
            </a:r>
            <a:endParaRPr lang="en-US" sz="1277" dirty="0"/>
          </a:p>
        </p:txBody>
      </p:sp>
      <p:sp>
        <p:nvSpPr>
          <p:cNvPr id="11" name="Text 3"/>
          <p:cNvSpPr txBox="1"/>
          <p:nvPr/>
        </p:nvSpPr>
        <p:spPr>
          <a:xfrm>
            <a:off x="4095169" y="1695595"/>
            <a:ext cx="1619832" cy="1043218"/>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Who is affected
</a:t>
            </a:r>
            <a:pPr algn="l" indent="0" marL="0">
              <a:lnSpc>
                <a:spcPct val="100000"/>
              </a:lnSpc>
              <a:buNone/>
            </a:pPr>
            <a:r>
              <a:rPr lang="en-US" sz="55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23" dirty="0">
                <a:solidFill>
                  <a:srgbClr val="000000"/>
                </a:solidFill>
                <a:latin typeface="Arial" pitchFamily="34" charset="0"/>
                <a:ea typeface="Arial" pitchFamily="34" charset="-122"/>
                <a:cs typeface="Arial" pitchFamily="34" charset="-120"/>
              </a:rPr>
              <a:t>Elephants, rhinos, tigers, rare birds, and some sea animals are among the victims. Losing even a few adults can damage a whole population, because many species reproduce slowly.
</a:t>
            </a:r>
            <a:endParaRPr lang="en-US" sz="1200" dirty="0"/>
          </a:p>
        </p:txBody>
      </p:sp>
      <p:sp>
        <p:nvSpPr>
          <p:cNvPr id="12" name="Text 4"/>
          <p:cNvSpPr txBox="1"/>
          <p:nvPr/>
        </p:nvSpPr>
        <p:spPr>
          <a:xfrm>
            <a:off x="4095750" y="3371989"/>
            <a:ext cx="1619832" cy="1043218"/>
          </a:xfrm>
          <a:prstGeom prst="rect">
            <a:avLst/>
          </a:prstGeom>
          <a:noFill/>
          <a:ln/>
        </p:spPr>
        <p:txBody>
          <a:bodyPr wrap="square" lIns="0" tIns="0" rIns="0" bIns="0" rtlCol="0" anchor="t"/>
          <a:lstStyle/>
          <a:p>
            <a:pPr algn="l" indent="0" marL="0">
              <a:lnSpc>
                <a:spcPct val="100000"/>
              </a:lnSpc>
              <a:buNone/>
            </a:pPr>
            <a:r>
              <a:rPr lang="en-US" sz="1151" b="1" dirty="0">
                <a:solidFill>
                  <a:srgbClr val="000000"/>
                </a:solidFill>
                <a:latin typeface="Arial" pitchFamily="34" charset="0"/>
                <a:ea typeface="Arial" pitchFamily="34" charset="-122"/>
                <a:cs typeface="Arial" pitchFamily="34" charset="-120"/>
              </a:rPr>
              <a:t>Useful English phrases
</a:t>
            </a:r>
            <a:pPr algn="l" indent="0" marL="0">
              <a:lnSpc>
                <a:spcPct val="100000"/>
              </a:lnSpc>
              <a:buNone/>
            </a:pPr>
            <a:r>
              <a:rPr lang="en-US" sz="53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6" dirty="0">
                <a:solidFill>
                  <a:srgbClr val="000000"/>
                </a:solidFill>
                <a:latin typeface="Arial" pitchFamily="34" charset="0"/>
                <a:ea typeface="Arial" pitchFamily="34" charset="-122"/>
                <a:cs typeface="Arial" pitchFamily="34" charset="-120"/>
              </a:rPr>
              <a:t>The topic can be described with short expressions: illegal trade, hunting, ivory, fur, and protect wildlife. These words help explain why laws and conservation work are necessary.
</a:t>
            </a:r>
            <a:endParaRPr lang="en-US" sz="1151" dirty="0"/>
          </a:p>
        </p:txBody>
      </p:sp>
      <p:sp>
        <p:nvSpPr>
          <p:cNvPr id="13" name="Text 5"/>
          <p:cNvSpPr txBox="1"/>
          <p:nvPr/>
        </p:nvSpPr>
        <p:spPr>
          <a:xfrm>
            <a:off x="1285601" y="3362164"/>
            <a:ext cx="1619832" cy="1043218"/>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What it causes
</a:t>
            </a:r>
            <a:pPr algn="l" indent="0" marL="0">
              <a:lnSpc>
                <a:spcPct val="100000"/>
              </a:lnSpc>
              <a:buNone/>
            </a:pPr>
            <a:r>
              <a:rPr lang="en-US" sz="55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23" dirty="0">
                <a:solidFill>
                  <a:srgbClr val="000000"/>
                </a:solidFill>
                <a:latin typeface="Arial" pitchFamily="34" charset="0"/>
                <a:ea typeface="Arial" pitchFamily="34" charset="-122"/>
                <a:cs typeface="Arial" pitchFamily="34" charset="-120"/>
              </a:rPr>
              <a:t>Poaching removes animals faster than nature can replace them. It also breaks family groups, lowers genetic diversity, and makes it harder for endangered species to recover in the wild.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11</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Where endangered species are concentrated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Наибольшая концентрация редких видов отмечается там, где среда особенно уязвима и быстро меняется.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Иллюстративная диаграмма по материалам темы; оценка риска по природным зонам, 2025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195" dirty="0">
                <a:solidFill>
                  <a:srgbClr val="555657"/>
                </a:solidFill>
                <a:latin typeface="Arial" pitchFamily="34" charset="0"/>
                <a:ea typeface="Arial" pitchFamily="34" charset="-122"/>
                <a:cs typeface="Arial" pitchFamily="34" charset="-120"/>
              </a:rPr>
              <a:t>Тропические леса и острова требуют особого внимания: именно здесь даже небольшие потери среды могут резко сократить численность видов.
</a:t>
            </a:r>
            <a:endParaRPr lang="en-US" sz="119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Climate change and wildlife
</a:t>
            </a:r>
            <a:endParaRPr lang="en-US" sz="3000" dirty="0"/>
          </a:p>
        </p:txBody>
      </p:sp>
      <p:sp>
        <p:nvSpPr>
          <p:cNvPr id="7"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12</a:t>
            </a:r>
            <a:endParaRPr lang="en-US" sz="800" dirty="0"/>
          </a:p>
        </p:txBody>
      </p:sp>
      <p:sp>
        <p:nvSpPr>
          <p:cNvPr id="8" name="Text 2"/>
          <p:cNvSpPr txBox="1"/>
          <p:nvPr/>
        </p:nvSpPr>
        <p:spPr>
          <a:xfrm>
            <a:off x="590118" y="2366158"/>
            <a:ext cx="1967420" cy="1266971"/>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Сдвиг сезонов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Температура меняется, и растения, птицы и насекомые начинают цвести, мигрировать и размножаться в другое время, чем раньше.
</a:t>
            </a:r>
            <a:endParaRPr lang="en-US" sz="1200" dirty="0"/>
          </a:p>
        </p:txBody>
      </p:sp>
      <p:sp>
        <p:nvSpPr>
          <p:cNvPr id="9" name="Text 3"/>
          <p:cNvSpPr txBox="1"/>
          <p:nvPr/>
        </p:nvSpPr>
        <p:spPr>
          <a:xfrm>
            <a:off x="3588290" y="2535107"/>
            <a:ext cx="1967420" cy="126697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Нарушение питания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Когда корм появляется слишком рано или слишком поздно, животным труднее выжить, вырастить потомство и сохранять стабильную численность.
</a:t>
            </a:r>
            <a:endParaRPr lang="en-US" sz="1200" dirty="0"/>
          </a:p>
        </p:txBody>
      </p:sp>
      <p:sp>
        <p:nvSpPr>
          <p:cNvPr id="10" name="Text 4"/>
          <p:cNvSpPr txBox="1"/>
          <p:nvPr/>
        </p:nvSpPr>
        <p:spPr>
          <a:xfrm>
            <a:off x="6591017" y="3194061"/>
            <a:ext cx="1967419" cy="1266971"/>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Разрушение цепей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Таяние льда и перегрев воды меняют целые экосистемы: белые медведи теряют охотничьи площадки, а кораллы и морские виды слабеют.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186833" y="2089322"/>
            <a:ext cx="4376738" cy="1538295"/>
          </a:xfrm>
          <a:prstGeom prst="rect">
            <a:avLst/>
          </a:prstGeom>
        </p:spPr>
      </p:pic>
      <p:sp>
        <p:nvSpPr>
          <p:cNvPr id="6"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What helps endangered species
</a:t>
            </a:r>
            <a:endParaRPr lang="en-US" sz="3000" dirty="0"/>
          </a:p>
        </p:txBody>
      </p:sp>
      <p:sp>
        <p:nvSpPr>
          <p:cNvPr id="7"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13</a:t>
            </a:r>
            <a:endParaRPr lang="en-US" sz="800" dirty="0"/>
          </a:p>
        </p:txBody>
      </p:sp>
      <p:sp>
        <p:nvSpPr>
          <p:cNvPr id="8" name="Text 2"/>
          <p:cNvSpPr txBox="1"/>
          <p:nvPr/>
        </p:nvSpPr>
        <p:spPr>
          <a:xfrm>
            <a:off x="4186832" y="4422356"/>
            <a:ext cx="3477923" cy="384131"/>
          </a:xfrm>
          <a:prstGeom prst="rect">
            <a:avLst/>
          </a:prstGeom>
          <a:noFill/>
          <a:ln/>
        </p:spPr>
        <p:txBody>
          <a:bodyPr wrap="square" lIns="0" tIns="0" rIns="0" bIns="0" rtlCol="0" anchor="ctr"/>
          <a:lstStyle/>
          <a:p>
            <a:pPr algn="l" indent="0" marL="0">
              <a:lnSpc>
                <a:spcPct val="100000"/>
              </a:lnSpc>
              <a:buNone/>
            </a:pPr>
            <a:r>
              <a:rPr lang="en-US" sz="1008" dirty="0">
                <a:solidFill>
                  <a:srgbClr val="9EB145"/>
                </a:solidFill>
                <a:latin typeface="Arial" pitchFamily="34" charset="0"/>
                <a:ea typeface="Arial" pitchFamily="34" charset="-122"/>
                <a:cs typeface="Arial" pitchFamily="34" charset="-120"/>
              </a:rPr>
              <a:t>Защита видов эффективнее, когда сохраняют среду обитания, ограничивают охоту и помогают популяциям восстановиться.
</a:t>
            </a:r>
            <a:endParaRPr lang="en-US" sz="1008" dirty="0"/>
          </a:p>
        </p:txBody>
      </p:sp>
      <p:sp>
        <p:nvSpPr>
          <p:cNvPr id="9" name="Text 3"/>
          <p:cNvSpPr txBox="1"/>
          <p:nvPr/>
        </p:nvSpPr>
        <p:spPr>
          <a:xfrm>
            <a:off x="601265" y="1886113"/>
            <a:ext cx="2997995" cy="2599693"/>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Эти меры работают лучше всего, когда применяются вместе и поддерживаются обществом, учёными и государством.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5C47"/>
                </a:solidFill>
                <a:latin typeface="Arial" pitchFamily="34" charset="0"/>
                <a:ea typeface="Arial" pitchFamily="34" charset="-122"/>
                <a:cs typeface="Arial" pitchFamily="34" charset="-120"/>
              </a:rPr>
              <a:t>Материалы темы и общие принципы охраны природы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81282" y="1588957"/>
            <a:ext cx="2824372" cy="29511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Sea turtles and plastic waste
</a:t>
            </a:r>
            <a:endParaRPr lang="en-US" sz="3000" dirty="0"/>
          </a:p>
        </p:txBody>
      </p:sp>
      <p:sp>
        <p:nvSpPr>
          <p:cNvPr id="8" name="Text 1"/>
          <p:cNvSpPr txBox="1"/>
          <p:nvPr/>
        </p:nvSpPr>
        <p:spPr>
          <a:xfrm>
            <a:off x="8053388"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14</a:t>
            </a:r>
            <a:endParaRPr lang="en-US" sz="800" dirty="0"/>
          </a:p>
        </p:txBody>
      </p:sp>
      <p:sp>
        <p:nvSpPr>
          <p:cNvPr id="9" name="Text 2"/>
          <p:cNvSpPr txBox="1"/>
          <p:nvPr/>
        </p:nvSpPr>
        <p:spPr>
          <a:xfrm>
            <a:off x="431800" y="1783205"/>
            <a:ext cx="2601881" cy="12359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Пластик в океане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Морские черепахи принимают пакеты и другой мусор за еду. Это мешает им питаться, а иногда приводит к травмам и гибели.
</a:t>
            </a:r>
            <a:endParaRPr lang="en-US" sz="1200" dirty="0"/>
          </a:p>
        </p:txBody>
      </p:sp>
      <p:sp>
        <p:nvSpPr>
          <p:cNvPr id="10" name="Text 3"/>
          <p:cNvSpPr txBox="1"/>
          <p:nvPr/>
        </p:nvSpPr>
        <p:spPr>
          <a:xfrm>
            <a:off x="3251777" y="1783205"/>
            <a:ext cx="2601881" cy="12359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Опасные сети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Рыболовные сети могут запутывать черепах, лишая их возможности свободно двигаться и подниматься к поверхности за воздухом.
</a:t>
            </a:r>
            <a:endParaRPr lang="en-US" sz="1200" dirty="0"/>
          </a:p>
        </p:txBody>
      </p:sp>
      <p:sp>
        <p:nvSpPr>
          <p:cNvPr id="11" name="Text 4"/>
          <p:cNvSpPr txBox="1"/>
          <p:nvPr/>
        </p:nvSpPr>
        <p:spPr>
          <a:xfrm>
            <a:off x="431800" y="3255993"/>
            <a:ext cx="5421858" cy="12359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Защита пляжей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Чистые берега и охрана мест кладки помогают черепахам безопасно откладывать яйца и увеличивают шанс на выживание молодняка.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15</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работает программа сохранения вида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Последовательность мер в программе охраны редких животных и их среды обитания
</a:t>
            </a:r>
            <a:endParaRPr lang="en-US" sz="3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16</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Who helps protect wildlife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Каждый участник решает свою часть задачи: от привычек в быту до законов, исследований и практической помощи редким видам.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Иллюстративная оценка ролей участников по материалам темы, 2025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Наиболее сильный эффект даёт сотрудничество: без законов, науки и участия людей защита видов остаётся неполной.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Why biodiversity matters
</a:t>
            </a:r>
            <a:endParaRPr lang="en-US" sz="3000" dirty="0"/>
          </a:p>
        </p:txBody>
      </p:sp>
      <p:sp>
        <p:nvSpPr>
          <p:cNvPr id="9" name="Text 1"/>
          <p:cNvSpPr txBox="1"/>
          <p:nvPr/>
        </p:nvSpPr>
        <p:spPr>
          <a:xfrm>
            <a:off x="8053388"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17</a:t>
            </a:r>
            <a:endParaRPr lang="en-US" sz="800" dirty="0"/>
          </a:p>
        </p:txBody>
      </p:sp>
      <p:sp>
        <p:nvSpPr>
          <p:cNvPr id="10" name="Text 2"/>
          <p:cNvSpPr txBox="1"/>
          <p:nvPr/>
        </p:nvSpPr>
        <p:spPr>
          <a:xfrm>
            <a:off x="600172" y="2022025"/>
            <a:ext cx="2904367" cy="73740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Связь видов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Живые организмы зависят друг от друга. Исчезновение одного вида может нарушить питание, опыление и природное равновесие в целой экосистеме.
</a:t>
            </a:r>
            <a:endParaRPr lang="en-US" sz="1200" dirty="0"/>
          </a:p>
        </p:txBody>
      </p:sp>
      <p:sp>
        <p:nvSpPr>
          <p:cNvPr id="11" name="Text 3"/>
          <p:cNvSpPr txBox="1"/>
          <p:nvPr/>
        </p:nvSpPr>
        <p:spPr>
          <a:xfrm>
            <a:off x="3989142" y="2022025"/>
            <a:ext cx="2904367" cy="73740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Роль опылителей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Пчёлы, бабочки и другие опылители помогают растениям образовывать плоды и семена. Без них многие культуры и дикие растения ослабевают.
</a:t>
            </a:r>
            <a:endParaRPr lang="en-US" sz="1200" dirty="0"/>
          </a:p>
        </p:txBody>
      </p:sp>
      <p:sp>
        <p:nvSpPr>
          <p:cNvPr id="12" name="Text 4"/>
          <p:cNvSpPr txBox="1"/>
          <p:nvPr/>
        </p:nvSpPr>
        <p:spPr>
          <a:xfrm>
            <a:off x="2278043" y="3684042"/>
            <a:ext cx="2904367" cy="73740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Баланс в природе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Хищники регулируют численность добычи, а растения создают кислород, пищу и укрытие. Благодаря этому природа остаётся устойчивой и разнообразной.
</a:t>
            </a:r>
            <a:endParaRPr lang="en-US" sz="1200" dirty="0"/>
          </a:p>
        </p:txBody>
      </p:sp>
      <p:sp>
        <p:nvSpPr>
          <p:cNvPr id="13" name="Text 5"/>
          <p:cNvSpPr txBox="1"/>
          <p:nvPr/>
        </p:nvSpPr>
        <p:spPr>
          <a:xfrm>
            <a:off x="5667014" y="3668207"/>
            <a:ext cx="2904367" cy="753235"/>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Польза для людей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Когда сохраняются виды и среды обитания, люди получают чистый воздух, воду, еду и более здоровую окружающую среду для жизни.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587925" y="1459363"/>
            <a:ext cx="375900" cy="375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56559" y="1459363"/>
            <a:ext cx="258431" cy="3759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7231245" y="1459363"/>
            <a:ext cx="328913" cy="375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1611419" y="3121379"/>
            <a:ext cx="328913" cy="3759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397825" y="3121379"/>
            <a:ext cx="375900" cy="375900"/>
          </a:xfrm>
          <a:prstGeom prst="rect">
            <a:avLst/>
          </a:prstGeom>
        </p:spPr>
      </p:pic>
      <p:sp>
        <p:nvSpPr>
          <p:cNvPr id="13"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What school students can do
</a:t>
            </a:r>
            <a:endParaRPr lang="en-US" sz="3000" dirty="0"/>
          </a:p>
        </p:txBody>
      </p:sp>
      <p:sp>
        <p:nvSpPr>
          <p:cNvPr id="14" name="Text 1"/>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18</a:t>
            </a:r>
            <a:endParaRPr lang="en-US" sz="800" dirty="0"/>
          </a:p>
        </p:txBody>
      </p:sp>
      <p:sp>
        <p:nvSpPr>
          <p:cNvPr id="15" name="Text 2"/>
          <p:cNvSpPr txBox="1"/>
          <p:nvPr/>
        </p:nvSpPr>
        <p:spPr>
          <a:xfrm>
            <a:off x="571825" y="2022025"/>
            <a:ext cx="2408100" cy="737400"/>
          </a:xfrm>
          <a:prstGeom prst="rect">
            <a:avLst/>
          </a:prstGeom>
          <a:noFill/>
          <a:ln/>
        </p:spPr>
        <p:txBody>
          <a:bodyPr wrap="square" lIns="0" tIns="0" rIns="0" bIns="0" rtlCol="0" anchor="ctr"/>
          <a:lstStyle/>
          <a:p>
            <a:pPr algn="ctr" indent="0" marL="0">
              <a:lnSpc>
                <a:spcPct val="100000"/>
              </a:lnSpc>
              <a:buNone/>
            </a:pPr>
            <a:r>
              <a:rPr lang="en-US" sz="1200" b="1" dirty="0">
                <a:solidFill>
                  <a:srgbClr val="E3E8D1"/>
                </a:solidFill>
                <a:latin typeface="Arial" pitchFamily="34" charset="0"/>
                <a:ea typeface="Arial" pitchFamily="34" charset="-122"/>
                <a:cs typeface="Arial" pitchFamily="34" charset="-120"/>
              </a:rPr>
              <a:t>Сортировать отходы
</a:t>
            </a:r>
            <a:pPr algn="ctr"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E3E8D1"/>
                </a:solidFill>
                <a:latin typeface="Arial" pitchFamily="34" charset="0"/>
                <a:ea typeface="Arial" pitchFamily="34" charset="-122"/>
                <a:cs typeface="Arial" pitchFamily="34" charset="-120"/>
              </a:rPr>
              <a:t>Раздельный сбор бумаги, пластика и стекла уменьшает количество мусора и помогает возвращать материалы в повторное использование.
</a:t>
            </a:r>
            <a:endParaRPr lang="en-US" sz="1200" dirty="0"/>
          </a:p>
        </p:txBody>
      </p:sp>
      <p:sp>
        <p:nvSpPr>
          <p:cNvPr id="16" name="Text 3"/>
          <p:cNvSpPr txBox="1"/>
          <p:nvPr/>
        </p:nvSpPr>
        <p:spPr>
          <a:xfrm>
            <a:off x="3381725" y="2022025"/>
            <a:ext cx="2408100" cy="737400"/>
          </a:xfrm>
          <a:prstGeom prst="rect">
            <a:avLst/>
          </a:prstGeom>
          <a:noFill/>
          <a:ln/>
        </p:spPr>
        <p:txBody>
          <a:bodyPr wrap="square" lIns="0" tIns="0" rIns="0" bIns="0" rtlCol="0" anchor="ctr"/>
          <a:lstStyle/>
          <a:p>
            <a:pPr algn="ctr" indent="0" marL="0">
              <a:lnSpc>
                <a:spcPct val="100000"/>
              </a:lnSpc>
              <a:buNone/>
            </a:pPr>
            <a:r>
              <a:rPr lang="en-US" sz="1200" b="1" dirty="0">
                <a:solidFill>
                  <a:srgbClr val="E3E8D1"/>
                </a:solidFill>
                <a:latin typeface="Arial" pitchFamily="34" charset="0"/>
                <a:ea typeface="Arial" pitchFamily="34" charset="-122"/>
                <a:cs typeface="Arial" pitchFamily="34" charset="-120"/>
              </a:rPr>
              <a:t>Экономить ресурсы
</a:t>
            </a:r>
            <a:pPr algn="ctr"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E3E8D1"/>
                </a:solidFill>
                <a:latin typeface="Arial" pitchFamily="34" charset="0"/>
                <a:ea typeface="Arial" pitchFamily="34" charset="-122"/>
                <a:cs typeface="Arial" pitchFamily="34" charset="-120"/>
              </a:rPr>
              <a:t>Экономия воды и электричества дома и в школе снижает нагрузку на природу и формирует полезные ежедневные привычки.
</a:t>
            </a:r>
            <a:endParaRPr lang="en-US" sz="1200" dirty="0"/>
          </a:p>
        </p:txBody>
      </p:sp>
      <p:sp>
        <p:nvSpPr>
          <p:cNvPr id="17" name="Text 4"/>
          <p:cNvSpPr txBox="1"/>
          <p:nvPr/>
        </p:nvSpPr>
        <p:spPr>
          <a:xfrm>
            <a:off x="6191651" y="2022025"/>
            <a:ext cx="2408100" cy="737400"/>
          </a:xfrm>
          <a:prstGeom prst="rect">
            <a:avLst/>
          </a:prstGeom>
          <a:noFill/>
          <a:ln/>
        </p:spPr>
        <p:txBody>
          <a:bodyPr wrap="square" lIns="0" tIns="0" rIns="0" bIns="0" rtlCol="0" anchor="ctr"/>
          <a:lstStyle/>
          <a:p>
            <a:pPr algn="ctr" indent="0" marL="0">
              <a:lnSpc>
                <a:spcPct val="100000"/>
              </a:lnSpc>
              <a:buNone/>
            </a:pPr>
            <a:r>
              <a:rPr lang="en-US" sz="1181" b="1" dirty="0">
                <a:solidFill>
                  <a:srgbClr val="E3E8D1"/>
                </a:solidFill>
                <a:latin typeface="Arial" pitchFamily="34" charset="0"/>
                <a:ea typeface="Arial" pitchFamily="34" charset="-122"/>
                <a:cs typeface="Arial" pitchFamily="34" charset="-120"/>
              </a:rPr>
              <a:t>Отказываться от лишнего пластика
</a:t>
            </a:r>
            <a:pPr algn="ctr" indent="0" marL="0">
              <a:lnSpc>
                <a:spcPct val="100000"/>
              </a:lnSpc>
              <a:buNone/>
            </a:pPr>
            <a:r>
              <a:rPr lang="en-US" sz="492"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86" dirty="0">
                <a:solidFill>
                  <a:srgbClr val="E3E8D1"/>
                </a:solidFill>
                <a:latin typeface="Arial" pitchFamily="34" charset="0"/>
                <a:ea typeface="Arial" pitchFamily="34" charset="-122"/>
                <a:cs typeface="Arial" pitchFamily="34" charset="-120"/>
              </a:rPr>
              <a:t>Многоразовая бутылка, пакет и контейнер уменьшают количество одноразового мусора, который часто попадает в реки и океаны.
</a:t>
            </a:r>
            <a:endParaRPr lang="en-US" sz="1181" dirty="0"/>
          </a:p>
        </p:txBody>
      </p:sp>
      <p:sp>
        <p:nvSpPr>
          <p:cNvPr id="18" name="Text 5"/>
          <p:cNvSpPr txBox="1"/>
          <p:nvPr/>
        </p:nvSpPr>
        <p:spPr>
          <a:xfrm>
            <a:off x="571825" y="3684042"/>
            <a:ext cx="2408100" cy="737400"/>
          </a:xfrm>
          <a:prstGeom prst="rect">
            <a:avLst/>
          </a:prstGeom>
          <a:noFill/>
          <a:ln/>
        </p:spPr>
        <p:txBody>
          <a:bodyPr wrap="square" lIns="0" tIns="0" rIns="0" bIns="0" rtlCol="0" anchor="ctr"/>
          <a:lstStyle/>
          <a:p>
            <a:pPr algn="ctr" indent="0" marL="0">
              <a:lnSpc>
                <a:spcPct val="100000"/>
              </a:lnSpc>
              <a:buNone/>
            </a:pPr>
            <a:r>
              <a:rPr lang="en-US" sz="1200" b="1" dirty="0">
                <a:solidFill>
                  <a:srgbClr val="E3E8D1"/>
                </a:solidFill>
                <a:latin typeface="Arial" pitchFamily="34" charset="0"/>
                <a:ea typeface="Arial" pitchFamily="34" charset="-122"/>
                <a:cs typeface="Arial" pitchFamily="34" charset="-120"/>
              </a:rPr>
              <a:t>Участвовать в акциях
</a:t>
            </a:r>
            <a:pPr algn="ctr"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E3E8D1"/>
                </a:solidFill>
                <a:latin typeface="Arial" pitchFamily="34" charset="0"/>
                <a:ea typeface="Arial" pitchFamily="34" charset="-122"/>
                <a:cs typeface="Arial" pitchFamily="34" charset="-120"/>
              </a:rPr>
              <a:t>Уборка территории, посадка деревьев и школьные экологические проекты показывают, что забота о природе начинается с простых действий.
</a:t>
            </a:r>
            <a:endParaRPr lang="en-US" sz="1200" dirty="0"/>
          </a:p>
        </p:txBody>
      </p:sp>
      <p:sp>
        <p:nvSpPr>
          <p:cNvPr id="19" name="Text 6"/>
          <p:cNvSpPr txBox="1"/>
          <p:nvPr/>
        </p:nvSpPr>
        <p:spPr>
          <a:xfrm>
            <a:off x="3381725" y="3684042"/>
            <a:ext cx="2408100" cy="737400"/>
          </a:xfrm>
          <a:prstGeom prst="rect">
            <a:avLst/>
          </a:prstGeom>
          <a:noFill/>
          <a:ln/>
        </p:spPr>
        <p:txBody>
          <a:bodyPr wrap="square" lIns="0" tIns="0" rIns="0" bIns="0" rtlCol="0" anchor="ctr"/>
          <a:lstStyle/>
          <a:p>
            <a:pPr algn="ctr" indent="0" marL="0">
              <a:lnSpc>
                <a:spcPct val="100000"/>
              </a:lnSpc>
              <a:buNone/>
            </a:pPr>
            <a:r>
              <a:rPr lang="en-US" sz="1200" b="1" dirty="0">
                <a:solidFill>
                  <a:srgbClr val="E3E8D1"/>
                </a:solidFill>
                <a:latin typeface="Arial" pitchFamily="34" charset="0"/>
                <a:ea typeface="Arial" pitchFamily="34" charset="-122"/>
                <a:cs typeface="Arial" pitchFamily="34" charset="-120"/>
              </a:rPr>
              <a:t>Беречь животных
</a:t>
            </a:r>
            <a:pPr algn="ctr"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E3E8D1"/>
                </a:solidFill>
                <a:latin typeface="Arial" pitchFamily="34" charset="0"/>
                <a:ea typeface="Arial" pitchFamily="34" charset="-122"/>
                <a:cs typeface="Arial" pitchFamily="34" charset="-120"/>
              </a:rPr>
              <a:t>Нельзя тревожить гнёзда, кормить диких животных неподходящей едой или покупать редких животных из сомнительных источников.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Success stories in species protection
</a:t>
            </a:r>
            <a:endParaRPr lang="en-US" sz="3000" dirty="0"/>
          </a:p>
        </p:txBody>
      </p:sp>
      <p:sp>
        <p:nvSpPr>
          <p:cNvPr id="7"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19</a:t>
            </a:r>
            <a:endParaRPr lang="en-US" sz="800" dirty="0"/>
          </a:p>
        </p:txBody>
      </p:sp>
      <p:sp>
        <p:nvSpPr>
          <p:cNvPr id="8" name="Text 2"/>
          <p:cNvSpPr txBox="1"/>
          <p:nvPr/>
        </p:nvSpPr>
        <p:spPr>
          <a:xfrm>
            <a:off x="593275" y="1846690"/>
            <a:ext cx="1967420" cy="1554198"/>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Усиленная охрана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Когда для редких видов создают защищённые территории и усиливают контроль, популяции получают больше шансов восстановиться.
</a:t>
            </a:r>
            <a:endParaRPr lang="en-US" sz="1200" dirty="0"/>
          </a:p>
        </p:txBody>
      </p:sp>
      <p:sp>
        <p:nvSpPr>
          <p:cNvPr id="9" name="Text 3"/>
          <p:cNvSpPr txBox="1"/>
          <p:nvPr/>
        </p:nvSpPr>
        <p:spPr>
          <a:xfrm>
            <a:off x="3448565" y="2131045"/>
            <a:ext cx="1967420" cy="1554198"/>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Практические результаты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У амурского тигра численность растёт там, где борются с браконьерством и сохраняют леса, а морские черепахи лучше выживают на охраняемых пляжах.
</a:t>
            </a:r>
            <a:endParaRPr lang="en-US" sz="1200" dirty="0"/>
          </a:p>
        </p:txBody>
      </p:sp>
      <p:sp>
        <p:nvSpPr>
          <p:cNvPr id="10" name="Text 4"/>
          <p:cNvSpPr txBox="1"/>
          <p:nvPr/>
        </p:nvSpPr>
        <p:spPr>
          <a:xfrm>
            <a:off x="6634088" y="2717456"/>
            <a:ext cx="1967419" cy="1554198"/>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Главный вывод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Эти примеры показывают: если меры начать вовремя и поддерживать их постоянно, исчезновение вида можно остановить.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338049" y="1398735"/>
            <a:ext cx="6467903" cy="2346030"/>
          </a:xfrm>
          <a:prstGeom prst="rect">
            <a:avLst/>
          </a:prstGeom>
          <a:noFill/>
          <a:ln/>
        </p:spPr>
        <p:txBody>
          <a:bodyPr wrap="square" lIns="0" tIns="0" rIns="0" bIns="0" rtlCol="0" anchor="ctr"/>
          <a:lstStyle/>
          <a:p>
            <a:pPr algn="ctr" indent="0" marL="0">
              <a:lnSpc>
                <a:spcPct val="100000"/>
              </a:lnSpc>
              <a:buNone/>
            </a:pPr>
            <a:r>
              <a:rPr lang="en-US" sz="3600" b="1" dirty="0">
                <a:solidFill>
                  <a:srgbClr val="FFFFFF"/>
                </a:solidFill>
                <a:latin typeface="Arial" pitchFamily="34" charset="0"/>
                <a:ea typeface="Arial" pitchFamily="34" charset="-122"/>
                <a:cs typeface="Arial" pitchFamily="34" charset="-120"/>
              </a:rPr>
              <a:t>Protecting endangered species protects the future
</a:t>
            </a:r>
            <a:pPr algn="ctr" indent="0" marL="0">
              <a:lnSpc>
                <a:spcPct val="100000"/>
              </a:lnSpc>
              <a:buNone/>
            </a:pPr>
            <a:r>
              <a:rPr lang="en-US" sz="3600" b="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400" dirty="0">
                <a:solidFill>
                  <a:srgbClr val="9EB145"/>
                </a:solidFill>
                <a:latin typeface="Arial" pitchFamily="34" charset="0"/>
                <a:ea typeface="Arial" pitchFamily="34" charset="-122"/>
                <a:cs typeface="Arial" pitchFamily="34" charset="-120"/>
              </a:rPr>
              <a:t>Когда мы защищаем endangered species, мы сохраняем habitat, wildlife и biodiversity. Conservation works best when schools, families, scientists and governments act together to stop extinction and protect the future.
</a:t>
            </a:r>
            <a:endParaRPr lang="en-US" sz="3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2026-05-30T21:21:13Z</dcterms:created>
  <dcterms:modified xsi:type="dcterms:W3CDTF">2026-05-30T21:21:13Z</dcterms:modified>
</cp:coreProperties>
</file>