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jpeg"/><Relationship Id="rId7" Type="http://schemas.openxmlformats.org/officeDocument/2006/relationships/image" Target="../media/image-14-7.png"/><Relationship Id="rId8" Type="http://schemas.openxmlformats.org/officeDocument/2006/relationships/image" Target="../media/image-14-8.jpe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31200" y="3187"/>
            <a:ext cx="7265700" cy="5137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02250" y="2077350"/>
            <a:ext cx="29394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людей в субарктике
</a:t>
            </a:r>
            <a:endParaRPr lang="en-US" sz="1412" dirty="0"/>
          </a:p>
        </p:txBody>
      </p:sp>
      <p:sp>
        <p:nvSpPr>
          <p:cNvPr id="6" name="Text 1"/>
          <p:cNvSpPr txBox="1"/>
          <p:nvPr/>
        </p:nvSpPr>
        <p:spPr>
          <a:xfrm>
            <a:off x="3333662" y="1744325"/>
            <a:ext cx="24768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3261525" y="2719400"/>
            <a:ext cx="26208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люди живут и приспосабливаются к суровому северу?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5287" y="440187"/>
            <a:ext cx="4082550" cy="4261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4008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Север, где всё важно планировать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3860975"/>
            <a:ext cx="3628200" cy="8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Субарктика — это северные территории с длинной зимой, коротким летом и жизнью, зависящей от тепла, дороги и взаимопомощи.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468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440700"/>
            <a:ext cx="8418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субарктика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468" dirty="0"/>
          </a:p>
        </p:txBody>
      </p:sp>
      <p:sp>
        <p:nvSpPr>
          <p:cNvPr id="11" name="Text 2"/>
          <p:cNvSpPr txBox="1"/>
          <p:nvPr/>
        </p:nvSpPr>
        <p:spPr>
          <a:xfrm>
            <a:off x="722850" y="1311375"/>
            <a:ext cx="4907400" cy="6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Переходная зона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Субарктика находится между тайгой и тундрой. Это переходная природная зона, где север уже заметно суров, но ещё не такой холодный, как в арктической пустыне.
</a:t>
            </a:r>
            <a:endParaRPr lang="en-US" sz="1043" dirty="0"/>
          </a:p>
        </p:txBody>
      </p:sp>
      <p:sp>
        <p:nvSpPr>
          <p:cNvPr id="12" name="Text 3"/>
          <p:cNvSpPr txBox="1"/>
          <p:nvPr/>
        </p:nvSpPr>
        <p:spPr>
          <a:xfrm>
            <a:off x="722850" y="2005058"/>
            <a:ext cx="4907400" cy="6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лето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большую часть года держатся морозы, выпадает снег, а тёплый период очень короткий. Люди и природа должны быстро использовать каждый более мягкий день.
</a:t>
            </a:r>
            <a:endParaRPr lang="en-US" sz="1043" dirty="0"/>
          </a:p>
        </p:txBody>
      </p:sp>
      <p:sp>
        <p:nvSpPr>
          <p:cNvPr id="13" name="Text 4"/>
          <p:cNvSpPr txBox="1"/>
          <p:nvPr/>
        </p:nvSpPr>
        <p:spPr>
          <a:xfrm>
            <a:off x="722850" y="2698743"/>
            <a:ext cx="4907400" cy="6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Особая почва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местах есть болота и участки вечной мерзлоты. Из-за этого почва ведёт себя не так, как в тёплых районах, и строительство требует особого подхода.
</a:t>
            </a:r>
            <a:endParaRPr lang="en-US" sz="1043" dirty="0"/>
          </a:p>
        </p:txBody>
      </p:sp>
      <p:sp>
        <p:nvSpPr>
          <p:cNvPr id="14" name="Text 5"/>
          <p:cNvSpPr txBox="1"/>
          <p:nvPr/>
        </p:nvSpPr>
        <p:spPr>
          <a:xfrm>
            <a:off x="722850" y="3392432"/>
            <a:ext cx="4907400" cy="6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по условиям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Северный климат влияет на всё: на дома, дороги, одежду, питание и даже расписание школы. Поэтому жизнь строится не против природы, а вместе с её правилами.
</a:t>
            </a:r>
            <a:endParaRPr lang="en-US" sz="1043" dirty="0"/>
          </a:p>
        </p:txBody>
      </p:sp>
      <p:sp>
        <p:nvSpPr>
          <p:cNvPr id="15" name="Text 6"/>
          <p:cNvSpPr txBox="1"/>
          <p:nvPr/>
        </p:nvSpPr>
        <p:spPr>
          <a:xfrm>
            <a:off x="722850" y="4086127"/>
            <a:ext cx="4907400" cy="6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людей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Субарктика — это не просто холод. Это территория, где люди научились жить в ритме сезонов и заранее готовиться к любым переменам погоды.
</a:t>
            </a:r>
            <a:endParaRPr lang="en-US" sz="104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82100" y="420113"/>
            <a:ext cx="4451400" cy="43427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44514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 субарктика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468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1463753"/>
            <a:ext cx="3576029" cy="5617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Субарктические районы есть на севере России. Здесь очень важны расстояния, погода и то, насколько надёжно работают дороги, связь и отопление в посёлках.
</a:t>
            </a:r>
            <a:endParaRPr lang="en-US" sz="84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1199022"/>
            <a:ext cx="3576029" cy="186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России
</a:t>
            </a:r>
            <a:endParaRPr lang="en-US" sz="932" dirty="0"/>
          </a:p>
        </p:txBody>
      </p:sp>
      <p:sp>
        <p:nvSpPr>
          <p:cNvPr id="11" name="Text 4"/>
          <p:cNvSpPr txBox="1"/>
          <p:nvPr/>
        </p:nvSpPr>
        <p:spPr>
          <a:xfrm>
            <a:off x="360000" y="2359895"/>
            <a:ext cx="3576029" cy="5617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Канаде и на Аляске такие территории тоже широко распространены. Для местных жителей особенно важны запасы, зимний транспорт и умение быстро менять планы.
</a:t>
            </a:r>
            <a:endParaRPr lang="en-US" sz="840" dirty="0"/>
          </a:p>
        </p:txBody>
      </p:sp>
      <p:sp>
        <p:nvSpPr>
          <p:cNvPr id="12" name="Text 5"/>
          <p:cNvSpPr txBox="1"/>
          <p:nvPr/>
        </p:nvSpPr>
        <p:spPr>
          <a:xfrm>
            <a:off x="360000" y="2095164"/>
            <a:ext cx="3576029" cy="186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Канада и Аляска
</a:t>
            </a:r>
            <a:endParaRPr lang="en-US" sz="932" dirty="0"/>
          </a:p>
        </p:txBody>
      </p:sp>
      <p:sp>
        <p:nvSpPr>
          <p:cNvPr id="13" name="Text 6"/>
          <p:cNvSpPr txBox="1"/>
          <p:nvPr/>
        </p:nvSpPr>
        <p:spPr>
          <a:xfrm>
            <a:off x="360000" y="3256025"/>
            <a:ext cx="3576029" cy="5617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северной Скандинавии климат тоже становится субарктическим. Чем ближе к полюсу, тем короче лето, сильнее ветер и сложнее повседневные поездки.
</a:t>
            </a:r>
            <a:endParaRPr lang="en-US" sz="840" dirty="0"/>
          </a:p>
        </p:txBody>
      </p:sp>
      <p:sp>
        <p:nvSpPr>
          <p:cNvPr id="14" name="Text 7"/>
          <p:cNvSpPr txBox="1"/>
          <p:nvPr/>
        </p:nvSpPr>
        <p:spPr>
          <a:xfrm>
            <a:off x="360000" y="2991295"/>
            <a:ext cx="3576029" cy="186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Скандинавия
</a:t>
            </a:r>
            <a:endParaRPr lang="en-US" sz="932" dirty="0"/>
          </a:p>
        </p:txBody>
      </p:sp>
      <p:sp>
        <p:nvSpPr>
          <p:cNvPr id="15" name="Text 8"/>
          <p:cNvSpPr txBox="1"/>
          <p:nvPr/>
        </p:nvSpPr>
        <p:spPr>
          <a:xfrm>
            <a:off x="360000" y="4152156"/>
            <a:ext cx="3576029" cy="5617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Исландия тоже входит в список северных регионов с похожими условиями. Но важнее не название страны, а природные признаки: холод, ветры и короткий световой день.
</a:t>
            </a:r>
            <a:endParaRPr lang="en-US" sz="840" dirty="0"/>
          </a:p>
        </p:txBody>
      </p:sp>
      <p:sp>
        <p:nvSpPr>
          <p:cNvPr id="16" name="Text 9"/>
          <p:cNvSpPr txBox="1"/>
          <p:nvPr/>
        </p:nvSpPr>
        <p:spPr>
          <a:xfrm>
            <a:off x="360000" y="3887425"/>
            <a:ext cx="3576029" cy="186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острова
</a:t>
            </a:r>
            <a:endParaRPr lang="en-US" sz="93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440700"/>
            <a:ext cx="79512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климат влияет на день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468" dirty="0"/>
          </a:p>
        </p:txBody>
      </p:sp>
      <p:sp>
        <p:nvSpPr>
          <p:cNvPr id="11" name="Text 2"/>
          <p:cNvSpPr txBox="1"/>
          <p:nvPr/>
        </p:nvSpPr>
        <p:spPr>
          <a:xfrm>
            <a:off x="360000" y="1983250"/>
            <a:ext cx="2054400" cy="11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
</a:t>
            </a:r>
            <a:pPr algn="l" indent="0" marL="0">
              <a:lnSpc>
                <a:spcPct val="115000"/>
              </a:lnSpc>
              <a:buNone/>
            </a:pPr>
            <a:r>
              <a:rPr lang="en-US" sz="6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начинается с проверки погоды: температуры, ветра и видимости. От этого зависит, как одеться и успеют ли автобусы, снегоходы или машины по расписанию.
</a:t>
            </a:r>
            <a:endParaRPr lang="en-US" sz="1002" dirty="0"/>
          </a:p>
        </p:txBody>
      </p:sp>
      <p:sp>
        <p:nvSpPr>
          <p:cNvPr id="12" name="Text 3"/>
          <p:cNvSpPr txBox="1"/>
          <p:nvPr/>
        </p:nvSpPr>
        <p:spPr>
          <a:xfrm>
            <a:off x="2483707" y="1983250"/>
            <a:ext cx="2054400" cy="11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
</a:t>
            </a:r>
            <a:pPr algn="l" indent="0" marL="0">
              <a:lnSpc>
                <a:spcPct val="115000"/>
              </a:lnSpc>
              <a:buNone/>
            </a:pPr>
            <a:r>
              <a:rPr lang="en-US" sz="6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Днём люди идут в школу, на работу или по хозяйственным делам. Из-за холода и короткого света всё делают быстрее и стараются не терять время зря.
</a:t>
            </a:r>
            <a:endParaRPr lang="en-US" sz="1002" dirty="0"/>
          </a:p>
        </p:txBody>
      </p:sp>
      <p:sp>
        <p:nvSpPr>
          <p:cNvPr id="13" name="Text 4"/>
          <p:cNvSpPr txBox="1"/>
          <p:nvPr/>
        </p:nvSpPr>
        <p:spPr>
          <a:xfrm>
            <a:off x="4607417" y="1983250"/>
            <a:ext cx="2054400" cy="11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
</a:t>
            </a:r>
            <a:pPr algn="l" indent="0" marL="0">
              <a:lnSpc>
                <a:spcPct val="115000"/>
              </a:lnSpc>
              <a:buNone/>
            </a:pPr>
            <a:r>
              <a:rPr lang="en-US" sz="6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школы и работы часто планируют домашние дела, поездки и короткие выезды за покупками. Если погода портится, часть задач переносят на другой день.
</a:t>
            </a:r>
            <a:endParaRPr lang="en-US" sz="1002" dirty="0"/>
          </a:p>
        </p:txBody>
      </p:sp>
      <p:sp>
        <p:nvSpPr>
          <p:cNvPr id="14" name="Text 5"/>
          <p:cNvSpPr txBox="1"/>
          <p:nvPr/>
        </p:nvSpPr>
        <p:spPr>
          <a:xfrm>
            <a:off x="6731126" y="1983250"/>
            <a:ext cx="2054400" cy="11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
</a:t>
            </a:r>
            <a:pPr algn="l" indent="0" marL="0">
              <a:lnSpc>
                <a:spcPct val="115000"/>
              </a:lnSpc>
              <a:buNone/>
            </a:pPr>
            <a:r>
              <a:rPr lang="en-US" sz="6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распорядок меняется: световой день длиннее, поэтому больше времени остаётся на ремонт, заготовки, перевозки и поездки туда, где зимой добраться труднее.
</a:t>
            </a:r>
            <a:endParaRPr lang="en-US" sz="100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3119335"/>
            <a:ext cx="8424000" cy="15877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440700"/>
            <a:ext cx="8418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как защита от холода
</a:t>
            </a:r>
            <a:endParaRPr lang="en-US" sz="1812" dirty="0"/>
          </a:p>
        </p:txBody>
      </p:sp>
      <p:sp>
        <p:nvSpPr>
          <p:cNvPr id="11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468" dirty="0"/>
          </a:p>
        </p:txBody>
      </p:sp>
      <p:sp>
        <p:nvSpPr>
          <p:cNvPr id="12" name="Text 2"/>
          <p:cNvSpPr txBox="1"/>
          <p:nvPr/>
        </p:nvSpPr>
        <p:spPr>
          <a:xfrm>
            <a:off x="362475" y="1525910"/>
            <a:ext cx="2026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Тёплая оболочка
</a:t>
            </a:r>
            <a:pPr algn="l" indent="0" marL="0">
              <a:lnSpc>
                <a:spcPct val="115000"/>
              </a:lnSpc>
              <a:buNone/>
            </a:pPr>
            <a:r>
              <a:rPr lang="en-US" sz="54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Толстые стены и качественное утепление помогают дому удерживать тепло. Чем меньше щелей и холодных мостиков, тем легче поддерживать комфортную температуру зимой.
</a:t>
            </a:r>
            <a:endParaRPr lang="en-US" sz="1143" dirty="0"/>
          </a:p>
        </p:txBody>
      </p:sp>
      <p:sp>
        <p:nvSpPr>
          <p:cNvPr id="13" name="Text 3"/>
          <p:cNvSpPr txBox="1"/>
          <p:nvPr/>
        </p:nvSpPr>
        <p:spPr>
          <a:xfrm>
            <a:off x="2493325" y="1525921"/>
            <a:ext cx="2026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 сквозняка
</a:t>
            </a:r>
            <a:pPr algn="l" indent="0" marL="0">
              <a:lnSpc>
                <a:spcPct val="115000"/>
              </a:lnSpc>
              <a:buNone/>
            </a:pPr>
            <a:r>
              <a:rPr lang="en-US" sz="54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Тамбур, двойные окна и герметичные двери уменьшают потери тепла при входе и выходе. Это особенно важно, когда на улице сильный ветер и мороз.
</a:t>
            </a:r>
            <a:endParaRPr lang="en-US" sz="1143" dirty="0"/>
          </a:p>
        </p:txBody>
      </p:sp>
      <p:sp>
        <p:nvSpPr>
          <p:cNvPr id="14" name="Text 4"/>
          <p:cNvSpPr txBox="1"/>
          <p:nvPr/>
        </p:nvSpPr>
        <p:spPr>
          <a:xfrm>
            <a:off x="4624175" y="1525931"/>
            <a:ext cx="2026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тепла
</a:t>
            </a:r>
            <a:pPr algn="l" indent="0" marL="0">
              <a:lnSpc>
                <a:spcPct val="115000"/>
              </a:lnSpc>
              <a:buNone/>
            </a:pPr>
            <a:r>
              <a:rPr lang="en-US" sz="528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северных посёлках используют разные системы отопления: центральное, печи, котлы и иногда дизельные генераторы. Главное — чтобы тепло работало надёжно в любую погоду.
</a:t>
            </a:r>
            <a:endParaRPr lang="en-US" sz="1105" dirty="0"/>
          </a:p>
        </p:txBody>
      </p:sp>
      <p:sp>
        <p:nvSpPr>
          <p:cNvPr id="15" name="Text 5"/>
          <p:cNvSpPr txBox="1"/>
          <p:nvPr/>
        </p:nvSpPr>
        <p:spPr>
          <a:xfrm>
            <a:off x="6755025" y="1525910"/>
            <a:ext cx="2026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Зимняя надёжность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4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в субарктике — это не просто жильё, а защита семьи от холода. Поэтому его строят и обслуживают особенно внимательно, заранее готовясь к зиме.
</a:t>
            </a:r>
            <a:endParaRPr lang="en-US" sz="114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71798" y="1367261"/>
            <a:ext cx="325237" cy="371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59217" y="2289349"/>
            <a:ext cx="350400" cy="350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95029" y="3190137"/>
            <a:ext cx="278775" cy="3717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59217" y="4131839"/>
            <a:ext cx="350400" cy="311467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60000" y="440700"/>
            <a:ext cx="58431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и энергия
</a:t>
            </a:r>
            <a:endParaRPr lang="en-US" sz="1812" dirty="0"/>
          </a:p>
        </p:txBody>
      </p:sp>
      <p:sp>
        <p:nvSpPr>
          <p:cNvPr id="15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468" dirty="0"/>
          </a:p>
        </p:txBody>
      </p:sp>
      <p:sp>
        <p:nvSpPr>
          <p:cNvPr id="16" name="Text 2"/>
          <p:cNvSpPr txBox="1"/>
          <p:nvPr/>
        </p:nvSpPr>
        <p:spPr>
          <a:xfrm>
            <a:off x="360000" y="1142500"/>
            <a:ext cx="4506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Электросети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Электричество нужно для света, связи, кухни и отопления. В холодном климате особенно важно, чтобы сети и оборудование работали без сбоев и выдерживали снег и мороз.
</a:t>
            </a:r>
            <a:endParaRPr lang="en-US" sz="982" dirty="0"/>
          </a:p>
        </p:txBody>
      </p:sp>
      <p:sp>
        <p:nvSpPr>
          <p:cNvPr id="17" name="Text 3"/>
          <p:cNvSpPr txBox="1"/>
          <p:nvPr/>
        </p:nvSpPr>
        <p:spPr>
          <a:xfrm>
            <a:off x="360000" y="2053935"/>
            <a:ext cx="4506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Запасы топлива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Топливо и дрова стараются подготовить заранее. Когда дороги становятся сложными, запас на складе или во дворе помогает не остаться без тепла и нужной энергии.
</a:t>
            </a:r>
            <a:endParaRPr lang="en-US" sz="982" dirty="0"/>
          </a:p>
        </p:txBody>
      </p:sp>
      <p:sp>
        <p:nvSpPr>
          <p:cNvPr id="18" name="Text 4"/>
          <p:cNvSpPr txBox="1"/>
          <p:nvPr/>
        </p:nvSpPr>
        <p:spPr>
          <a:xfrm>
            <a:off x="360000" y="2965370"/>
            <a:ext cx="4506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маленьких посёлках энергию расходуют очень бережно. Люди выключают лишний свет, следят за приборами и не тратят тепло без необходимости.
</a:t>
            </a:r>
            <a:endParaRPr lang="en-US" sz="982" dirty="0"/>
          </a:p>
        </p:txBody>
      </p:sp>
      <p:sp>
        <p:nvSpPr>
          <p:cNvPr id="19" name="Text 5"/>
          <p:cNvSpPr txBox="1"/>
          <p:nvPr/>
        </p:nvSpPr>
        <p:spPr>
          <a:xfrm>
            <a:off x="360000" y="3876953"/>
            <a:ext cx="4506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 посёлка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Надёжное тепло и свет помогают работать школе, магазину, медпункту и связи. Поэтому энергия в субарктике — это основа нормальной жизни, а не просто удобство.
</a:t>
            </a:r>
            <a:endParaRPr lang="en-US" sz="98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4313" y="1281268"/>
            <a:ext cx="4084500" cy="33027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440700"/>
            <a:ext cx="8418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Транспорт, дороги и техника
</a:t>
            </a:r>
            <a:endParaRPr lang="en-US" sz="1812" dirty="0"/>
          </a:p>
        </p:txBody>
      </p:sp>
      <p:sp>
        <p:nvSpPr>
          <p:cNvPr id="12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468" dirty="0"/>
          </a:p>
        </p:txBody>
      </p:sp>
      <p:sp>
        <p:nvSpPr>
          <p:cNvPr id="13" name="Text 2"/>
          <p:cNvSpPr txBox="1"/>
          <p:nvPr/>
        </p:nvSpPr>
        <p:spPr>
          <a:xfrm>
            <a:off x="657775" y="1311375"/>
            <a:ext cx="3650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Прочный фундамент
</a:t>
            </a:r>
            <a:pPr algn="l" indent="0" marL="0">
              <a:lnSpc>
                <a:spcPct val="115000"/>
              </a:lnSpc>
              <a:buNone/>
            </a:pPr>
            <a:r>
              <a:rPr lang="en-US" sz="5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в субарктике часто строят с учётом мерзлоты. Если грунт не прогревается слишком сильно, строение меньше проседает и служит дольше.
</a:t>
            </a:r>
            <a:endParaRPr lang="en-US" sz="1002" dirty="0"/>
          </a:p>
        </p:txBody>
      </p:sp>
      <p:sp>
        <p:nvSpPr>
          <p:cNvPr id="14" name="Text 3"/>
          <p:cNvSpPr txBox="1"/>
          <p:nvPr/>
        </p:nvSpPr>
        <p:spPr>
          <a:xfrm>
            <a:off x="657775" y="2194572"/>
            <a:ext cx="3650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Расчистка дорог
</a:t>
            </a:r>
            <a:pPr algn="l" indent="0" marL="0">
              <a:lnSpc>
                <a:spcPct val="115000"/>
              </a:lnSpc>
              <a:buNone/>
            </a:pPr>
            <a:r>
              <a:rPr lang="en-US" sz="5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Дороги зимой нужно постоянно чистить от снега. Для этого используют снегоочистители, а особенно сложные участки требуют техники, которая умеет ехать по рыхлому снегу.
</a:t>
            </a:r>
            <a:endParaRPr lang="en-US" sz="1002" dirty="0"/>
          </a:p>
        </p:txBody>
      </p:sp>
      <p:sp>
        <p:nvSpPr>
          <p:cNvPr id="15" name="Text 4"/>
          <p:cNvSpPr txBox="1"/>
          <p:nvPr/>
        </p:nvSpPr>
        <p:spPr>
          <a:xfrm>
            <a:off x="657775" y="3077792"/>
            <a:ext cx="3650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Северный транспорт
</a:t>
            </a:r>
            <a:pPr algn="l" indent="0" marL="0">
              <a:lnSpc>
                <a:spcPct val="115000"/>
              </a:lnSpc>
              <a:buNone/>
            </a:pPr>
            <a:r>
              <a:rPr lang="en-US" sz="5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поездок по северу подходят вездеходы и машины с зимними шинами. Они лучше держатся на льду, укатанном снегу и неровной поверхности.
</a:t>
            </a:r>
            <a:endParaRPr lang="en-US" sz="1002" dirty="0"/>
          </a:p>
        </p:txBody>
      </p:sp>
      <p:sp>
        <p:nvSpPr>
          <p:cNvPr id="16" name="Text 5"/>
          <p:cNvSpPr txBox="1"/>
          <p:nvPr/>
        </p:nvSpPr>
        <p:spPr>
          <a:xfrm>
            <a:off x="657775" y="3961015"/>
            <a:ext cx="3650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Планирование пути
</a:t>
            </a:r>
            <a:pPr algn="l" indent="0" marL="0">
              <a:lnSpc>
                <a:spcPct val="115000"/>
              </a:lnSpc>
              <a:buNone/>
            </a:pPr>
            <a:r>
              <a:rPr lang="en-US" sz="5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короткая поездка требует подготовки. Люди заранее проверяют маршрут, погоду и исправность техники, потому что на севере задержка может стать серьёзной проблемой.
</a:t>
            </a:r>
            <a:endParaRPr lang="en-US" sz="100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92050" y="2138675"/>
            <a:ext cx="4491900" cy="152592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58431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одеваются в мороз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1762938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мороз важно одеваться слоями и закрывать открытые участки тела. Так одежда лучше сохраняет тепло и защищает от ветра и темноты.
</a:t>
            </a:r>
            <a:endParaRPr lang="en-US" sz="1302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468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2974513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тёплая одежда работает не одной вещью, а несколькими слоями сразу.
</a:t>
            </a:r>
            <a:endParaRPr lang="en-US" sz="1302" dirty="0"/>
          </a:p>
        </p:txBody>
      </p:sp>
      <p:sp>
        <p:nvSpPr>
          <p:cNvPr id="11" name="Text 4"/>
          <p:cNvSpPr txBox="1"/>
          <p:nvPr/>
        </p:nvSpPr>
        <p:spPr>
          <a:xfrm>
            <a:off x="360000" y="4143450"/>
            <a:ext cx="3681900" cy="1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материалам описания северной одежды и правил защиты от холода
</a:t>
            </a:r>
            <a:endParaRPr lang="en-US" sz="80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25455" y="1311375"/>
            <a:ext cx="6293091" cy="2137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75912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жизнь по сезонам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4702075" y="3609800"/>
            <a:ext cx="40818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сложнее погода, тем больше внимания уходит на тепло, транспорт и запасы.
</a:t>
            </a:r>
            <a:endParaRPr lang="en-US" sz="1202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468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3609800"/>
            <a:ext cx="40818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Сезоны в субарктике меняют дороги, одежду, занятия и даже план семьи на день.
</a:t>
            </a:r>
            <a:endParaRPr lang="en-US" sz="1202" dirty="0"/>
          </a:p>
        </p:txBody>
      </p:sp>
      <p:sp>
        <p:nvSpPr>
          <p:cNvPr id="11" name="Text 4"/>
          <p:cNvSpPr txBox="1"/>
          <p:nvPr/>
        </p:nvSpPr>
        <p:spPr>
          <a:xfrm>
            <a:off x="360000" y="1091575"/>
            <a:ext cx="36819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13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материалам описания субарктического образа жизни и сезонной организации быта
</a:t>
            </a:r>
            <a:endParaRPr lang="en-US" sz="71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3045205"/>
            <a:ext cx="8424000" cy="16535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440700"/>
            <a:ext cx="7401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Продукты и бытовые запасы
</a:t>
            </a:r>
            <a:endParaRPr lang="en-US" sz="1812" dirty="0"/>
          </a:p>
        </p:txBody>
      </p:sp>
      <p:sp>
        <p:nvSpPr>
          <p:cNvPr id="11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468" dirty="0"/>
          </a:p>
        </p:txBody>
      </p:sp>
      <p:sp>
        <p:nvSpPr>
          <p:cNvPr id="12" name="Text 2"/>
          <p:cNvSpPr txBox="1"/>
          <p:nvPr/>
        </p:nvSpPr>
        <p:spPr>
          <a:xfrm>
            <a:off x="359975" y="1312075"/>
            <a:ext cx="2034900" cy="12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 на расстоянии
</a:t>
            </a:r>
            <a:pPr algn="l" indent="0" marL="0">
              <a:lnSpc>
                <a:spcPct val="115000"/>
              </a:lnSpc>
              <a:buNone/>
            </a:pPr>
            <a:r>
              <a:rPr lang="en-US" sz="6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посёлках важно заранее понимать, сколько дней продержится запас, потому что магазины могут быть далеко, а доставка — зависеть от погоды и состояния дорог.
</a:t>
            </a:r>
            <a:endParaRPr lang="en-US" sz="1102" dirty="0"/>
          </a:p>
        </p:txBody>
      </p:sp>
      <p:sp>
        <p:nvSpPr>
          <p:cNvPr id="13" name="Text 3"/>
          <p:cNvSpPr txBox="1"/>
          <p:nvPr/>
        </p:nvSpPr>
        <p:spPr>
          <a:xfrm>
            <a:off x="2489695" y="1312075"/>
            <a:ext cx="2034900" cy="12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9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Хранение на зиму
</a:t>
            </a:r>
            <a:pPr algn="l" indent="0" marL="0">
              <a:lnSpc>
                <a:spcPct val="115000"/>
              </a:lnSpc>
              <a:buNone/>
            </a:pPr>
            <a:r>
              <a:rPr lang="en-US" sz="595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Продукты часто хранят в морозильниках, кладовых и погребах, чтобы они дольше оставались свежими. Это помогает переживать периоды, когда пополнение запасов задерживается.
</a:t>
            </a:r>
            <a:endParaRPr lang="en-US" sz="1089" dirty="0"/>
          </a:p>
        </p:txBody>
      </p:sp>
      <p:sp>
        <p:nvSpPr>
          <p:cNvPr id="14" name="Text 4"/>
          <p:cNvSpPr txBox="1"/>
          <p:nvPr/>
        </p:nvSpPr>
        <p:spPr>
          <a:xfrm>
            <a:off x="4619415" y="1312075"/>
            <a:ext cx="2034900" cy="12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для холода
</a:t>
            </a:r>
            <a:pPr algn="l" indent="0" marL="0">
              <a:lnSpc>
                <a:spcPct val="115000"/>
              </a:lnSpc>
              <a:buNone/>
            </a:pPr>
            <a:r>
              <a:rPr lang="en-US" sz="6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рационе ценят сытную и тёплую пищу: рыбу, мясо, молочные продукты, хлеб, крупы и супы. Такая еда хорошо подходит для холодного климата.
</a:t>
            </a:r>
            <a:endParaRPr lang="en-US" sz="1102" dirty="0"/>
          </a:p>
        </p:txBody>
      </p:sp>
      <p:sp>
        <p:nvSpPr>
          <p:cNvPr id="15" name="Text 5"/>
          <p:cNvSpPr txBox="1"/>
          <p:nvPr/>
        </p:nvSpPr>
        <p:spPr>
          <a:xfrm>
            <a:off x="6749129" y="1312075"/>
            <a:ext cx="2034900" cy="12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 без перебоев
</a:t>
            </a:r>
            <a:pPr algn="l" indent="0" marL="0">
              <a:lnSpc>
                <a:spcPct val="115000"/>
              </a:lnSpc>
              <a:buNone/>
            </a:pPr>
            <a:r>
              <a:rPr lang="en-US" sz="6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Вода, чай и простые домашние блюда тоже планируют заранее. Семьи стараются не тратить лишнее и держат дома то, что нужно каждый день.
</a:t>
            </a:r>
            <a:endParaRPr lang="en-US" sz="110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440700"/>
            <a:ext cx="8418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здесь работает и учится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468" dirty="0"/>
          </a:p>
        </p:txBody>
      </p:sp>
      <p:sp>
        <p:nvSpPr>
          <p:cNvPr id="11" name="Text 2"/>
          <p:cNvSpPr txBox="1"/>
          <p:nvPr/>
        </p:nvSpPr>
        <p:spPr>
          <a:xfrm>
            <a:off x="360000" y="2352550"/>
            <a:ext cx="1617000" cy="14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Основа повседневности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рядом с домом находятся те, кто делает повседневную жизнь возможной: учителя, врачи и продавцы. Их работа особенно заметна в небольших посёлках.
</a:t>
            </a:r>
            <a:endParaRPr lang="en-US" sz="1043" dirty="0"/>
          </a:p>
        </p:txBody>
      </p:sp>
      <p:sp>
        <p:nvSpPr>
          <p:cNvPr id="12" name="Text 3"/>
          <p:cNvSpPr txBox="1"/>
          <p:nvPr/>
        </p:nvSpPr>
        <p:spPr>
          <a:xfrm>
            <a:off x="2060436" y="2352563"/>
            <a:ext cx="1617000" cy="14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Дороги и тепло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важную роль берут на себя строители, водители и энергетики. Они следят за зданиями, дорогами, теплом и тем, чтобы люди могли добраться до нужного места.
</a:t>
            </a:r>
            <a:endParaRPr lang="en-US" sz="1043" dirty="0"/>
          </a:p>
        </p:txBody>
      </p:sp>
      <p:sp>
        <p:nvSpPr>
          <p:cNvPr id="13" name="Text 4"/>
          <p:cNvSpPr txBox="1"/>
          <p:nvPr/>
        </p:nvSpPr>
        <p:spPr>
          <a:xfrm>
            <a:off x="3760871" y="2352575"/>
            <a:ext cx="1617000" cy="14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Связь и информация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идут работники связи и служб, которые помогают держать посёлок на связи с миром. Без них трудно сообщить о погоде, расписании и задержках.
</a:t>
            </a:r>
            <a:endParaRPr lang="en-US" sz="1043" dirty="0"/>
          </a:p>
        </p:txBody>
      </p:sp>
      <p:sp>
        <p:nvSpPr>
          <p:cNvPr id="14" name="Text 5"/>
          <p:cNvSpPr txBox="1"/>
          <p:nvPr/>
        </p:nvSpPr>
        <p:spPr>
          <a:xfrm>
            <a:off x="5461307" y="2352550"/>
            <a:ext cx="1617000" cy="14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Учёба с учётом климата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школьники учатся жить по местным условиям: учитывать мороз, расстояние и световой день. Школа становится частью общей системы поддержки сообщества.
</a:t>
            </a:r>
            <a:endParaRPr lang="en-US" sz="1043" dirty="0"/>
          </a:p>
        </p:txBody>
      </p:sp>
      <p:sp>
        <p:nvSpPr>
          <p:cNvPr id="15" name="Text 6"/>
          <p:cNvSpPr txBox="1"/>
          <p:nvPr/>
        </p:nvSpPr>
        <p:spPr>
          <a:xfrm>
            <a:off x="7161753" y="2352550"/>
            <a:ext cx="1617000" cy="14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Помощь друг другу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становится видно, что почти каждая профессия здесь связана не только с работой, но и с заботой о соседях, семье и общем порядке.
</a:t>
            </a:r>
            <a:endParaRPr lang="en-US" sz="104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4683" y="1792602"/>
            <a:ext cx="357600" cy="357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11483" y="1792602"/>
            <a:ext cx="357600" cy="357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48283" y="1828362"/>
            <a:ext cx="357600" cy="28608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440700"/>
            <a:ext cx="58431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быть на связи
</a:t>
            </a:r>
            <a:endParaRPr lang="en-US" sz="1812" dirty="0"/>
          </a:p>
        </p:txBody>
      </p:sp>
      <p:sp>
        <p:nvSpPr>
          <p:cNvPr id="13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468" dirty="0"/>
          </a:p>
        </p:txBody>
      </p:sp>
      <p:sp>
        <p:nvSpPr>
          <p:cNvPr id="14" name="Text 2"/>
          <p:cNvSpPr txBox="1"/>
          <p:nvPr/>
        </p:nvSpPr>
        <p:spPr>
          <a:xfrm>
            <a:off x="360000" y="2495450"/>
            <a:ext cx="2750400" cy="14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8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Телефонная связь
</a:t>
            </a:r>
            <a:pPr algn="l" indent="0" marL="0">
              <a:lnSpc>
                <a:spcPct val="115000"/>
              </a:lnSpc>
              <a:buNone/>
            </a:pPr>
            <a:r>
              <a:rPr lang="en-US" sz="43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8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 помогает быстро уточнить погоду, договориться о встрече и предупредить о задержке. В местах с большими расстояниями это особенно важно для безопасности.
</a:t>
            </a:r>
            <a:endParaRPr lang="en-US" sz="1288" dirty="0"/>
          </a:p>
        </p:txBody>
      </p:sp>
      <p:sp>
        <p:nvSpPr>
          <p:cNvPr id="15" name="Text 3"/>
          <p:cNvSpPr txBox="1"/>
          <p:nvPr/>
        </p:nvSpPr>
        <p:spPr>
          <a:xfrm>
            <a:off x="3196800" y="2495450"/>
            <a:ext cx="2750400" cy="14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8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Радиосообщения
</a:t>
            </a:r>
            <a:pPr algn="l" indent="0" marL="0">
              <a:lnSpc>
                <a:spcPct val="115000"/>
              </a:lnSpc>
              <a:buNone/>
            </a:pPr>
            <a:r>
              <a:rPr lang="en-US" sz="43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8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Радиосвязь используют там, где дорога длинная, а сигнал нестабилен. Она помогает координировать поездки, особенно в отдалённых районах и при сложной погоде.
</a:t>
            </a:r>
            <a:endParaRPr lang="en-US" sz="1288" dirty="0"/>
          </a:p>
        </p:txBody>
      </p:sp>
      <p:sp>
        <p:nvSpPr>
          <p:cNvPr id="16" name="Text 4"/>
          <p:cNvSpPr txBox="1"/>
          <p:nvPr/>
        </p:nvSpPr>
        <p:spPr>
          <a:xfrm>
            <a:off x="6033600" y="2495450"/>
            <a:ext cx="2750400" cy="14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8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связь
</a:t>
            </a:r>
            <a:pPr algn="l" indent="0" marL="0">
              <a:lnSpc>
                <a:spcPct val="115000"/>
              </a:lnSpc>
              <a:buNone/>
            </a:pPr>
            <a:r>
              <a:rPr lang="en-US" sz="43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8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Мессенджеры и интернет поддерживают связь с родственниками, школой и соседями. Через них передают новости, уточняют планы и быстро узнают об изменениях.
</a:t>
            </a:r>
            <a:endParaRPr lang="en-US" sz="128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45450" y="1255289"/>
            <a:ext cx="4238400" cy="98095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39800" y="2453026"/>
            <a:ext cx="4238400" cy="98095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45450" y="3650659"/>
            <a:ext cx="4238400" cy="980958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440700"/>
            <a:ext cx="58431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из повседневной жизни
</a:t>
            </a:r>
            <a:endParaRPr lang="en-US" sz="1812" dirty="0"/>
          </a:p>
        </p:txBody>
      </p:sp>
      <p:sp>
        <p:nvSpPr>
          <p:cNvPr id="12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468" dirty="0"/>
          </a:p>
        </p:txBody>
      </p:sp>
      <p:sp>
        <p:nvSpPr>
          <p:cNvPr id="13" name="Text 2"/>
          <p:cNvSpPr txBox="1"/>
          <p:nvPr/>
        </p:nvSpPr>
        <p:spPr>
          <a:xfrm>
            <a:off x="360000" y="1254668"/>
            <a:ext cx="39321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Поездка к реке
</a:t>
            </a:r>
            <a:pPr algn="l" indent="0" marL="0">
              <a:lnSpc>
                <a:spcPct val="115000"/>
              </a:lnSpc>
              <a:buNone/>
            </a:pPr>
            <a:r>
              <a:rPr lang="en-US" sz="73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семья проверяет снасти и корзины для ягод, а потом выезжает к реке или в лес. Такие поездки не случайны: они зависят от сезона, погоды и поведения животных.
</a:t>
            </a:r>
            <a:endParaRPr lang="en-US" sz="1088" dirty="0"/>
          </a:p>
        </p:txBody>
      </p:sp>
      <p:sp>
        <p:nvSpPr>
          <p:cNvPr id="14" name="Text 3"/>
          <p:cNvSpPr txBox="1"/>
          <p:nvPr/>
        </p:nvSpPr>
        <p:spPr>
          <a:xfrm>
            <a:off x="360000" y="2452355"/>
            <a:ext cx="39321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Осторожный сбор
</a:t>
            </a:r>
            <a:pPr algn="l" indent="0" marL="0">
              <a:lnSpc>
                <a:spcPct val="115000"/>
              </a:lnSpc>
              <a:buNone/>
            </a:pPr>
            <a:r>
              <a:rPr lang="en-US" sz="73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берегу следят за чистотой и не оставляют мусор. Люди берут только то, что действительно нужно, чтобы не нарушать место, к которому привыкли и которое берегут.
</a:t>
            </a:r>
            <a:endParaRPr lang="en-US" sz="1088" dirty="0"/>
          </a:p>
        </p:txBody>
      </p:sp>
      <p:sp>
        <p:nvSpPr>
          <p:cNvPr id="15" name="Text 4"/>
          <p:cNvSpPr txBox="1"/>
          <p:nvPr/>
        </p:nvSpPr>
        <p:spPr>
          <a:xfrm>
            <a:off x="360000" y="3650038"/>
            <a:ext cx="39321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 быту
</a:t>
            </a:r>
            <a:pPr algn="l" indent="0" marL="0">
              <a:lnSpc>
                <a:spcPct val="115000"/>
              </a:lnSpc>
              <a:buNone/>
            </a:pPr>
            <a:r>
              <a:rPr lang="en-US" sz="73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после прогулки сушат одежду, сортируют улов и раскладывают припасы. Так природный день становится частью семейного уклада, а не просто редким событием.
</a:t>
            </a:r>
            <a:endParaRPr lang="en-US" sz="108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440700"/>
            <a:ext cx="8418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и культурные практики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468" dirty="0"/>
          </a:p>
        </p:txBody>
      </p:sp>
      <p:sp>
        <p:nvSpPr>
          <p:cNvPr id="10" name="Text 2"/>
          <p:cNvSpPr txBox="1"/>
          <p:nvPr/>
        </p:nvSpPr>
        <p:spPr>
          <a:xfrm>
            <a:off x="722850" y="1311375"/>
            <a:ext cx="4914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5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Учёба у старших
</a:t>
            </a:r>
            <a:pPr algn="l" indent="0" marL="0">
              <a:lnSpc>
                <a:spcPct val="115000"/>
              </a:lnSpc>
              <a:buNone/>
            </a:pPr>
            <a:r>
              <a:rPr lang="en-US" sz="64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в таких семьях передают не по книгам, а через совместную работу. Дети учатся замечать погоду, понимать следы, готовить снаряжение и уважать труд взрослых.
</a:t>
            </a:r>
            <a:endParaRPr lang="en-US" sz="1235" dirty="0"/>
          </a:p>
        </p:txBody>
      </p:sp>
      <p:sp>
        <p:nvSpPr>
          <p:cNvPr id="11" name="Text 3"/>
          <p:cNvSpPr txBox="1"/>
          <p:nvPr/>
        </p:nvSpPr>
        <p:spPr>
          <a:xfrm>
            <a:off x="722850" y="2183138"/>
            <a:ext cx="4914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5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Труд и природа
</a:t>
            </a:r>
            <a:pPr algn="l" indent="0" marL="0">
              <a:lnSpc>
                <a:spcPct val="115000"/>
              </a:lnSpc>
              <a:buNone/>
            </a:pPr>
            <a:r>
              <a:rPr lang="en-US" sz="64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Оленеводство, охота и рыболовство требуют терпения, точности и знания местности. Эти занятия связаны не только с добычей, но и с ответственным отношением к природе.
</a:t>
            </a:r>
            <a:endParaRPr lang="en-US" sz="1235" dirty="0"/>
          </a:p>
        </p:txBody>
      </p:sp>
      <p:sp>
        <p:nvSpPr>
          <p:cNvPr id="12" name="Text 4"/>
          <p:cNvSpPr txBox="1"/>
          <p:nvPr/>
        </p:nvSpPr>
        <p:spPr>
          <a:xfrm>
            <a:off x="722850" y="3054904"/>
            <a:ext cx="4914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5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Ремёсла и память
</a:t>
            </a:r>
            <a:pPr algn="l" indent="0" marL="0">
              <a:lnSpc>
                <a:spcPct val="115000"/>
              </a:lnSpc>
              <a:buNone/>
            </a:pPr>
            <a:r>
              <a:rPr lang="en-US" sz="64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Ремёсла помогают сохранять культурную память: люди делают полезные вещи своими руками и украшают их знакомыми узорами. Так поддерживается связь поколений.
</a:t>
            </a:r>
            <a:endParaRPr lang="en-US" sz="1235" dirty="0"/>
          </a:p>
        </p:txBody>
      </p:sp>
      <p:sp>
        <p:nvSpPr>
          <p:cNvPr id="13" name="Text 5"/>
          <p:cNvSpPr txBox="1"/>
          <p:nvPr/>
        </p:nvSpPr>
        <p:spPr>
          <a:xfrm>
            <a:off x="722850" y="3926675"/>
            <a:ext cx="4914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5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Общность и уважение
</a:t>
            </a:r>
            <a:pPr algn="l" indent="0" marL="0">
              <a:lnSpc>
                <a:spcPct val="115000"/>
              </a:lnSpc>
              <a:buNone/>
            </a:pPr>
            <a:r>
              <a:rPr lang="en-US" sz="64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Семейная взаимопомощь остаётся очень важной. Если кому-то нужна поддержка, рядом оказываются родственники, соседи и старшие, которые умеют подсказать и помочь делом.
</a:t>
            </a:r>
            <a:endParaRPr lang="en-US" sz="123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028" y="1311376"/>
            <a:ext cx="8415944" cy="3189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6328200" cy="37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зимы к общим встречам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468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868485"/>
            <a:ext cx="63282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меняются по сезонам, но сохраняют общие черты: движение, угощения, общение и участие детей.
</a:t>
            </a:r>
            <a:endParaRPr lang="en-US" sz="96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440700"/>
            <a:ext cx="79512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День, который зависит от погоды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468" dirty="0"/>
          </a:p>
        </p:txBody>
      </p:sp>
      <p:sp>
        <p:nvSpPr>
          <p:cNvPr id="10" name="Text 2"/>
          <p:cNvSpPr txBox="1"/>
          <p:nvPr/>
        </p:nvSpPr>
        <p:spPr>
          <a:xfrm>
            <a:off x="4979075" y="1304700"/>
            <a:ext cx="38049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07:00 — Проверка погоды
</a:t>
            </a:r>
            <a:pPr algn="l" indent="0" marL="0">
              <a:lnSpc>
                <a:spcPct val="115000"/>
              </a:lnSpc>
              <a:buNone/>
            </a:pPr>
            <a:r>
              <a:rPr lang="en-US" sz="57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3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начинается с проверки температуры за окном и прогноза. От этого зависит, насколько тёпло одеваться и не придётся ли менять планы.
</a:t>
            </a:r>
            <a:endParaRPr lang="en-US" sz="1048" dirty="0"/>
          </a:p>
        </p:txBody>
      </p:sp>
      <p:sp>
        <p:nvSpPr>
          <p:cNvPr id="11" name="Text 3"/>
          <p:cNvSpPr txBox="1"/>
          <p:nvPr/>
        </p:nvSpPr>
        <p:spPr>
          <a:xfrm>
            <a:off x="4100205" y="2172300"/>
            <a:ext cx="43668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8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07:30 — Дорога наружу
</a:t>
            </a:r>
            <a:pPr algn="l" indent="0" marL="0">
              <a:lnSpc>
                <a:spcPct val="115000"/>
              </a:lnSpc>
              <a:buNone/>
            </a:pPr>
            <a:r>
              <a:rPr lang="en-US" sz="578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собираются в дорогу: надевают несколько слоёв одежды, закрывают лицо от ветра и выходят раньше, чтобы учесть снег и скользкие тропинки.
</a:t>
            </a:r>
            <a:endParaRPr lang="en-US" sz="1058" dirty="0"/>
          </a:p>
        </p:txBody>
      </p:sp>
      <p:sp>
        <p:nvSpPr>
          <p:cNvPr id="12" name="Text 4"/>
          <p:cNvSpPr txBox="1"/>
          <p:nvPr/>
        </p:nvSpPr>
        <p:spPr>
          <a:xfrm>
            <a:off x="3237690" y="3045700"/>
            <a:ext cx="43668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08:00 — Путь в посёлке
</a:t>
            </a:r>
            <a:pPr algn="l" indent="0" marL="0">
              <a:lnSpc>
                <a:spcPct val="115000"/>
              </a:lnSpc>
              <a:buNone/>
            </a:pPr>
            <a:r>
              <a:rPr lang="en-US" sz="57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3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пути к школе или работе смотрят на состояние дороги и следят за транспортом. Если он задерживается, люди заранее предупреждают друг друга.
</a:t>
            </a:r>
            <a:endParaRPr lang="en-US" sz="1048" dirty="0"/>
          </a:p>
        </p:txBody>
      </p:sp>
      <p:sp>
        <p:nvSpPr>
          <p:cNvPr id="13" name="Text 5"/>
          <p:cNvSpPr txBox="1"/>
          <p:nvPr/>
        </p:nvSpPr>
        <p:spPr>
          <a:xfrm>
            <a:off x="2363310" y="3919100"/>
            <a:ext cx="43668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17:00 — Вечерняя подготовка
</a:t>
            </a:r>
            <a:pPr algn="l" indent="0" marL="0">
              <a:lnSpc>
                <a:spcPct val="115000"/>
              </a:lnSpc>
              <a:buNone/>
            </a:pPr>
            <a:r>
              <a:rPr lang="en-US" sz="57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3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Днём добавляются расчистка снега, короткие дела и планирование следующего выхода. Вечером снова проверяют погоду, чтобы не попасть в непредсказуемые условия.
</a:t>
            </a:r>
            <a:endParaRPr lang="en-US" sz="104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028" y="1311376"/>
            <a:ext cx="8415944" cy="3189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6328200" cy="37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Готовность к холодному сезону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468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868485"/>
            <a:ext cx="63282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начинается до первых сильных морозов и включает дом, семью, школу и местные службы.
</a:t>
            </a:r>
            <a:endParaRPr lang="en-US" sz="103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92050" y="2138675"/>
            <a:ext cx="4491900" cy="152592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58431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сохранять безопасность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1762938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субарктики особенно важны простые привычки, которые снижают риск переохлаждения и помогают не потеряться в сложной погоде.
</a:t>
            </a:r>
            <a:endParaRPr lang="en-US" sz="1302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468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2974513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безопасность дают не разовые меры, а регулярные привычки: тепло, осторожность и готовность связаться с близкими.
</a:t>
            </a:r>
            <a:endParaRPr lang="en-US" sz="1302" dirty="0"/>
          </a:p>
        </p:txBody>
      </p:sp>
      <p:sp>
        <p:nvSpPr>
          <p:cNvPr id="11" name="Text 4"/>
          <p:cNvSpPr txBox="1"/>
          <p:nvPr/>
        </p:nvSpPr>
        <p:spPr>
          <a:xfrm>
            <a:off x="360000" y="4143450"/>
            <a:ext cx="3681900" cy="1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описанию повседневной жизни в субарктических посёлках и требованиям холодного климата.
</a:t>
            </a:r>
            <a:endParaRPr lang="en-US" sz="63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05952" y="2012050"/>
            <a:ext cx="57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94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Субарктика: жизнь, которая умеет приспосабливаться
</a:t>
            </a:r>
            <a:endParaRPr lang="en-US" sz="1794" dirty="0"/>
          </a:p>
        </p:txBody>
      </p:sp>
      <p:sp>
        <p:nvSpPr>
          <p:cNvPr id="5" name="Text 1"/>
          <p:cNvSpPr txBox="1"/>
          <p:nvPr/>
        </p:nvSpPr>
        <p:spPr>
          <a:xfrm>
            <a:off x="2290118" y="2714743"/>
            <a:ext cx="45093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 субарктике держится на умении приспосабливаться: люди строят тёплые дома, берегут запасы и считают погоду важной частью расписания. Благодаря этому даже холодный регион становится удобным для жизни.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2026-07-26T22:51:59Z</dcterms:created>
  <dcterms:modified xsi:type="dcterms:W3CDTF">2026-07-26T22:51:59Z</dcterms:modified>
</cp:coreProperties>
</file>