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image" Target="../media/image-5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image" Target="../media/image-18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725" y="486223"/>
            <a:ext cx="8731800" cy="43829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325" y="11167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Гласные после Ц: простое правило и важные исключения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442950" y="28525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Учим, какие буквы пишутся после Ц.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8725" y="235275"/>
            <a:ext cx="4219800" cy="1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1038" y="78565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после Ц трудно выбрать букву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547825" y="2989950"/>
            <a:ext cx="3968700" cy="13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Ц звук обычно звучит твёрдо, поэтому на слух слова часто кажутся одинаковыми. Но в русском языке написание зависит от части слова: чаще всего пишется И, в окончаниях встречается Ы, а в отдельных словах — О и 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425" y="21294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корнях слов и в большинстве суффиксов после Ц пишется И: цирк, цифра, цитата. Это самое частое написание и первый ориентир при проверке.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40150"/>
            <a:ext cx="8469300" cy="112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Основное правило: после Ц обычно пишется 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06425" y="29628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выбор буквы помогает отличать обычные слова от исключений. Если после Ц не стоит окончание и слово не входит в особый список, чаще всего нужна именно 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6425" y="37962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школьных упражнений это базовое правило: сначала ищем Ц, затем смотрим, где находится гласная. В большинстве случаев именно это приводит к правильному ответу.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0925" y="2544485"/>
            <a:ext cx="4000500" cy="127663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буква зависит от части слова.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после Ц пишутся И и Ы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316938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определить часть слова: от этого зависит, выбирать И или Ы.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8350" y="1469175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школьного правила написания гласных после Ц
</a:t>
            </a:r>
            <a:endParaRPr lang="en-US" sz="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7570" y="2026027"/>
            <a:ext cx="158062" cy="252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10300" y="2230549"/>
            <a:ext cx="241500" cy="241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44750" y="2153798"/>
            <a:ext cx="241500" cy="241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626431" y="2026049"/>
            <a:ext cx="221287" cy="2529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751125" y="3706223"/>
            <a:ext cx="241500" cy="1932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5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Слова-исключения с буквой Ы
</a:t>
            </a:r>
            <a:endParaRPr lang="en-US" sz="2246" dirty="0"/>
          </a:p>
        </p:txBody>
      </p:sp>
      <p:sp>
        <p:nvSpPr>
          <p:cNvPr id="16" name="Text 2"/>
          <p:cNvSpPr txBox="1"/>
          <p:nvPr/>
        </p:nvSpPr>
        <p:spPr>
          <a:xfrm>
            <a:off x="455850" y="2026025"/>
            <a:ext cx="16275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цыган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входит в небольшой список исключений. Его важно запомнить целиком, потому что после Ц здесь пишется Ы, хотя по общему правилу ожидалась бы И.
</a:t>
            </a:r>
            <a:endParaRPr lang="en-US" sz="743" dirty="0"/>
          </a:p>
        </p:txBody>
      </p:sp>
      <p:sp>
        <p:nvSpPr>
          <p:cNvPr id="17" name="Text 3"/>
          <p:cNvSpPr txBox="1"/>
          <p:nvPr/>
        </p:nvSpPr>
        <p:spPr>
          <a:xfrm>
            <a:off x="2590200" y="2224850"/>
            <a:ext cx="16275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цыплёнок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одно из самых частых слов в упражнениях и диктантах. Орфограмму удобнее запомнить по образу слова, а не пытаться проверять только на слух.
</a:t>
            </a:r>
            <a:endParaRPr lang="en-US" sz="743" dirty="0"/>
          </a:p>
        </p:txBody>
      </p:sp>
      <p:sp>
        <p:nvSpPr>
          <p:cNvPr id="18" name="Text 4"/>
          <p:cNvSpPr txBox="1"/>
          <p:nvPr/>
        </p:nvSpPr>
        <p:spPr>
          <a:xfrm>
            <a:off x="4724650" y="2148100"/>
            <a:ext cx="16275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цыц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Короткое, но очень заметное слово-исключение. Оно часто помогает проверить, помнит ли ученик особое написание Ы после Ц без подсказки.
</a:t>
            </a:r>
            <a:endParaRPr lang="en-US" sz="743" dirty="0"/>
          </a:p>
        </p:txBody>
      </p:sp>
      <p:sp>
        <p:nvSpPr>
          <p:cNvPr id="19" name="Text 5"/>
          <p:cNvSpPr txBox="1"/>
          <p:nvPr/>
        </p:nvSpPr>
        <p:spPr>
          <a:xfrm>
            <a:off x="6896225" y="2026050"/>
            <a:ext cx="16275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цыкнуть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слове тоже пишется Ы. Такие примеры показывают, что исключения нужно знать отдельно, потому что они не подчиняются общему правилу с И.
</a:t>
            </a:r>
            <a:endParaRPr lang="en-US" sz="743" dirty="0"/>
          </a:p>
        </p:txBody>
      </p:sp>
      <p:sp>
        <p:nvSpPr>
          <p:cNvPr id="20" name="Text 6"/>
          <p:cNvSpPr txBox="1"/>
          <p:nvPr/>
        </p:nvSpPr>
        <p:spPr>
          <a:xfrm>
            <a:off x="6031025" y="3676375"/>
            <a:ext cx="16275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цыпочках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Устойчивое выражение тоже относится к исключениям. Его полезно запоминать как готовую фразу, чтобы не ошибиться в написании при письме.
</a:t>
            </a:r>
            <a:endParaRPr lang="en-US" sz="74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букву после Ц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не опираться только на звучание слова.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706438" y="2091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множественном числе существительных и прилагательных после Ц часто пишется Ы: улицы, бойцы, птицы. Здесь буква зависит от грамматической формы, а не от корня слова.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706438" y="2679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написание помогает правильно передавать форму слова на письме. Оно связано с правилами русской орфографии для окончаний и не требует угадывания по звучанию.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050" y="3682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меняется по числу, важно сначала определить его форму. Тогда проще увидеть, что в окончании после Ц нужна именно Ы, а не другая буква.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2786050" y="4270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5 класса это особенно важно в диктантах и упражнениях. В окончаниях Ы встречается чаще, чем в корне, поэтому этот случай нужно узнавать сразу.
</a:t>
            </a:r>
            <a:endParaRPr lang="en-US" sz="900" dirty="0"/>
          </a:p>
        </p:txBody>
      </p:sp>
      <p:sp>
        <p:nvSpPr>
          <p:cNvPr id="11" name="Text 5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Ы в окончаниях после Ц
</a:t>
            </a:r>
            <a:endParaRPr lang="en-US" sz="224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5600" y="1223080"/>
            <a:ext cx="4290000" cy="30624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950" y="777075"/>
            <a:ext cx="4098600" cy="124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Наглядные примеры слов-исключений
</a:t>
            </a:r>
            <a:endParaRPr lang="en-US" sz="2246" dirty="0"/>
          </a:p>
        </p:txBody>
      </p:sp>
      <p:sp>
        <p:nvSpPr>
          <p:cNvPr id="6" name="Text 1"/>
          <p:cNvSpPr txBox="1"/>
          <p:nvPr/>
        </p:nvSpPr>
        <p:spPr>
          <a:xfrm>
            <a:off x="417950" y="2268350"/>
            <a:ext cx="4098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нужно запомнить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карточках удобно показать слова цыган, цыплёнок, цыц, цыкнуть и выражение на цыпочках. Тогда исключения запоминаются как целые слова, а не как отдельные буквы.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7950" y="3495822"/>
            <a:ext cx="4098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помогает сравнение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можно разместить слова с И и с Ы, чтобы различие было видно сразу. Такое сравнение помогает быстрее распознавать трудные случаи и не путать общее правило с исключениями.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2750" y="2255825"/>
            <a:ext cx="264300" cy="264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3755" y="2919303"/>
            <a:ext cx="242287" cy="276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3755" y="3589078"/>
            <a:ext cx="242287" cy="2769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 словах цирк, цифра и цитата пишется И
</a:t>
            </a:r>
            <a:endParaRPr lang="en-US" sz="2246" dirty="0"/>
          </a:p>
        </p:txBody>
      </p:sp>
      <p:sp>
        <p:nvSpPr>
          <p:cNvPr id="10" name="Text 2"/>
          <p:cNvSpPr txBox="1"/>
          <p:nvPr/>
        </p:nvSpPr>
        <p:spPr>
          <a:xfrm>
            <a:off x="1502124" y="2199325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цирк
</a:t>
            </a:r>
            <a:pPr algn="l" indent="0" marL="0">
              <a:lnSpc>
                <a:spcPct val="115000"/>
              </a:lnSpc>
              <a:buNone/>
            </a:pPr>
            <a:r>
              <a:rPr lang="en-US" sz="6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пишется через И по общему правилу после Ц. Оно часто встречается в учебных текстах, поэтому удобно для закрепления правильного написания.
</a:t>
            </a:r>
            <a:endParaRPr lang="en-US" sz="891" dirty="0"/>
          </a:p>
        </p:txBody>
      </p:sp>
      <p:sp>
        <p:nvSpPr>
          <p:cNvPr id="11" name="Text 3"/>
          <p:cNvSpPr txBox="1"/>
          <p:nvPr/>
        </p:nvSpPr>
        <p:spPr>
          <a:xfrm>
            <a:off x="1502124" y="2869104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цифра
</a:t>
            </a:r>
            <a:pPr algn="l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слове после Ц тоже пишется И. Оно помогает запомнить базовый вариант орфограммы и показывает, что звучание не всегда подсказывает букву.
</a:t>
            </a:r>
            <a:endParaRPr lang="en-US" sz="896" dirty="0"/>
          </a:p>
        </p:txBody>
      </p:sp>
      <p:sp>
        <p:nvSpPr>
          <p:cNvPr id="12" name="Text 4"/>
          <p:cNvSpPr txBox="1"/>
          <p:nvPr/>
        </p:nvSpPr>
        <p:spPr>
          <a:xfrm>
            <a:off x="1502124" y="3538877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цитата
</a:t>
            </a:r>
            <a:pPr algn="l" indent="0" marL="0">
              <a:lnSpc>
                <a:spcPct val="115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написание И закреплено нормой языка. Такие слова полезны для тренировки, потому что они учат узнавать правильную букву без опоры только на слух.
</a:t>
            </a:r>
            <a:endParaRPr lang="en-US" sz="84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какие варианты нужно запоминать в первую очередь.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буквы после Ц встречаются чаще всего
</a:t>
            </a:r>
            <a:endParaRPr lang="en-US" sz="2906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И — основной выбор после Ц, поэтому правило с ней изучается первым; остальные случаи требуют особой проверки.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 школьному правилу написания гласных после Ц
</a:t>
            </a:r>
            <a:endParaRPr lang="en-US" sz="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О и Е после Ц в отдельных словах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73413" y="28979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нельзя уверенно проверить только на слух, потому что произношение не подсказывает выбор буквы. Поэтому их лучше запоминать как словарные случаи или сверять по орфографическому словарю.
</a:t>
            </a:r>
            <a:endParaRPr lang="en-US" sz="1025" dirty="0"/>
          </a:p>
        </p:txBody>
      </p:sp>
      <p:sp>
        <p:nvSpPr>
          <p:cNvPr id="9" name="Text 2"/>
          <p:cNvSpPr txBox="1"/>
          <p:nvPr/>
        </p:nvSpPr>
        <p:spPr>
          <a:xfrm>
            <a:off x="1991387" y="1885050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Ц буквы О и Е встречаются не по общему правилу, а в отдельных словах, где написание закрепилось исторически: цоколь, цокот, целый, цемент, цепь, лицевой.
</a:t>
            </a:r>
            <a:endParaRPr lang="en-US" sz="1025" dirty="0"/>
          </a:p>
        </p:txBody>
      </p:sp>
      <p:sp>
        <p:nvSpPr>
          <p:cNvPr id="10" name="Text 3"/>
          <p:cNvSpPr txBox="1"/>
          <p:nvPr/>
        </p:nvSpPr>
        <p:spPr>
          <a:xfrm>
            <a:off x="3297538" y="40730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5 класса важно знать самые частые примеры и уметь отличать их от слов с И и Ы. Это помогает не смешивать обычное правило с исключениями и отдельными написаниями.
</a:t>
            </a:r>
            <a:endParaRPr lang="en-US" sz="1025" dirty="0"/>
          </a:p>
        </p:txBody>
      </p:sp>
      <p:sp>
        <p:nvSpPr>
          <p:cNvPr id="11" name="Text 4"/>
          <p:cNvSpPr txBox="1"/>
          <p:nvPr/>
        </p:nvSpPr>
        <p:spPr>
          <a:xfrm>
            <a:off x="8682225" y="16727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375" y="2479301"/>
            <a:ext cx="4039800" cy="159809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1725" y="1954987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где встречается каждая буква после Ц и как определить правильное написание в слове.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написаний И, Ы, О и Е после Ц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4811725" y="3193238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буква после Ц — И; Ы зависит от формы слова или исключения; О и Е чаще требуют запоминания и словарной проверки.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525" y="155680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правило орфографии: гласные после Ц.
</a:t>
            </a:r>
            <a:endParaRPr lang="en-US" sz="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0700" y="72232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6000" dirty="0"/>
          </a:p>
        </p:txBody>
      </p:sp>
      <p:sp>
        <p:nvSpPr>
          <p:cNvPr id="7" name="Text 2"/>
          <p:cNvSpPr txBox="1"/>
          <p:nvPr/>
        </p:nvSpPr>
        <p:spPr>
          <a:xfrm>
            <a:off x="420700" y="224287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слова нужно различать, чтобы правильно выбрать гласную после Ц.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226475" y="249125"/>
            <a:ext cx="497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школьной орфографии о написании гласных после Ц.
</a:t>
            </a:r>
            <a:endParaRPr lang="en-US" sz="688" dirty="0"/>
          </a:p>
        </p:txBody>
      </p:sp>
      <p:sp>
        <p:nvSpPr>
          <p:cNvPr id="9" name="Text 4"/>
          <p:cNvSpPr txBox="1"/>
          <p:nvPr/>
        </p:nvSpPr>
        <p:spPr>
          <a:xfrm>
            <a:off x="5572150" y="3079750"/>
            <a:ext cx="26352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Морфемный разбор помогает понять, почему в одном слове пишется И, а в другом — Ы. Без определения части слова легко ошибиться, даже если слово звучит знакомо.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орфограммы после Ц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выбрать букву после Ц по правилу, форме слова или словарной норме.
</a:t>
            </a:r>
            <a:endParaRPr lang="en-US" sz="103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560150" y="2163425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школьники пишут цыфра вместо цифра и цыкл вместо цикл, потому что ориентируются только на слух. В таких словах нужно помнить правило написания И после Ц.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2560150" y="2808678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распространённая ошибка — циплёнок вместо цыплёнок. Здесь помогает запоминание слова как исключения, а не попытка подобрать букву по звучанию.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560150" y="3453929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окончаниях ошибаются в словах улици вместо улицы. Чтобы избежать такой ошибки, важно определить форму слова и понять, что буква зависит от окончания.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560150" y="4099179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быть внимательным и к словам типа цевочка вместо цепочка. Они требуют словарной проверки, потому что после Ц здесь пишется не И и не Ы, а Е.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211575" y="451649"/>
            <a:ext cx="5625300" cy="9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 словах с Ц
</a:t>
            </a:r>
            <a:endParaRPr lang="en-US" sz="224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1694" y="600901"/>
            <a:ext cx="1904100" cy="138158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8150" y="2055153"/>
            <a:ext cx="1904100" cy="13815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1912" y="3554828"/>
            <a:ext cx="1904100" cy="138158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Запоминание через пары слов и визуальные образы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332750" y="1823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Пара, где правило и исключение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Карточка с парами цифра — цыган помогает увидеть разницу между обычным написанием и исключением. Если выделить букву после Ц цветом, ученик быстрее замечает, где работает правило, а где нужно запомнить особую форму.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32750" y="2864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удобно сравнивать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другой карточке можно поставить улицы — цыплёнок и цирк — цыкнуть. Такое сравнение показывает, что звучание похоже, но написание зависит от части слова или от списка исключений, а не от слуха.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32750" y="3925600"/>
            <a:ext cx="49722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Наглядность для трудных слов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 целый — цоколь помогает показать, что после Ц встречаются и О, и Е в отдельных словах. Иллюстрация с выделенной буквой делает орфограмму заметной и помогает быстрее запомнить написание.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заданиях по теме полезно отдельно тренировать словарные слова и формы множественного числа, чтобы не смешивать правило с исключениями.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случаи чаще встречаются в упражнениях
</a:t>
            </a:r>
            <a:endParaRPr lang="en-US" sz="2801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Основное внимание нужно уделять И после Ц, затем — окончаниям с Ы; исключения важны, но встречаются реже.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модель распределения случаев в теме «Гласные после Ц».
</a:t>
            </a:r>
            <a:endParaRPr lang="en-US" sz="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5851" y="2031727"/>
            <a:ext cx="241500" cy="241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10300" y="2230549"/>
            <a:ext cx="241500" cy="241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70663" y="2148098"/>
            <a:ext cx="189675" cy="252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616325" y="2045166"/>
            <a:ext cx="241500" cy="214667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751125" y="3682073"/>
            <a:ext cx="241500" cy="241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5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 тренировки на уроке
</a:t>
            </a:r>
            <a:endParaRPr lang="en-US" sz="2246" dirty="0"/>
          </a:p>
        </p:txBody>
      </p:sp>
      <p:sp>
        <p:nvSpPr>
          <p:cNvPr id="16" name="Text 2"/>
          <p:cNvSpPr txBox="1"/>
          <p:nvPr/>
        </p:nvSpPr>
        <p:spPr>
          <a:xfrm>
            <a:off x="455850" y="2026025"/>
            <a:ext cx="16275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Цирк, цифра, цитата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помогают закрепить основное написание И после Ц. Они показывают, как выглядит самый частый и самый надёжный вариант в корнях и суффиксах.
</a:t>
            </a:r>
            <a:endParaRPr lang="en-US" sz="743" dirty="0"/>
          </a:p>
        </p:txBody>
      </p:sp>
      <p:sp>
        <p:nvSpPr>
          <p:cNvPr id="17" name="Text 3"/>
          <p:cNvSpPr txBox="1"/>
          <p:nvPr/>
        </p:nvSpPr>
        <p:spPr>
          <a:xfrm>
            <a:off x="2590200" y="2224850"/>
            <a:ext cx="16275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Улицы, бойцы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удобно тренировать написание Ы в окончаниях множественного числа. Такие примеры учат сначала определять форму слова, а уже потом выбирать букву.
</a:t>
            </a:r>
            <a:endParaRPr lang="en-US" sz="743" dirty="0"/>
          </a:p>
        </p:txBody>
      </p:sp>
      <p:sp>
        <p:nvSpPr>
          <p:cNvPr id="18" name="Text 4"/>
          <p:cNvSpPr txBox="1"/>
          <p:nvPr/>
        </p:nvSpPr>
        <p:spPr>
          <a:xfrm>
            <a:off x="4724650" y="2148100"/>
            <a:ext cx="16275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Цыган, цыплёнок, цыц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небольшая группа исключений, где после Ц пишется Ы. Их лучше запоминать целиком, потому что общее правило здесь не работает.
</a:t>
            </a:r>
            <a:endParaRPr lang="en-US" sz="743" dirty="0"/>
          </a:p>
        </p:txBody>
      </p:sp>
      <p:sp>
        <p:nvSpPr>
          <p:cNvPr id="19" name="Text 5"/>
          <p:cNvSpPr txBox="1"/>
          <p:nvPr/>
        </p:nvSpPr>
        <p:spPr>
          <a:xfrm>
            <a:off x="6896225" y="2026050"/>
            <a:ext cx="16275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Цоколь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относится к случаям, где после Ц пишется О. Оно полезно для словарной работы, потому что требует запоминания и не проверяется по слуху.
</a:t>
            </a:r>
            <a:endParaRPr lang="en-US" sz="743" dirty="0"/>
          </a:p>
        </p:txBody>
      </p:sp>
      <p:sp>
        <p:nvSpPr>
          <p:cNvPr id="20" name="Text 6"/>
          <p:cNvSpPr txBox="1"/>
          <p:nvPr/>
        </p:nvSpPr>
        <p:spPr>
          <a:xfrm>
            <a:off x="6031025" y="3676375"/>
            <a:ext cx="16275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 образцу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Смешанный набор слов показывает, умеет ли ученик различать правило, исключение и словарное написание. Это удобно для списывания и вставки пропущенной буквы.
</a:t>
            </a:r>
            <a:endParaRPr lang="en-US" sz="74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0925" y="2385642"/>
            <a:ext cx="4000500" cy="15943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памятка помогает быстро определить нужную букву после Ц по части слова и типу написания.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по написанию гласных после Ц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316938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определяют тип слова или часть слова, затем выбирают букву. Для О и Е особенно важна словарная проверка.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8350" y="1469175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памятка по орфографии: гласные после Ц.
</a:t>
            </a:r>
            <a:endParaRPr lang="en-US" sz="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0926" y="2015000"/>
            <a:ext cx="3640200" cy="253818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5125" y="2971500"/>
            <a:ext cx="3929700" cy="16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Ц чаще всего пишется И, а Ы встречается в окончаниях и отдельных исключениях. О и Е нужно запоминать в отдельных словах и проверять по образцу или словарю.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88225" y="603250"/>
            <a:ext cx="58587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урока: как писать слова с Ц без ошибок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2026-05-22T15:04:51Z</dcterms:created>
  <dcterms:modified xsi:type="dcterms:W3CDTF">2026-05-22T15:04:51Z</dcterms:modified>
</cp:coreProperties>
</file>