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9150" y="1089275"/>
            <a:ext cx="3903300" cy="25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«Лёля и Минька» М. Зощенко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359150" y="360000"/>
            <a:ext cx="3878100" cy="20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i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4482298" y="36353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о детстве брата и сестры Миньки и Лёли: смешные шалости и первые нравственные уроки.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8470" y="1751575"/>
            <a:ext cx="2601860" cy="281044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5600" y="453400"/>
            <a:ext cx="7373700" cy="8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Зощенко и особенности цикла
</a:t>
            </a:r>
            <a:endParaRPr lang="en-US" sz="3148" dirty="0"/>
          </a:p>
        </p:txBody>
      </p:sp>
      <p:sp>
        <p:nvSpPr>
          <p:cNvPr id="6" name="Text 1"/>
          <p:cNvSpPr txBox="1"/>
          <p:nvPr/>
        </p:nvSpPr>
        <p:spPr>
          <a:xfrm>
            <a:off x="3960525" y="1988425"/>
            <a:ext cx="4705500" cy="16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Михайлович Зощенко (1894–1958) — мастер юмористического и сатирического рассказа. Цикл о Лёле и Миньке вырос из воспоминаний о собственном детстве и наблюдений за семейной жизнью начала XX века. Истории сочетает юмор, бытовые детали, живую речь и ясный нравственный итог — особенно подходят для 6 класса.
</a:t>
            </a:r>
            <a:endParaRPr lang="en-US" sz="1619" dirty="0"/>
          </a:p>
        </p:txBody>
      </p:sp>
      <p:sp>
        <p:nvSpPr>
          <p:cNvPr id="7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понятен шестиклассникам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857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держатся на ситуациях, знакомых школьникам: спор между братом и сестрой, желание получить больше, страх наказания, обида и примирение. Поступки легко узнать по собственному опыту.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125" y="203822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Юмор рождается из детской логики: герой уверен в своей правоте, но читатель замечает ошибку. Часто все решает недоразумение и неожиданный поворот событий.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5825" y="2038275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смеха почти всегда появляется понятный итог: почему одни поступки смешат, а другие вызывают стыд. Нравственный вывод помогает понять связь характера и последствий.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675" y="1733024"/>
            <a:ext cx="3765900" cy="250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цикла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различаются темпераментом, поэтому их столкновения становятся источником сюжета и юмора, а также показывают взросление через ошибки.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Лёли и Миньки показывает, как разные способы поведения приводят к разным ошибкам — и к разным выводам.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содержания цикла «Лёля и Минька».
</a:t>
            </a:r>
            <a:endParaRPr lang="en-US" sz="113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8103" y="1452789"/>
            <a:ext cx="3037398" cy="3209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главный мир рассказов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574700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Дом, взрослые и первые конфликты
</a:t>
            </a:r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историй начинается в семье: дома, за столом, на праздниках, в разговорах с родителями и гостями. Здесь дети впервые сталкиваются с тем, что можно и нельзя, и учатся различать хорошо и плохо.
</a:t>
            </a:r>
            <a:endParaRPr lang="en-US" sz="1610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3263575"/>
            <a:ext cx="4116600" cy="15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5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и чувство стыда
</a:t>
            </a:r>
            <a:pPr algn="l" indent="0" marL="0">
              <a:lnSpc>
                <a:spcPct val="100000"/>
              </a:lnSpc>
              <a:buNone/>
            </a:pPr>
            <a:r>
              <a:rPr lang="en-US" sz="1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правила у Зощенко работают как проверка характера. На их фоне заметны обида, соперничество, попытки оправдаться и неожиданное чувство совести — как будто взросление приходит прямо из быта.
</a:t>
            </a:r>
            <a:endParaRPr lang="en-US" sz="164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800" y="360000"/>
            <a:ext cx="84285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создается юмор в рассказах Зощенко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516112" y="2038087"/>
            <a:ext cx="2349571" cy="25486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Комизм часто строится на преувеличении и наивном представлении о том, как «правильно». Герой спорит, убежден в своей версии событий — а читатель видит, что это ошибка.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397650" y="1827250"/>
            <a:ext cx="2349600" cy="254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усиливают короткие реплики и точные бытовые детали: привычные предметы, порядок за столом, мелкие замечания взрослых. Из них складывается понятная сцена и ее «сбой».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278163" y="2038033"/>
            <a:ext cx="2349501" cy="254854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Детские желания сталкиваются с требованиями взрослых, и именно это напряжение превращает событие в смешное. Но после шутки появляется нравственный итог: что нужно исправить и почему.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512" y="1705150"/>
            <a:ext cx="8427776" cy="3075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7800" y="360000"/>
            <a:ext cx="8428500" cy="7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нравственный конфликт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1205525"/>
            <a:ext cx="7900200" cy="4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поступка и выводов в сюжетах цикла.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 «Ёлка»: праздник и проверка характера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77710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празднике особенно заметны детская зависть и чувство несправедливости. Елка, подарки и угощение радуют, но одновременно обнажают соперничество и неловкость поведения.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086250" y="1888550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веселой обстановке герой может считать, что праздничные правила отменяют обычную меру честности. Возникает конфликт желаний: «хочу лучше» против того, как правильно поступать.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7710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рассказе становится испытанием: радость не превращает ложь или обиду в нечто безобидное. Наоборот, ошибки виднее, потому что все смотрят и сравнивают.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6250" y="3634475"/>
            <a:ext cx="3548400" cy="102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такие сцены читатель учится понимать цену поступка. Становится ясно, что нравственные правила работают и в доме, и на торжестве — они защищают людей друг от друга.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цикла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каждый рассказ завязан на поступок в семье и его последствия, поэтому «нравственные уроки» идут вместе с описанием обычной жизни.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тематики по циклу «Лёля и Минька» (оценка долей качественная, без точных подсчетов).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тем показывает: важнее не приключение, а проверка характера. Семья становится сценой, где честность, ответственность и уважение проявляются в действии.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5950" y="1792023"/>
            <a:ext cx="452400" cy="452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5100" y="1817156"/>
            <a:ext cx="452400" cy="40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5800" y="3539040"/>
            <a:ext cx="452400" cy="3619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5100" y="3518933"/>
            <a:ext cx="452400" cy="40213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59150" y="360000"/>
            <a:ext cx="8425800" cy="110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рассказчика и детской точки зрения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53595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поданы так, будто рассказчик вспоминает себя ребенком и оценивает прошлое с расстояния времени. Такой подход делает рассказ доверительным и живым для читателя.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107720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 взрослого воспоминания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4845100" y="2297198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Детская точка зрения показывает, как странно и непонятно выглядят взрослые правила. Ребенок замечает только поступки, а причины и последствия приходят позже.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5386350" y="1801173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правила «изнутри детства»
</a:t>
            </a:r>
            <a:endParaRPr lang="en-US" sz="1400" dirty="0"/>
          </a:p>
        </p:txBody>
      </p:sp>
      <p:sp>
        <p:nvSpPr>
          <p:cNvPr id="17" name="Text 6"/>
          <p:cNvSpPr txBox="1"/>
          <p:nvPr/>
        </p:nvSpPr>
        <p:spPr>
          <a:xfrm>
            <a:off x="5358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ребенок нарушает или пытается избежать ответственности, сразу меняется отношение окружающих. Детская оптика помогает увидеть, что каждое действие отражается на других людях.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10770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поступка и реакции других
</a:t>
            </a:r>
            <a:endParaRPr lang="en-US" sz="1400" dirty="0"/>
          </a:p>
        </p:txBody>
      </p:sp>
      <p:sp>
        <p:nvSpPr>
          <p:cNvPr id="19" name="Text 8"/>
          <p:cNvSpPr txBox="1"/>
          <p:nvPr/>
        </p:nvSpPr>
        <p:spPr>
          <a:xfrm>
            <a:off x="4845100" y="3998975"/>
            <a:ext cx="3699900" cy="6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Воспоминание превращает шутку в размышление. Читатель понимает, почему один поступок ведет к примирению, а другой — к стыду и необходимости исправляться.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386350" y="3502950"/>
            <a:ext cx="26802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как объяснение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150" y="1428247"/>
            <a:ext cx="2682000" cy="15505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1000" y="1428247"/>
            <a:ext cx="2682000" cy="15505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02850" y="1428247"/>
            <a:ext cx="2682000" cy="155053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 начала XX века в рассказах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127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постоянно слышен «бытовой шум»: звякают чашки, ставят на стол угощение, а рядом — самовар, который собирает всех вместе. На семейных посиделках дети учатся не только правилам поведения, но и тому, как их замечают взрослые.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289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Самовар и разговоры за столом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338457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 рассказах ощущается по деталям: праздничная скатерть, нарядная одежда, особые блюда и ожидание гостей. На этом фоне любая детская ошибка становится заметнее, потому что «красиво» должно быть не только внешне, но и по совести.
</a:t>
            </a:r>
            <a:endParaRPr lang="en-US" sz="1042" dirty="0"/>
          </a:p>
        </p:txBody>
      </p:sp>
      <p:sp>
        <p:nvSpPr>
          <p:cNvPr id="15" name="Text 5"/>
          <p:cNvSpPr txBox="1"/>
          <p:nvPr/>
        </p:nvSpPr>
        <p:spPr>
          <a:xfrm>
            <a:off x="390082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Праздничная скатерть и «красивые» поступки
</a:t>
            </a:r>
            <a:endParaRPr lang="en-US" sz="1267" dirty="0"/>
          </a:p>
        </p:txBody>
      </p:sp>
      <p:sp>
        <p:nvSpPr>
          <p:cNvPr id="16" name="Text 6"/>
          <p:cNvSpPr txBox="1"/>
          <p:nvPr/>
        </p:nvSpPr>
        <p:spPr>
          <a:xfrm>
            <a:off x="6256425" y="3688632"/>
            <a:ext cx="24021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живут в мире визитов и домашних порядков: кто и когда приходит, как обращаться, как вести себя за столом. В таких сценах легко представить эпоху и понять, почему простое правило выглядит строгим: оно защищает спокойствие семьи.
</a:t>
            </a:r>
            <a:endParaRPr lang="en-US" sz="1090" dirty="0"/>
          </a:p>
        </p:txBody>
      </p:sp>
      <p:sp>
        <p:nvSpPr>
          <p:cNvPr id="17" name="Text 7"/>
          <p:cNvSpPr txBox="1"/>
          <p:nvPr/>
        </p:nvSpPr>
        <p:spPr>
          <a:xfrm>
            <a:off x="6772675" y="3192607"/>
            <a:ext cx="1885800" cy="43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Визиты, приличия и домашние правила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92154" y="1345200"/>
            <a:ext cx="3359791" cy="2272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71820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Сюжеты и нравственные итоги отдельных рассказов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915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9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ключевых эпизодов показывают, как небольшая выгода или каприз превращаются в нравственный выбор. Во многих историях правда раскрывается не сразу, но последствия всё равно догоняют героя.
</a:t>
            </a:r>
            <a:endParaRPr lang="en-US" sz="1298" dirty="0"/>
          </a:p>
        </p:txBody>
      </p:sp>
      <p:sp>
        <p:nvSpPr>
          <p:cNvPr id="8" name="Text 3"/>
          <p:cNvSpPr txBox="1"/>
          <p:nvPr/>
        </p:nvSpPr>
        <p:spPr>
          <a:xfrm>
            <a:off x="359150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 содержанию рассказов цикла «Лёля и Минька» (обзор для учебного использования).
</a:t>
            </a:r>
            <a:endParaRPr lang="en-US" sz="11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3715200"/>
            <a:ext cx="4116600" cy="74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примерах нравственный вывод один и тот же: поступок оценивается не по краткой выгоде, а по честности, уважению и тому, как герой отвечает за последствия.
</a:t>
            </a:r>
            <a:endParaRPr lang="en-US" sz="162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9150" y="1465800"/>
            <a:ext cx="41166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Лёли
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5013600" y="61020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Лёля — энергичная и решительная девочка, которая быстро действует и часто уверена в своей правоте. Ей важно настоять на своём, поэтому в конфликте она легко переходит грань в упрямстве.
</a:t>
            </a:r>
            <a:endParaRPr lang="en-US" sz="1393" dirty="0"/>
          </a:p>
        </p:txBody>
      </p:sp>
      <p:sp>
        <p:nvSpPr>
          <p:cNvPr id="9" name="Text 2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013600" y="3632650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Лёля помогает понять: сильный характер нужен не только для смелости, но и для справедливости. Когда она учится считаться с правдой и чужими чувствами, её поступки становятся по-настоящему взрослыми.
</a:t>
            </a:r>
            <a:endParaRPr lang="en-US" sz="1295" dirty="0"/>
          </a:p>
        </p:txBody>
      </p:sp>
      <p:sp>
        <p:nvSpPr>
          <p:cNvPr id="11" name="Text 4"/>
          <p:cNvSpPr txBox="1"/>
          <p:nvPr/>
        </p:nvSpPr>
        <p:spPr>
          <a:xfrm>
            <a:off x="5013600" y="2121425"/>
            <a:ext cx="3426000" cy="8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её характере заметны смелость и инициативность: Лёля может придумать выход, вовлечь других и удержать внимание. Но именно эта сила иногда превращается в спор ради победы.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9500" y="1412720"/>
            <a:ext cx="434400" cy="434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9500" y="3283435"/>
            <a:ext cx="434400" cy="3475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10000" y="1412720"/>
            <a:ext cx="434400" cy="43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0000" y="3283435"/>
            <a:ext cx="434400" cy="3475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Миньки
</a:t>
            </a:r>
            <a:endParaRPr lang="en-US" sz="2700" dirty="0"/>
          </a:p>
        </p:txBody>
      </p:sp>
      <p:sp>
        <p:nvSpPr>
          <p:cNvPr id="9" name="Text 2"/>
          <p:cNvSpPr txBox="1"/>
          <p:nvPr/>
        </p:nvSpPr>
        <p:spPr>
          <a:xfrm>
            <a:off x="3578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47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Минька внимательнее замечает детали и быстро понимает, где возникло недоразумение. Благодаря этому читателю легче следить за тем, как ошибку можно увидеть со стороны.
</a:t>
            </a:r>
            <a:endParaRPr lang="en-US" sz="1119" dirty="0"/>
          </a:p>
        </p:txBody>
      </p:sp>
      <p:sp>
        <p:nvSpPr>
          <p:cNvPr id="11" name="Text 4"/>
          <p:cNvSpPr txBox="1"/>
          <p:nvPr/>
        </p:nvSpPr>
        <p:spPr>
          <a:xfrm>
            <a:off x="3578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Доверчивость в спорах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847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Минька чаще поддаётся чужому влиянию и не сразу отстаивает свою позицию. Его колебания показывают, как ребёнок учится отличать правду от удобной «версии».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68300" y="1914650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Переживание и обида
</a:t>
            </a:r>
            <a:endParaRPr lang="en-US" sz="1400" dirty="0"/>
          </a:p>
        </p:txBody>
      </p:sp>
      <p:sp>
        <p:nvSpPr>
          <p:cNvPr id="14" name="Text 7"/>
          <p:cNvSpPr txBox="1"/>
          <p:nvPr/>
        </p:nvSpPr>
        <p:spPr>
          <a:xfrm>
            <a:off x="5195250" y="2344575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проходит мимо чужих слов и поступков: переживает, сомневается, чувствует несправедливость. Такие эмоции делают героем понятным и близким, а не «просто смешным».
</a:t>
            </a:r>
            <a:endParaRPr lang="en-US" sz="1119" dirty="0"/>
          </a:p>
        </p:txBody>
      </p:sp>
      <p:sp>
        <p:nvSpPr>
          <p:cNvPr id="15" name="Text 8"/>
          <p:cNvSpPr txBox="1"/>
          <p:nvPr/>
        </p:nvSpPr>
        <p:spPr>
          <a:xfrm>
            <a:off x="4668300" y="3741925"/>
            <a:ext cx="41178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ответственности
</a:t>
            </a:r>
            <a:endParaRPr lang="en-US" sz="1400" dirty="0"/>
          </a:p>
        </p:txBody>
      </p:sp>
      <p:sp>
        <p:nvSpPr>
          <p:cNvPr id="16" name="Text 9"/>
          <p:cNvSpPr txBox="1"/>
          <p:nvPr/>
        </p:nvSpPr>
        <p:spPr>
          <a:xfrm>
            <a:off x="5195250" y="4171850"/>
            <a:ext cx="30654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неловкие ситуации и примирения Минька постепенно понимает цену собственных решений. Он учится признавать вину, уважать правила и думать о последствиях.
</a:t>
            </a:r>
            <a:endParaRPr lang="en-US" sz="111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9149" y="1345518"/>
            <a:ext cx="4116600" cy="343526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150" y="360000"/>
            <a:ext cx="81099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вызывают рассказы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13452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Смех обычно вспыхивает вместе с пониманием: читатель видит ошибку раньше героя. Такое сочетание и делает рассказы «цепляющими», а не просто забавными.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668300" y="4524900"/>
            <a:ext cx="41166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3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интерпретация по содержанию цикла «Лёля и Минька»; значения — условные для визуализации (точные измерения не проводились).
</a:t>
            </a:r>
            <a:endParaRPr lang="en-US" sz="931" dirty="0"/>
          </a:p>
        </p:txBody>
      </p:sp>
      <p:sp>
        <p:nvSpPr>
          <p:cNvPr id="9" name="Text 4"/>
          <p:cNvSpPr txBox="1"/>
          <p:nvPr/>
        </p:nvSpPr>
        <p:spPr>
          <a:xfrm>
            <a:off x="4668300" y="2772700"/>
            <a:ext cx="4116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баланс: сильнее всего реакции, связанные с нравственным осмыслением. Стыд и смех усиливают урок, а сочувствие помогает понять детскую уязвимость.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8475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Зощенко пишет короткими фразами и с понятным порядком слов. Разговорная интонация помогает читателю слышать реплики героев так, будто это обычная семейная сцена, а не книжная формальность.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193900" y="1718325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Синтаксис прост: мысли разворачиваются быстро, без сложных объяснений. Из-за этого текст легко читается в 6 классе и сохраняет темп, нужный для юмора и неожиданных развязок.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8475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 точные бытовые детали: они делают ситуацию узнаваемой — от интонации взрослых до того, как ребёнок понимает «правильно». Через мелочь автор передаёт характер и отношение к миру.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5193900" y="3376800"/>
            <a:ext cx="3591000" cy="14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внешней простотой скрываются ирония и наблюдательность. Несколько слов или жест героя помогают понять, где он заблуждается, и подвести к нравственному выводу без сухих поучений.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359150" y="360000"/>
            <a:ext cx="8425800" cy="88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рассказов Зощенко
</a:t>
            </a:r>
            <a:endParaRPr lang="en-US" sz="2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" y="0"/>
            <a:ext cx="3757166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50100" y="360000"/>
            <a:ext cx="48363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истории о Лёле и Миньке
</a:t>
            </a:r>
            <a:endParaRPr lang="en-US" sz="2700" dirty="0"/>
          </a:p>
        </p:txBody>
      </p:sp>
      <p:sp>
        <p:nvSpPr>
          <p:cNvPr id="6" name="Text 1"/>
          <p:cNvSpPr txBox="1"/>
          <p:nvPr/>
        </p:nvSpPr>
        <p:spPr>
          <a:xfrm>
            <a:off x="4668300" y="1574700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показывают ценность честности, уважения к другим и умения признавать ошибку. Когда герой выбирает «как удобнее», сюжет напоминает: правда всё равно всплывает, а доверие теряется надолго.
</a:t>
            </a:r>
            <a:endParaRPr lang="en-US" sz="1700" dirty="0"/>
          </a:p>
        </p:txBody>
      </p:sp>
      <p:sp>
        <p:nvSpPr>
          <p:cNvPr id="7" name="Text 2"/>
          <p:cNvSpPr txBox="1"/>
          <p:nvPr/>
        </p:nvSpPr>
        <p:spPr>
          <a:xfrm>
            <a:off x="4668300" y="3285405"/>
            <a:ext cx="4118100" cy="14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отношение к людям в этих рассказах оказывается важнее минутной выгоды, обиды или желания выглядеть лучше. Поэтому нравственный выбор представлен не лозунгом, а конкретными действиями и их последствиями.
</a:t>
            </a:r>
            <a:endParaRPr lang="en-US" sz="1700" dirty="0"/>
          </a:p>
        </p:txBody>
      </p:sp>
      <p:sp>
        <p:nvSpPr>
          <p:cNvPr id="8" name="Text 3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8266" y="1574700"/>
            <a:ext cx="2728718" cy="281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709675" y="360000"/>
            <a:ext cx="7684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Лёля и Минька в сравнении
</a:t>
            </a:r>
            <a:endParaRPr lang="en-US" sz="2700" dirty="0"/>
          </a:p>
        </p:txBody>
      </p:sp>
      <p:sp>
        <p:nvSpPr>
          <p:cNvPr id="7" name="Text 2"/>
          <p:cNvSpPr txBox="1"/>
          <p:nvPr/>
        </p:nvSpPr>
        <p:spPr>
          <a:xfrm>
            <a:off x="5193900" y="1574700"/>
            <a:ext cx="3200400" cy="281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двух героев показывает, как разные темпераменты влияют на поступки и на то, как ребёнок учится понимать ответственность. На их примерах заметно, что ошибаться может каждый, но важно исправлять и делать выводы.
</a:t>
            </a:r>
            <a:pPr algn="l" indent="0" marL="0">
              <a:lnSpc>
                <a:spcPct val="9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переживать и действовать создают конфликт и юмор. Общий итог — взросление через понимание последствий поступков и выбор правильного поведения.
</a:t>
            </a:r>
            <a:endParaRPr lang="en-US" sz="1544" dirty="0"/>
          </a:p>
        </p:txBody>
      </p:sp>
      <p:sp>
        <p:nvSpPr>
          <p:cNvPr id="8" name="Text 3"/>
          <p:cNvSpPr txBox="1"/>
          <p:nvPr/>
        </p:nvSpPr>
        <p:spPr>
          <a:xfrm>
            <a:off x="709675" y="4522450"/>
            <a:ext cx="3308100" cy="25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1" dirty="0">
                <a:solidFill>
                  <a:srgbClr val="1E1E1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сравнительный конспект по образам Лёли и Миньки (на основе содержания цикла).
</a:t>
            </a:r>
            <a:endParaRPr lang="en-US" sz="113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6050" y="4781050"/>
            <a:ext cx="358200" cy="36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57800" y="2545450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детстве — знакомые ситуации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Ссоры, ложь, обида, зависть и примирение узнаются легко: правила семьи и спор за «лучшее» понятны любому школьнику.
</a:t>
            </a:r>
            <a:endParaRPr lang="en-US" sz="1600" dirty="0"/>
          </a:p>
        </p:txBody>
      </p:sp>
      <p:sp>
        <p:nvSpPr>
          <p:cNvPr id="10" name="Text 2"/>
          <p:cNvSpPr txBox="1"/>
          <p:nvPr/>
        </p:nvSpPr>
        <p:spPr>
          <a:xfrm>
            <a:off x="251372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юморе — правда без сухости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Комическое строится так, чтобы читатель понимал смешное и одновременно видел ошибку. Поэтому урок не звучит как нотация — он встроен в сюжет.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4668300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поступках — формирование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показывает, как маленькие действия запускают цепочку последствий. Так проще заметить связь между словами, желаниями и тем, как меняются отношения.
</a:t>
            </a:r>
            <a:endParaRPr lang="en-US" sz="1600" dirty="0"/>
          </a:p>
        </p:txBody>
      </p:sp>
      <p:sp>
        <p:nvSpPr>
          <p:cNvPr id="12" name="Text 4"/>
          <p:cNvSpPr txBox="1"/>
          <p:nvPr/>
        </p:nvSpPr>
        <p:spPr>
          <a:xfrm>
            <a:off x="6822875" y="2545375"/>
            <a:ext cx="1963200" cy="22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взрослении — память о детстве
</a:t>
            </a:r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герой вспоминает прошлое, важна мысль: детские ошибки становятся опытом. Поэтому цикл помогает обсуждать честность и ответственность на уроках и дома.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357800" y="360000"/>
            <a:ext cx="8428500" cy="98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цикл читают и сегодня
</a:t>
            </a:r>
            <a:endParaRPr lang="en-US" sz="2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50500" y="1177075"/>
            <a:ext cx="3561900" cy="28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9B3B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 о «Лёле и Миньке»
</a:t>
            </a:r>
            <a:endParaRPr lang="en-US" sz="3500" dirty="0"/>
          </a:p>
        </p:txBody>
      </p:sp>
      <p:sp>
        <p:nvSpPr>
          <p:cNvPr id="4" name="Text 1"/>
          <p:cNvSpPr txBox="1"/>
          <p:nvPr/>
        </p:nvSpPr>
        <p:spPr>
          <a:xfrm>
            <a:off x="5193900" y="1436550"/>
            <a:ext cx="3591000" cy="227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М. Зощенко показывает детство как время ярких ошибок, смешных ситуаций и важных открытий. Через Лёлю и Миньку раскрываются семья, память и нравственный выбор, а взросление начинается с умения исправлять себя.
</a:t>
            </a:r>
            <a:endParaRPr lang="en-US" sz="1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2026-05-15T04:54:26Z</dcterms:created>
  <dcterms:modified xsi:type="dcterms:W3CDTF">2026-05-15T04:54:26Z</dcterms:modified>
</cp:coreProperties>
</file>