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840" y="257175"/>
            <a:ext cx="4321508" cy="463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15" y="2382068"/>
            <a:ext cx="3833700" cy="11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льды: как лёд влияет на Землю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14937" y="3744686"/>
            <a:ext cx="30666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хранит воду, отражает солнце и меняет климат планеты.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075" y="557213"/>
            <a:ext cx="1950300" cy="3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214" y="1819180"/>
            <a:ext cx="2853900" cy="26225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725" y="2229138"/>
            <a:ext cx="39897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льды занимают огромные пространства и содержат большую часть пресной воды планеты. Их состояние помогает географам понимать, как меняется климат и почему это важно для людей во всём мире.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5125" y="664375"/>
            <a:ext cx="58461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на Земле: больше, чем кажется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9825" y="3548517"/>
            <a:ext cx="325200" cy="289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9800" y="3544550"/>
            <a:ext cx="297000" cy="29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26863" y="3544550"/>
            <a:ext cx="297000" cy="297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10275" y="1914486"/>
            <a:ext cx="259875" cy="297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48588" y="1914486"/>
            <a:ext cx="297000" cy="2970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природных льдов
</a:t>
            </a:r>
            <a:endParaRPr lang="en-US" sz="2700" dirty="0"/>
          </a:p>
        </p:txBody>
      </p:sp>
      <p:sp>
        <p:nvSpPr>
          <p:cNvPr id="20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2"/>
          <p:cNvSpPr txBox="1"/>
          <p:nvPr/>
        </p:nvSpPr>
        <p:spPr>
          <a:xfrm>
            <a:off x="428425" y="3503875"/>
            <a:ext cx="19323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лёд
</a:t>
            </a:r>
            <a:endParaRPr lang="en-US" sz="1200" dirty="0"/>
          </a:p>
        </p:txBody>
      </p:sp>
      <p:sp>
        <p:nvSpPr>
          <p:cNvPr id="22" name="Text 3"/>
          <p:cNvSpPr txBox="1"/>
          <p:nvPr/>
        </p:nvSpPr>
        <p:spPr>
          <a:xfrm>
            <a:off x="428425" y="4068000"/>
            <a:ext cx="24873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образуется прямо на поверхности океана, когда вода долго остаётся очень холодной. Морской лёд бывает сезонным или многолетним и быстро реагирует на изменения температуры воздуха и моря.
</a:t>
            </a:r>
            <a:endParaRPr lang="en-US" sz="900" dirty="0"/>
          </a:p>
        </p:txBody>
      </p:sp>
      <p:sp>
        <p:nvSpPr>
          <p:cNvPr id="23" name="Text 4"/>
          <p:cNvSpPr txBox="1"/>
          <p:nvPr/>
        </p:nvSpPr>
        <p:spPr>
          <a:xfrm>
            <a:off x="6234300" y="3503875"/>
            <a:ext cx="19323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
</a:t>
            </a:r>
            <a:endParaRPr lang="en-US" sz="1200" dirty="0"/>
          </a:p>
        </p:txBody>
      </p:sp>
      <p:sp>
        <p:nvSpPr>
          <p:cNvPr id="24" name="Text 5"/>
          <p:cNvSpPr txBox="1"/>
          <p:nvPr/>
        </p:nvSpPr>
        <p:spPr>
          <a:xfrm>
            <a:off x="6234300" y="4068000"/>
            <a:ext cx="24873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промёрзшие грунты, которые не оттаивают в течение многих лет. Мерзлота распространена в холодных районах и сильно влияет на строительство, дороги и природные ландшафты.
</a:t>
            </a:r>
            <a:endParaRPr lang="en-US" sz="900" dirty="0"/>
          </a:p>
        </p:txBody>
      </p:sp>
      <p:sp>
        <p:nvSpPr>
          <p:cNvPr id="25" name="Text 6"/>
          <p:cNvSpPr txBox="1"/>
          <p:nvPr/>
        </p:nvSpPr>
        <p:spPr>
          <a:xfrm>
            <a:off x="3331363" y="3503875"/>
            <a:ext cx="19323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покров
</a:t>
            </a:r>
            <a:endParaRPr lang="en-US" sz="1200" dirty="0"/>
          </a:p>
        </p:txBody>
      </p:sp>
      <p:sp>
        <p:nvSpPr>
          <p:cNvPr id="26" name="Text 7"/>
          <p:cNvSpPr txBox="1"/>
          <p:nvPr/>
        </p:nvSpPr>
        <p:spPr>
          <a:xfrm>
            <a:off x="3331363" y="4068000"/>
            <a:ext cx="24873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покрывает поверхность суши в холодные месяцы и влияет на отражение солнечного света. Он помогает сохранять холод, а при накоплении становится началом будущих ледниковых масс.
</a:t>
            </a:r>
            <a:endParaRPr lang="en-US" sz="900" dirty="0"/>
          </a:p>
        </p:txBody>
      </p:sp>
      <p:sp>
        <p:nvSpPr>
          <p:cNvPr id="27" name="Text 8"/>
          <p:cNvSpPr txBox="1"/>
          <p:nvPr/>
        </p:nvSpPr>
        <p:spPr>
          <a:xfrm>
            <a:off x="428425" y="1936375"/>
            <a:ext cx="26313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
</a:t>
            </a:r>
            <a:endParaRPr lang="en-US" sz="1200" dirty="0"/>
          </a:p>
        </p:txBody>
      </p:sp>
      <p:sp>
        <p:nvSpPr>
          <p:cNvPr id="28" name="Text 9"/>
          <p:cNvSpPr txBox="1"/>
          <p:nvPr/>
        </p:nvSpPr>
        <p:spPr>
          <a:xfrm>
            <a:off x="428425" y="242016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массы льда, которые формируются на суше из многолетнего снега. Они медленно движутся под действием тяжести, меняют рельеф и оставляют заметные следы своего продвижения.
</a:t>
            </a:r>
            <a:endParaRPr lang="en-US" sz="900" dirty="0"/>
          </a:p>
        </p:txBody>
      </p:sp>
      <p:sp>
        <p:nvSpPr>
          <p:cNvPr id="29" name="Text 10"/>
          <p:cNvSpPr txBox="1"/>
          <p:nvPr/>
        </p:nvSpPr>
        <p:spPr>
          <a:xfrm>
            <a:off x="4785300" y="1936375"/>
            <a:ext cx="26313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щиты
</a:t>
            </a:r>
            <a:endParaRPr lang="en-US" sz="1200" dirty="0"/>
          </a:p>
        </p:txBody>
      </p:sp>
      <p:sp>
        <p:nvSpPr>
          <p:cNvPr id="30" name="Text 11"/>
          <p:cNvSpPr txBox="1"/>
          <p:nvPr/>
        </p:nvSpPr>
        <p:spPr>
          <a:xfrm>
            <a:off x="4785300" y="242016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скопления льда на Земле покрывают целые материки или их большие части. Они особенно мощны в полярных областях и содержат колоссальные запасы пресной воды.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34" y="1871675"/>
            <a:ext cx="2909783" cy="298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65265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воды
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65275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температура опускается ниже нуля, вода начинает переходить в твёрдое состояние. В природе этот процесс идёт не мгновенно, а зависит от длительного холода и условий окружающей среды.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243094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снега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100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снег может лежать много лет подряд. Каждый новый слой придавливает нижние, поэтому снежная толща становится плотнее и постепенно теряет рыхлость.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65265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фирну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65275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снег превращается в фирн — зернистую промежуточную массу между снегом и льдом. Из неё выходит воздух, а частицы сближаются и уплотняются.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094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Ледниковый лёд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100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уплотнение продолжается, фирн превращается в плотный ледниковый лёд. В море лёд образуется иначе: сначала замерзает верхний слой воды, а затем покров расширяется.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лёд в природе
</a:t>
            </a:r>
            <a:endParaRPr lang="en-US" sz="2700" dirty="0"/>
          </a:p>
        </p:txBody>
      </p:sp>
      <p:sp>
        <p:nvSpPr>
          <p:cNvPr id="18" name="Text 9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снега к леднику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многолетний снег постепенно превращается в ледник.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6" y="946547"/>
            <a:ext cx="51159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как медленно движущиеся массы льда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283825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3294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Двигаются с разной скоростью
</a:t>
            </a:r>
            <a:endParaRPr lang="en-US" sz="1187" dirty="0"/>
          </a:p>
        </p:txBody>
      </p:sp>
      <p:sp>
        <p:nvSpPr>
          <p:cNvPr id="12" name="Text 3"/>
          <p:cNvSpPr txBox="1"/>
          <p:nvPr/>
        </p:nvSpPr>
        <p:spPr>
          <a:xfrm>
            <a:off x="483300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ледники продвигаются всего на несколько сантиметров в год, другие — на несколько метров в сутки. Скорость зависит от уклона, температуры и толщины ледяной массы.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386188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рельеф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86200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Двигаясь, ледник захватывает камни и песок, шлифует скалы и углубляет долины. Поэтому ледниковые районы часто имеют особую форму поверхности, отличную от соседних территорий.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6289081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Оставляют морены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289075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отступления ледника на местности остаются гряды и скопления обломков пород — морены. По ним географы восстанавливают, где раньше проходила граница ледникового языка.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280475" y="1089958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Кажутся неподвижными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6280475" y="1498850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взгляд ледник выглядит застывшим, но внутри него идёт постоянное движение. Под собственной тяжестью лёд медленно сползает вниз по склону или по долине.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 лёд Земли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Льда много не только в полярных районах: его запасы есть и в горах, и в мерзлоте северных территорий.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массы льда сосредоточены в полярных областях, а вклад Антарктиды и Гренландии особенно важен для уровня океана.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данным NASA Earth Observatory и NSIDC; значения показаны как учебные доли
</a:t>
            </a:r>
            <a:endParaRPr lang="en-US" sz="86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" y="2219619"/>
            <a:ext cx="3776100" cy="15493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крупных ледяных областей планеты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848650" y="2085575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отличаются крупнейшие ледяные области по размеру, положению и скорости изменений.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8650" y="3225175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запасы льда находятся в полярных регионах, а морской лёд и горные ледники реагируют на потепление быстрее.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5700" y="4515175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справочным материалам и данным о площади ледяных областей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626" y="107156"/>
            <a:ext cx="4205896" cy="49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681901"/>
            <a:ext cx="4132800" cy="10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 — крупнейший ледяной щит планеты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270737" y="301337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270737" y="2294333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весь материк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70737" y="2494574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ледяной щит покрывает почти всю поверхность материка. В некоторых местах его толщина превышает четыре километра, поэтому подо льдом скрыт сложный рельеф.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270737" y="4442561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суровый материк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70737" y="4642802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считается самым холодным и сухим материком планеты. Там очень мало осадков, а низкие температуры позволяют льду сохраняться на протяжении огромного времени.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270737" y="3726485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Ледяная память климата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270737" y="3926725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льда сохраняют сведения о далёком прошлом: воздух, пыль и следы вулканических извержений. Благодаря этому Антарктида помогает учёным узнавать климат древних эпох.
</a:t>
            </a:r>
            <a:endParaRPr lang="en-US" sz="700" dirty="0"/>
          </a:p>
        </p:txBody>
      </p:sp>
      <p:sp>
        <p:nvSpPr>
          <p:cNvPr id="18" name="Text 8"/>
          <p:cNvSpPr txBox="1"/>
          <p:nvPr/>
        </p:nvSpPr>
        <p:spPr>
          <a:xfrm>
            <a:off x="270737" y="3010408"/>
            <a:ext cx="4381200" cy="16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пресной воды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270737" y="3210650"/>
            <a:ext cx="4381200" cy="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антарктическом льду сосредоточена основная часть пресной воды Земли. Это делает материк особенно важным для изучения водных ресурсов и будущих изменений уровня океана.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251850"/>
            <a:ext cx="39243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 поверхности появляются талые ручьи и озёра, а затем вода уходит в океан. Это ускоряет рост уровня Мирового океана.
</a:t>
            </a:r>
            <a:endParaRPr lang="en-US" sz="2278" dirty="0"/>
          </a:p>
        </p:txBody>
      </p:sp>
      <p:sp>
        <p:nvSpPr>
          <p:cNvPr id="7" name="Text 1"/>
          <p:cNvSpPr txBox="1"/>
          <p:nvPr/>
        </p:nvSpPr>
        <p:spPr>
          <a:xfrm>
            <a:off x="4828300" y="396817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 о площади Гренландского ледяного щита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828300" y="988787"/>
            <a:ext cx="3924300" cy="12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6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1,7 млн км²
</a:t>
            </a:r>
            <a:endParaRPr lang="en-US" sz="5616" dirty="0"/>
          </a:p>
        </p:txBody>
      </p:sp>
      <p:sp>
        <p:nvSpPr>
          <p:cNvPr id="9" name="Text 3"/>
          <p:cNvSpPr txBox="1"/>
          <p:nvPr/>
        </p:nvSpPr>
        <p:spPr>
          <a:xfrm>
            <a:off x="4828300" y="241102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занимает ледяной щит Гренландии, и даже он заметно теряет массу в тёплые годы.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559547" y="14592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морской лёд в Арктике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сильное сокращение заметно в конце лета, когда лёд почти не успевает восстановиться до следующей зимы.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показывает устойчивое уменьшение летнего морского льда: Арктика быстрее теряет отражающую поверхность и сильнее нагревается.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NSIDC Sea Ice Index; значения сентября, округлено, 1979–2024.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2045486"/>
            <a:ext cx="470100" cy="47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3536268"/>
            <a:ext cx="470100" cy="47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5400" y="2071602"/>
            <a:ext cx="470100" cy="41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5400" y="3536268"/>
            <a:ext cx="470100" cy="470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7" y="485960"/>
            <a:ext cx="6591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лёд и жизнь Арктики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78600" y="2588916"/>
            <a:ext cx="4140000" cy="18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животных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8600" y="2898949"/>
            <a:ext cx="4140000" cy="4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служит местом отдыха, охоты и передвижения для моржей, тюленей и белых медведей, особенно там, где берег далеко и суши мало.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78600" y="4079698"/>
            <a:ext cx="4140000" cy="18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у берега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8600" y="4389731"/>
            <a:ext cx="4140000" cy="4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лёд охлаждает воду и воздух, поэтому его сокращение меняет прибрежный климат и может усиливать штормовое воздействие на северные побережья.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25400" y="2588916"/>
            <a:ext cx="4140000" cy="18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судов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25400" y="2898949"/>
            <a:ext cx="4140000" cy="4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льда влияет на выбор маршрутов и сроки навигации. Чем меньше ледяной покров, тем внимательнее приходится планировать движение судов в северных морях.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25400" y="4079698"/>
            <a:ext cx="4140000" cy="18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 прогнозы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25400" y="4389731"/>
            <a:ext cx="4140000" cy="4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ледяной покров быстро меняется, особенно важны спутниковые снимки и прогнозы. Они помогают людям и службам безопасности заранее оценивать арктическую обстановку.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таяние льдов влияет на уровень океана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уровня моря связан не только с таянием льда, но и с тем, что нагретая океанская вода занимает больший объём.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показанном наборе даёт тепловое расширение, а ледники и ледяные щиты усиливают общий рост уровня моря.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 AR6; ориентировочные средние вклады за 2006–2018 годы, округлено.
</a:t>
            </a:r>
            <a:endParaRPr lang="en-US" sz="9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4" y="1491944"/>
            <a:ext cx="4148100" cy="34027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599" y="572875"/>
            <a:ext cx="6664500" cy="7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как архивы климата прошлого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850606" y="184169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слой снега сохраняет следы воздуха и пыли своего времени. Со временем эта наслоённая «летопись» уплотняется и превращается в лёд, который можно изучать.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0606" y="157425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превращается в запись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0606" y="434783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данные позволяют сравнивать древние похолодания и потепления с современным изменением климата. Это важно, чтобы понимать, насколько быстро меняется Земля сегодня.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0606" y="408039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настоящим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50606" y="351245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льда остаются крошечные пузырьки древнего воздуха. Они помогают узнать, сколько в атмосфере было углекислого газа и других газов сотни тысяч лет назад.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0606" y="324501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Пузырьки воздуха сохраняют прошлое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50606" y="267707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бурят ледяные толщи и достают длинные керны — цилиндры льда. По ним видно, как менялись температура, количество пыли и состав атмосферы в разные эпохи.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850606" y="240963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Керны дают образцы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9" y="1843868"/>
            <a:ext cx="2871900" cy="2041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93" y="1843868"/>
            <a:ext cx="2871900" cy="20417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6106" y="1843868"/>
            <a:ext cx="2871900" cy="20417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край страны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278606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России лёд встречается не только на море, но и в виде ледяных покровов островов и берегов. Здесь зима длится долго, а морской лёд часто определяет жизнь портов, посёлков и маршрутов снабжения.
</a:t>
            </a:r>
            <a:endParaRPr lang="en-US" sz="867" dirty="0"/>
          </a:p>
        </p:txBody>
      </p:sp>
      <p:sp>
        <p:nvSpPr>
          <p:cNvPr id="12" name="Text 2"/>
          <p:cNvSpPr txBox="1"/>
          <p:nvPr/>
        </p:nvSpPr>
        <p:spPr>
          <a:xfrm>
            <a:off x="6354979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где сохраняется снег и лёд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354979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Кавказе, Алтае и Камчатке есть горные ледники, питающие реки в тёплое время года. Они выглядят как белые языки среди скал и помогают понять, как меняется климат в высокогорьях.
</a:t>
            </a:r>
            <a:endParaRPr lang="en-US" sz="867" dirty="0"/>
          </a:p>
        </p:txBody>
      </p:sp>
      <p:sp>
        <p:nvSpPr>
          <p:cNvPr id="14" name="Text 4"/>
          <p:cNvSpPr txBox="1"/>
          <p:nvPr/>
        </p:nvSpPr>
        <p:spPr>
          <a:xfrm>
            <a:off x="3316792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под городами и дорогами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16792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Сибири и на Дальнем Востоке под поверхностью лежит многолетняя мерзлота. Она может казаться прочной основой, но при оттаивании грунт теряет устойчивость, поэтому дороги, дома и трубы требуют особого контроля.
</a:t>
            </a:r>
            <a:endParaRPr lang="en-US" sz="867" dirty="0"/>
          </a:p>
        </p:txBody>
      </p:sp>
      <p:sp>
        <p:nvSpPr>
          <p:cNvPr id="16" name="Text 6"/>
          <p:cNvSpPr txBox="1"/>
          <p:nvPr/>
        </p:nvSpPr>
        <p:spPr>
          <a:xfrm>
            <a:off x="278607" y="485960"/>
            <a:ext cx="6591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льды России
</a:t>
            </a:r>
            <a:endParaRPr lang="en-US" sz="3000" dirty="0"/>
          </a:p>
        </p:txBody>
      </p:sp>
      <p:sp>
        <p:nvSpPr>
          <p:cNvPr id="17" name="Text 7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лёд сокращается быстрее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потепление запускает цепочку обратной связи и усиливает дальнейшее таяние.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00" y="2290594"/>
            <a:ext cx="3776100" cy="15493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таяния природных льдов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5700" y="4412893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IPCC и учебной географии.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4848650" y="2255664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природные и хозяйственные проблемы связаны с уменьшением разных видов льда.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48650" y="3395264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затрагивают и природу, и жизнь людей: от животных в Арктике до дорог, домов и водоснабжения в горных и северных районах.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наблюдают за льдом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3250" y="3612666"/>
            <a:ext cx="30726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3250" y="4065600"/>
            <a:ext cx="3072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космоса специалисты регулярно измеряют площадь морского льда, границы ледников и изменения снежного покрова на больших территориях.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947525" y="1797017"/>
            <a:ext cx="30726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измерения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947525" y="2250060"/>
            <a:ext cx="3072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и на льду устанавливают датчики температуры, GPS-приёмники и другие приборы, чтобы отслеживать движение и таяние с высокой точностью.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633250" y="1797017"/>
            <a:ext cx="30726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данных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33250" y="2250060"/>
            <a:ext cx="3072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разные годы сопоставляют между собой. Это помогает понять, где лёд уменьшается быстрее и как меняется ситуация со временем.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181750" y="3612576"/>
            <a:ext cx="30726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керны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181755" y="4065600"/>
            <a:ext cx="3072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бурении получают образцы древнего льда, по которым изучают состав атмосферы и климат прошлых эпох.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23454"/>
            <a:ext cx="4552800" cy="254761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968406"/>
            <a:ext cx="3929100" cy="14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сохранять природные льды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287213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1900" y="3208850"/>
            <a:ext cx="16077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выбросов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91900" y="3654377"/>
            <a:ext cx="1712400" cy="9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парниковых газов помогает замедлить потепление, а значит, уменьшить скорость таяния льдов. Для этого важны экономия энергии и более чистый транспорт.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669950" y="3208850"/>
            <a:ext cx="16077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лесов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2669950" y="3654375"/>
            <a:ext cx="1712400" cy="9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поглощают углекислый газ и помогают поддерживать климат. Сохранение лесов и восстановление вырубленных территорий уменьшают дополнительную нагрузку на атмосферу.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848000" y="3208850"/>
            <a:ext cx="16077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Арктика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848000" y="3654375"/>
            <a:ext cx="1712400" cy="9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 и нефтяное загрязнение делают снег и лёд темнее, поэтому они сильнее нагреваются. Контроль загрязнения особенно важен в северных морях и у полярных территорий.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7026050" y="3208850"/>
            <a:ext cx="1607700" cy="3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7026050" y="3654375"/>
            <a:ext cx="1712400" cy="9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и бережное отношение к природе помогают странам действовать вместе. Без общего подхода сохранить ледяные регионы гораздо труднее.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1840" y="257175"/>
            <a:ext cx="4321508" cy="463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2525" y="2775275"/>
            <a:ext cx="38337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который меняет планету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14925" y="489175"/>
            <a:ext cx="38337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льды хранят пресную воду, регулируют климат и рассказывают о прошлом Земли. Их сокращение уже влияет на океан, берега, животных и людей, поэтому изучать лёд особенно важно.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2026-06-02T19:13:33Z</dcterms:created>
  <dcterms:modified xsi:type="dcterms:W3CDTF">2026-06-02T19:13:33Z</dcterms:modified>
</cp:coreProperties>
</file>