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jpeg"/><Relationship Id="rId4" Type="http://schemas.openxmlformats.org/officeDocument/2006/relationships/image" Target="../media/image-10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image" Target="../media/image-15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41376" y="360000"/>
            <a:ext cx="3342498" cy="43881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1294050"/>
            <a:ext cx="4895700" cy="179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4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образования, культуры и здравоохранения
</a:t>
            </a:r>
            <a:endParaRPr lang="en-US" sz="3400" dirty="0"/>
          </a:p>
        </p:txBody>
      </p:sp>
      <p:sp>
        <p:nvSpPr>
          <p:cNvPr id="6" name="Text 1"/>
          <p:cNvSpPr txBox="1"/>
          <p:nvPr/>
        </p:nvSpPr>
        <p:spPr>
          <a:xfrm>
            <a:off x="566550" y="3492200"/>
            <a:ext cx="44148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Пространство определяет, кто быстрее получает шанс.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360000"/>
            <a:ext cx="4130700" cy="66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44200" y="1346463"/>
            <a:ext cx="3739800" cy="310067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695850" y="1718675"/>
            <a:ext cx="3995400" cy="251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показывает, как расстояние, границы, климат и инфраструктура меняют повседневную жизнь. Эти различия особенно заметны в школе, в культурной среде и при получении медицинской помощи.
</a:t>
            </a:r>
            <a:endParaRPr lang="en-US" sz="1500" dirty="0"/>
          </a:p>
        </p:txBody>
      </p:sp>
      <p:sp>
        <p:nvSpPr>
          <p:cNvPr id="8" name="Text 2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Пространство, которое влияет на людей
</a:t>
            </a:r>
            <a:endParaRPr lang="en-US" sz="2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85089" y="1302450"/>
            <a:ext cx="2773822" cy="33774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  <p:sp>
        <p:nvSpPr>
          <p:cNvPr id="9" name="Text 1"/>
          <p:cNvSpPr txBox="1"/>
          <p:nvPr/>
        </p:nvSpPr>
        <p:spPr>
          <a:xfrm>
            <a:off x="512775" y="3732325"/>
            <a:ext cx="2438400" cy="8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Языковое разнообразие показывает историю миграций и контактов. Там, где рядом живут разные группы, школы и общественные пространства должны учитывать несколько языков и культурных привычек.
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512625" y="3161425"/>
            <a:ext cx="24384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Культурная мозаика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161600" y="3732325"/>
            <a:ext cx="2438400" cy="8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 тот же возрастной риск или учебный шанс распределяется неравномерно. Пространство создаёт не только возможности, но и барьеры, поэтому карта помогает увидеть скрытое неравенство.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6161450" y="3161425"/>
            <a:ext cx="24384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Неравенство на карте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161600" y="2012268"/>
            <a:ext cx="2438400" cy="8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Транспортная связанность влияет на доступ к важным ресурсам. Хорошие дороги, автобусные маршруты и пересадки сокращают время пути, а изоляция делает даже базовые услуги сложнее и дороже.
</a:t>
            </a:r>
            <a:endParaRPr lang="en-US" sz="900" dirty="0"/>
          </a:p>
        </p:txBody>
      </p:sp>
      <p:sp>
        <p:nvSpPr>
          <p:cNvPr id="14" name="Text 6"/>
          <p:cNvSpPr txBox="1"/>
          <p:nvPr/>
        </p:nvSpPr>
        <p:spPr>
          <a:xfrm>
            <a:off x="6161450" y="1441368"/>
            <a:ext cx="24384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и расстояние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512775" y="2012268"/>
            <a:ext cx="2438400" cy="8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Плотность населения определяет, где сосредоточены школы, больницы и транспорт. В одних местах услуги рядом, в других до них нужно добираться долго, и это сразу меняет возможности семьи.
</a:t>
            </a:r>
            <a:endParaRPr lang="en-US" sz="900" dirty="0"/>
          </a:p>
        </p:txBody>
      </p:sp>
      <p:sp>
        <p:nvSpPr>
          <p:cNvPr id="16" name="Text 8"/>
          <p:cNvSpPr txBox="1"/>
          <p:nvPr/>
        </p:nvSpPr>
        <p:spPr>
          <a:xfrm>
            <a:off x="512625" y="1441368"/>
            <a:ext cx="24384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людей
</a:t>
            </a:r>
            <a:endParaRPr lang="en-US" sz="1200" dirty="0"/>
          </a:p>
        </p:txBody>
      </p:sp>
      <p:sp>
        <p:nvSpPr>
          <p:cNvPr id="17" name="Text 9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показывает география человека
</a:t>
            </a:r>
            <a:endParaRPr lang="en-US" sz="2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135618"/>
            <a:ext cx="8424000" cy="188388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  <p:sp>
        <p:nvSpPr>
          <p:cNvPr id="11" name="Text 1"/>
          <p:cNvSpPr txBox="1"/>
          <p:nvPr/>
        </p:nvSpPr>
        <p:spPr>
          <a:xfrm>
            <a:off x="360000" y="3560609"/>
            <a:ext cx="1908000" cy="97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важна дистанция до школы и реальное время в пути. Даже хорошее здание не решает проблему, если дорога длинная, небезопасная или зависит от редкого транспорта.
</a:t>
            </a:r>
            <a:endParaRPr lang="en-US" sz="900" dirty="0"/>
          </a:p>
        </p:txBody>
      </p:sp>
      <p:sp>
        <p:nvSpPr>
          <p:cNvPr id="12" name="Text 2"/>
          <p:cNvSpPr txBox="1"/>
          <p:nvPr/>
        </p:nvSpPr>
        <p:spPr>
          <a:xfrm>
            <a:off x="360000" y="3123209"/>
            <a:ext cx="1908000" cy="3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Путь до школы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6876000" y="3560609"/>
            <a:ext cx="1908000" cy="97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Наконец, значение имеет цифровая среда. Интернет и устройства помогают компенсировать удалённость, но они работают только тогда, когда есть стабильная связь и поддержка со стороны школы.
</a:t>
            </a:r>
            <a:endParaRPr lang="en-US" sz="900" dirty="0"/>
          </a:p>
        </p:txBody>
      </p:sp>
      <p:sp>
        <p:nvSpPr>
          <p:cNvPr id="14" name="Text 4"/>
          <p:cNvSpPr txBox="1"/>
          <p:nvPr/>
        </p:nvSpPr>
        <p:spPr>
          <a:xfrm>
            <a:off x="6876000" y="3123209"/>
            <a:ext cx="1908000" cy="3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Цифровая компенсация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2532000" y="3560609"/>
            <a:ext cx="1908000" cy="97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решает инфраструктура вокруг: дороги, автобусные маршруты, цифровая связь и освещённые улицы. Без этого ученику труднее регулярно посещать занятия и пользоваться дополнительными образовательными ресурсами.
</a:t>
            </a:r>
            <a:endParaRPr lang="en-US" sz="900" dirty="0"/>
          </a:p>
        </p:txBody>
      </p:sp>
      <p:sp>
        <p:nvSpPr>
          <p:cNvPr id="16" name="Text 6"/>
          <p:cNvSpPr txBox="1"/>
          <p:nvPr/>
        </p:nvSpPr>
        <p:spPr>
          <a:xfrm>
            <a:off x="2532000" y="3123209"/>
            <a:ext cx="1908000" cy="3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Условия доступа
</a:t>
            </a:r>
            <a:endParaRPr lang="en-US" sz="1200" dirty="0"/>
          </a:p>
        </p:txBody>
      </p:sp>
      <p:sp>
        <p:nvSpPr>
          <p:cNvPr id="17" name="Text 7"/>
          <p:cNvSpPr txBox="1"/>
          <p:nvPr/>
        </p:nvSpPr>
        <p:spPr>
          <a:xfrm>
            <a:off x="4704000" y="3560609"/>
            <a:ext cx="1908000" cy="97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Далее на первый план выходит кадровый состав. Если в районе не хватает учителей, выбор предметов, профильных классов и внеурочных занятий становится уже, чем в крупных центрах.
</a:t>
            </a:r>
            <a:endParaRPr lang="en-US" sz="900" dirty="0"/>
          </a:p>
        </p:txBody>
      </p:sp>
      <p:sp>
        <p:nvSpPr>
          <p:cNvPr id="18" name="Text 8"/>
          <p:cNvSpPr txBox="1"/>
          <p:nvPr/>
        </p:nvSpPr>
        <p:spPr>
          <a:xfrm>
            <a:off x="4704000" y="3123209"/>
            <a:ext cx="1908000" cy="3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Школьные возможности
</a:t>
            </a:r>
            <a:endParaRPr lang="en-US" sz="1200" dirty="0"/>
          </a:p>
        </p:txBody>
      </p:sp>
      <p:sp>
        <p:nvSpPr>
          <p:cNvPr id="19" name="Text 9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Доступ к образованию: не только учебники
</a:t>
            </a:r>
            <a:endParaRPr lang="en-US" sz="2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447250" y="3608400"/>
            <a:ext cx="24384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городе ребёнок чаще выбирает между несколькими школами, кружками и маршрутами обучения. Решение зависит не только от успеваемости, но и от близости учреждений и насыщенности района.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47250" y="3061325"/>
            <a:ext cx="24384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92B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Городской выбор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6213500" y="1990470"/>
            <a:ext cx="24384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9 класса различия усиливаются: в городе легче перейти в лицей, колледж или старшую школу, а в сельской местности чаще требуется дополнительный переезд или ежедневные поездки.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213500" y="1443395"/>
            <a:ext cx="24384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92B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на следующий уровень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3330375" y="2799435"/>
            <a:ext cx="24384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селе образовательная траектория сильнее связана с транспортом и районным центром. Школьный автобус, расписание и дистанционные занятия нередко становятся ключом к продолжению обучения.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3330375" y="2252360"/>
            <a:ext cx="24384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92B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Сельская логистика
</a:t>
            </a:r>
            <a:endParaRPr lang="en-US" sz="1300" dirty="0"/>
          </a:p>
        </p:txBody>
      </p:sp>
      <p:sp>
        <p:nvSpPr>
          <p:cNvPr id="14" name="Text 7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и село: разные образовательные маршруты
</a:t>
            </a:r>
            <a:endParaRPr lang="en-US" sz="2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37707" y="1270534"/>
            <a:ext cx="4146300" cy="340936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  <p:sp>
        <p:nvSpPr>
          <p:cNvPr id="9" name="Text 1"/>
          <p:cNvSpPr txBox="1"/>
          <p:nvPr/>
        </p:nvSpPr>
        <p:spPr>
          <a:xfrm>
            <a:off x="762950" y="1477055"/>
            <a:ext cx="37065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Переезд меняет школьный класс: в нём появляются дети с разным опытом, уровнем владения языком и школьными привычками. Учителю приходится выстраивать единые правила для очень неоднородной группы.
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762950" y="1244654"/>
            <a:ext cx="37065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состав класса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762950" y="4186205"/>
            <a:ext cx="37065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семьи и школы снижает стресс адаптации. Переводчики, дополнительные занятия и уважительное отношение к культурным различиям помогают ученику быстрее включиться в новый коллектив.
</a:t>
            </a:r>
            <a:endParaRPr lang="en-US" sz="800" dirty="0"/>
          </a:p>
        </p:txBody>
      </p:sp>
      <p:sp>
        <p:nvSpPr>
          <p:cNvPr id="12" name="Text 4"/>
          <p:cNvSpPr txBox="1"/>
          <p:nvPr/>
        </p:nvSpPr>
        <p:spPr>
          <a:xfrm>
            <a:off x="762950" y="3953804"/>
            <a:ext cx="37065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Адаптация и поддержка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762950" y="3283155"/>
            <a:ext cx="37065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приграничных и столичных регионах языковая среда меняется быстрее всего. Здесь двуязычие становится обычным явлением, а школа учится сочетать интеграцию и сохранение культурной самобытности.
</a:t>
            </a:r>
            <a:endParaRPr lang="en-US" sz="800" dirty="0"/>
          </a:p>
        </p:txBody>
      </p:sp>
      <p:sp>
        <p:nvSpPr>
          <p:cNvPr id="14" name="Text 6"/>
          <p:cNvSpPr txBox="1"/>
          <p:nvPr/>
        </p:nvSpPr>
        <p:spPr>
          <a:xfrm>
            <a:off x="762950" y="3050754"/>
            <a:ext cx="37065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Среда региона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762950" y="2380105"/>
            <a:ext cx="37065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ребёнка особенно сложна смена языка обучения. Даже если предметы знакомы, терминология, стиль заданий и требования к ответам могут отличаться от прежней школы.
</a:t>
            </a:r>
            <a:endParaRPr lang="en-US" sz="800" dirty="0"/>
          </a:p>
        </p:txBody>
      </p:sp>
      <p:sp>
        <p:nvSpPr>
          <p:cNvPr id="16" name="Text 8"/>
          <p:cNvSpPr txBox="1"/>
          <p:nvPr/>
        </p:nvSpPr>
        <p:spPr>
          <a:xfrm>
            <a:off x="762950" y="2147704"/>
            <a:ext cx="37065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обучения
</a:t>
            </a:r>
            <a:endParaRPr lang="en-US" sz="1200" dirty="0"/>
          </a:p>
        </p:txBody>
      </p:sp>
      <p:sp>
        <p:nvSpPr>
          <p:cNvPr id="17" name="Text 9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Миграции и языковая среда в школе
</a:t>
            </a:r>
            <a:endParaRPr lang="en-US" sz="2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717581"/>
            <a:ext cx="8345100" cy="186623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  <p:sp>
        <p:nvSpPr>
          <p:cNvPr id="9" name="Text 1"/>
          <p:cNvSpPr txBox="1"/>
          <p:nvPr/>
        </p:nvSpPr>
        <p:spPr>
          <a:xfrm>
            <a:off x="462075" y="1692425"/>
            <a:ext cx="1827900" cy="8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Состояние здания влияет на учебный процесс не меньше расписания. Тепло, освещение, вентиляция и безопасные помещения особенно важны в северных и удалённых районах с суровым климатом.
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462066" y="1268292"/>
            <a:ext cx="1827880" cy="30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Школьное здание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6848400" y="1692425"/>
            <a:ext cx="1827900" cy="8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Недостаток учителей усиливает разрыв между районами. В быстрорастущих и удалённых территориях один специалист часто совмещает несколько ролей, а выбор предметов и секций становится ограниченным.
</a:t>
            </a:r>
            <a:endParaRPr lang="en-US" sz="800" dirty="0"/>
          </a:p>
        </p:txBody>
      </p:sp>
      <p:sp>
        <p:nvSpPr>
          <p:cNvPr id="12" name="Text 4"/>
          <p:cNvSpPr txBox="1"/>
          <p:nvPr/>
        </p:nvSpPr>
        <p:spPr>
          <a:xfrm>
            <a:off x="6848391" y="1268292"/>
            <a:ext cx="1827900" cy="30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Кадровый дефицит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4719577" y="1692425"/>
            <a:ext cx="1827900" cy="8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Лаборатории, спортзал и библиотека расширяют образовательный опыт. Там, где школа выполняет роль главного общественного центра, эти пространства становятся особенно значимыми для всего посёлка.
</a:t>
            </a:r>
            <a:endParaRPr lang="en-US" sz="800" dirty="0"/>
          </a:p>
        </p:txBody>
      </p:sp>
      <p:sp>
        <p:nvSpPr>
          <p:cNvPr id="14" name="Text 6"/>
          <p:cNvSpPr txBox="1"/>
          <p:nvPr/>
        </p:nvSpPr>
        <p:spPr>
          <a:xfrm>
            <a:off x="4719567" y="1268292"/>
            <a:ext cx="1827900" cy="30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Общественное ядро
</a:t>
            </a:r>
            <a:endParaRPr lang="en-US" sz="1100" dirty="0"/>
          </a:p>
        </p:txBody>
      </p:sp>
      <p:sp>
        <p:nvSpPr>
          <p:cNvPr id="15" name="Text 7"/>
          <p:cNvSpPr txBox="1"/>
          <p:nvPr/>
        </p:nvSpPr>
        <p:spPr>
          <a:xfrm>
            <a:off x="2590753" y="1692425"/>
            <a:ext cx="1827900" cy="8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Интернет и техника определяют, может ли школа использовать современные форматы обучения. Если связь нестабильна, ученикам труднее работать с цифровыми материалами и сдавать задания вовремя.
</a:t>
            </a:r>
            <a:endParaRPr lang="en-US" sz="800" dirty="0"/>
          </a:p>
        </p:txBody>
      </p:sp>
      <p:sp>
        <p:nvSpPr>
          <p:cNvPr id="16" name="Text 8"/>
          <p:cNvSpPr txBox="1"/>
          <p:nvPr/>
        </p:nvSpPr>
        <p:spPr>
          <a:xfrm>
            <a:off x="2590744" y="1268292"/>
            <a:ext cx="1827900" cy="30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и оборудование
</a:t>
            </a:r>
            <a:endParaRPr lang="en-US" sz="1100" dirty="0"/>
          </a:p>
        </p:txBody>
      </p:sp>
      <p:sp>
        <p:nvSpPr>
          <p:cNvPr id="17" name="Text 9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Инфраструктура как условие обучения
</a:t>
            </a:r>
            <a:endParaRPr lang="en-US" sz="2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6011" y="1450700"/>
            <a:ext cx="3681678" cy="31149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  <p:sp>
        <p:nvSpPr>
          <p:cNvPr id="6" name="Text 1"/>
          <p:cNvSpPr txBox="1"/>
          <p:nvPr/>
        </p:nvSpPr>
        <p:spPr>
          <a:xfrm>
            <a:off x="4771350" y="1563325"/>
            <a:ext cx="40128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Барьеры накапливаются: одно слабое звено уже снижает вовлечённость, а сочетание трёх сразу резко ухудшает результаты.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771350" y="2828975"/>
            <a:ext cx="40128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Наибольшие трудности создают удалённость и слабый транспорт. Интернет важен, но он не компенсирует долгий путь и нерегулярное посещение.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771350" y="4373650"/>
            <a:ext cx="4012800" cy="30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48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диаграмма по теме географической доступности образования
</a:t>
            </a:r>
            <a:endParaRPr lang="en-US" sz="1148" dirty="0"/>
          </a:p>
        </p:txBody>
      </p:sp>
      <p:sp>
        <p:nvSpPr>
          <p:cNvPr id="9" name="Text 4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сильнее всего мешает учиться
</a:t>
            </a:r>
            <a:endParaRPr lang="en-US" sz="2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5447" y="3241125"/>
            <a:ext cx="439200" cy="390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98847" y="3217325"/>
            <a:ext cx="438000" cy="43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55447" y="1498750"/>
            <a:ext cx="439200" cy="390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798847" y="1474950"/>
            <a:ext cx="438000" cy="4380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  <p:sp>
        <p:nvSpPr>
          <p:cNvPr id="12" name="Text 1"/>
          <p:cNvSpPr txBox="1"/>
          <p:nvPr/>
        </p:nvSpPr>
        <p:spPr>
          <a:xfrm>
            <a:off x="555297" y="3787750"/>
            <a:ext cx="37659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Рынки, храмы и городские кварталы формируют узнаваемую среду. В таких местах культура не только хранится, но и ежедневно используется в общении, торговле и праздниках.
</a:t>
            </a:r>
            <a:endParaRPr lang="en-US" sz="1200" dirty="0"/>
          </a:p>
        </p:txBody>
      </p:sp>
      <p:sp>
        <p:nvSpPr>
          <p:cNvPr id="13" name="Text 2"/>
          <p:cNvSpPr txBox="1"/>
          <p:nvPr/>
        </p:nvSpPr>
        <p:spPr>
          <a:xfrm>
            <a:off x="1100847" y="3217325"/>
            <a:ext cx="32205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Живая повседневность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4798097" y="3787750"/>
            <a:ext cx="37659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Музыка, кухня и праздники делают место узнаваемым для жителей и гостей. Через них люди выражают принадлежность к региону и одновременно поддерживают связь с более широкой историей.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5343647" y="3217325"/>
            <a:ext cx="32205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Идентичность места
</a:t>
            </a:r>
            <a:endParaRPr lang="en-US" sz="1400" dirty="0"/>
          </a:p>
        </p:txBody>
      </p:sp>
      <p:sp>
        <p:nvSpPr>
          <p:cNvPr id="16" name="Text 5"/>
          <p:cNvSpPr txBox="1"/>
          <p:nvPr/>
        </p:nvSpPr>
        <p:spPr>
          <a:xfrm>
            <a:off x="555297" y="2045375"/>
            <a:ext cx="37659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Языки, религии и повседневные привычки распределяются по территории неравномерно. Карта помогает увидеть, где культурные различия совпадают с природными рубежами, а где формируются историей переселений и контактов.
</a:t>
            </a:r>
            <a:endParaRPr lang="en-US" sz="1200" dirty="0"/>
          </a:p>
        </p:txBody>
      </p:sp>
      <p:sp>
        <p:nvSpPr>
          <p:cNvPr id="17" name="Text 6"/>
          <p:cNvSpPr txBox="1"/>
          <p:nvPr/>
        </p:nvSpPr>
        <p:spPr>
          <a:xfrm>
            <a:off x="1100847" y="1474950"/>
            <a:ext cx="32205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Пространственное распределение
</a:t>
            </a:r>
            <a:endParaRPr lang="en-US" sz="1400" dirty="0"/>
          </a:p>
        </p:txBody>
      </p:sp>
      <p:sp>
        <p:nvSpPr>
          <p:cNvPr id="18" name="Text 7"/>
          <p:cNvSpPr txBox="1"/>
          <p:nvPr/>
        </p:nvSpPr>
        <p:spPr>
          <a:xfrm>
            <a:off x="4798097" y="2045375"/>
            <a:ext cx="37659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Архитектура, памятники и названия улиц сохраняют следы прошлого. Они показывают, какие события и сообщества оказались важны для города, района или целой страны.
</a:t>
            </a:r>
            <a:endParaRPr lang="en-US" sz="1200" dirty="0"/>
          </a:p>
        </p:txBody>
      </p:sp>
      <p:sp>
        <p:nvSpPr>
          <p:cNvPr id="19" name="Text 8"/>
          <p:cNvSpPr txBox="1"/>
          <p:nvPr/>
        </p:nvSpPr>
        <p:spPr>
          <a:xfrm>
            <a:off x="5343647" y="1474950"/>
            <a:ext cx="32205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Следы памяти
</a:t>
            </a:r>
            <a:endParaRPr lang="en-US" sz="1400" dirty="0"/>
          </a:p>
        </p:txBody>
      </p:sp>
      <p:sp>
        <p:nvSpPr>
          <p:cNvPr id="20" name="Text 9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на карте мира
</a:t>
            </a:r>
            <a:endParaRPr lang="en-US" sz="2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50932"/>
            <a:ext cx="2700000" cy="198808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84000" y="1450932"/>
            <a:ext cx="2700000" cy="198808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22000" y="1450932"/>
            <a:ext cx="2700000" cy="1988086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889750"/>
            <a:ext cx="2700000" cy="7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приграничном городе на одной улице слышны два языка, а в школе дети переходят с одного на другой без формального барьера. Такая среда делает границу не линией разрыва, а зоной повседневного обмена.
</a:t>
            </a:r>
            <a:endParaRPr lang="en-US" sz="1091" dirty="0"/>
          </a:p>
        </p:txBody>
      </p:sp>
      <p:sp>
        <p:nvSpPr>
          <p:cNvPr id="8" name="Text 2"/>
          <p:cNvSpPr txBox="1"/>
          <p:nvPr/>
        </p:nvSpPr>
        <p:spPr>
          <a:xfrm>
            <a:off x="360000" y="3464475"/>
            <a:ext cx="27000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у границы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6084000" y="3889750"/>
            <a:ext cx="2700000" cy="7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соседние сообщества долго живут рядом, возникают смешанные обряды, двуязычные вывески и общие праздники. Так культура не исчезает, а меняется, соединяя память о происхождении с опытом общего пространства.
</a:t>
            </a:r>
            <a:endParaRPr lang="en-US" sz="1083" dirty="0"/>
          </a:p>
        </p:txBody>
      </p:sp>
      <p:sp>
        <p:nvSpPr>
          <p:cNvPr id="10" name="Text 4"/>
          <p:cNvSpPr txBox="1"/>
          <p:nvPr/>
        </p:nvSpPr>
        <p:spPr>
          <a:xfrm>
            <a:off x="6084000" y="3464475"/>
            <a:ext cx="27000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Смешение и преемственность
</a:t>
            </a:r>
            <a:endParaRPr lang="en-US" sz="1300" dirty="0"/>
          </a:p>
        </p:txBody>
      </p:sp>
      <p:sp>
        <p:nvSpPr>
          <p:cNvPr id="11" name="Text 5"/>
          <p:cNvSpPr txBox="1"/>
          <p:nvPr/>
        </p:nvSpPr>
        <p:spPr>
          <a:xfrm>
            <a:off x="3222000" y="3889750"/>
            <a:ext cx="2700000" cy="7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Миграционные кварталы крупных городов часто становятся новыми культурными центрами. Здесь открываются магазины, кафе, культурные общества и школы выходного дня, которые сохраняют традиции и одновременно адаптируют их к городской жизни.
</a:t>
            </a:r>
            <a:endParaRPr lang="en-US" sz="949" dirty="0"/>
          </a:p>
        </p:txBody>
      </p:sp>
      <p:sp>
        <p:nvSpPr>
          <p:cNvPr id="12" name="Text 6"/>
          <p:cNvSpPr txBox="1"/>
          <p:nvPr/>
        </p:nvSpPr>
        <p:spPr>
          <a:xfrm>
            <a:off x="3222000" y="3464475"/>
            <a:ext cx="27000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городская среда
</a:t>
            </a:r>
            <a:endParaRPr lang="en-US" sz="1300" dirty="0"/>
          </a:p>
        </p:txBody>
      </p:sp>
      <p:sp>
        <p:nvSpPr>
          <p:cNvPr id="13" name="Text 7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66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Культурные сюжеты на пересечении языков и границ
</a:t>
            </a:r>
            <a:endParaRPr lang="en-US" sz="2466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85089" y="1302450"/>
            <a:ext cx="2773822" cy="33774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  <p:sp>
        <p:nvSpPr>
          <p:cNvPr id="9" name="Text 1"/>
          <p:cNvSpPr txBox="1"/>
          <p:nvPr/>
        </p:nvSpPr>
        <p:spPr>
          <a:xfrm>
            <a:off x="512775" y="3732325"/>
            <a:ext cx="2438400" cy="8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Наследие помогает понять, как место влияет на самоощущение сообщества. Храмы, старые кварталы, ремесленные центры и памятники превращаются в ориентиры памяти и принадлежности.
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512625" y="3161425"/>
            <a:ext cx="24384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в пространстве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161600" y="3732325"/>
            <a:ext cx="2438400" cy="8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люди видят свою историю на карте, они легче связывают личную идентичность с регионом. Это особенно заметно там, где соседствуют разные языки и традиции.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6161450" y="3161425"/>
            <a:ext cx="24384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идентичности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161600" y="2012268"/>
            <a:ext cx="2438400" cy="8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пути обмена оставляют след в музыке, одежде и локальных обычаях. Через рынки, порты и перевалы культуры не изолируются, а постепенно меняют друг друга.
</a:t>
            </a:r>
            <a:endParaRPr lang="en-US" sz="900" dirty="0"/>
          </a:p>
        </p:txBody>
      </p:sp>
      <p:sp>
        <p:nvSpPr>
          <p:cNvPr id="14" name="Text 6"/>
          <p:cNvSpPr txBox="1"/>
          <p:nvPr/>
        </p:nvSpPr>
        <p:spPr>
          <a:xfrm>
            <a:off x="6161450" y="1441368"/>
            <a:ext cx="24384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Следы контактов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512775" y="2012268"/>
            <a:ext cx="2438400" cy="8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Праздники, кухня и ремёсла формируются не только традицией, но и природной средой. В горах, у моря и в степи люди выстраивают разные хозяйственные практики и ритмы повседневной жизни.
</a:t>
            </a:r>
            <a:endParaRPr lang="en-US" sz="900" dirty="0"/>
          </a:p>
        </p:txBody>
      </p:sp>
      <p:sp>
        <p:nvSpPr>
          <p:cNvPr id="16" name="Text 8"/>
          <p:cNvSpPr txBox="1"/>
          <p:nvPr/>
        </p:nvSpPr>
        <p:spPr>
          <a:xfrm>
            <a:off x="512625" y="1441368"/>
            <a:ext cx="24384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Среда и быт
</a:t>
            </a:r>
            <a:endParaRPr lang="en-US" sz="1200" dirty="0"/>
          </a:p>
        </p:txBody>
      </p:sp>
      <p:sp>
        <p:nvSpPr>
          <p:cNvPr id="17" name="Text 9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Культурные ландшафты и идентичность
</a:t>
            </a:r>
            <a:endParaRPr lang="en-US" sz="2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512784" y="3620898"/>
            <a:ext cx="2438400" cy="95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Музеи, святыни и исторические центры закрепляют события, которые важны для местной и национальной памяти. Они делают прошлое видимым в повседневном городском или сельском пространстве.
</a:t>
            </a:r>
            <a:endParaRPr lang="en-US" sz="1137" dirty="0"/>
          </a:p>
        </p:txBody>
      </p:sp>
      <p:sp>
        <p:nvSpPr>
          <p:cNvPr id="9" name="Text 2"/>
          <p:cNvSpPr txBox="1"/>
          <p:nvPr/>
        </p:nvSpPr>
        <p:spPr>
          <a:xfrm>
            <a:off x="512784" y="3203498"/>
            <a:ext cx="24384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Памятные места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310409" y="3620898"/>
            <a:ext cx="2438400" cy="95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 временем вокруг ключевых маршрутов и центров складываются традиционные поселения, мемориалы и культурные зоны. Они сохраняют свидетельства контактов между разными общностями.
</a:t>
            </a:r>
            <a:endParaRPr lang="en-US" sz="1137" dirty="0"/>
          </a:p>
        </p:txBody>
      </p:sp>
      <p:sp>
        <p:nvSpPr>
          <p:cNvPr id="11" name="Text 4"/>
          <p:cNvSpPr txBox="1"/>
          <p:nvPr/>
        </p:nvSpPr>
        <p:spPr>
          <a:xfrm>
            <a:off x="4310409" y="3203498"/>
            <a:ext cx="24384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Слои наследия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2412580" y="1747998"/>
            <a:ext cx="2438400" cy="95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Торговые пути и переселения народов создают новые связи между регионами. Вместе с людьми перемещаются языки, технологии, обычаи и формы застройки.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2412580" y="1330598"/>
            <a:ext cx="24384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Пути обмена
</a:t>
            </a:r>
            <a:endParaRPr lang="en-US" sz="1300" dirty="0"/>
          </a:p>
        </p:txBody>
      </p:sp>
      <p:sp>
        <p:nvSpPr>
          <p:cNvPr id="14" name="Text 7"/>
          <p:cNvSpPr txBox="1"/>
          <p:nvPr/>
        </p:nvSpPr>
        <p:spPr>
          <a:xfrm>
            <a:off x="6219979" y="1747998"/>
            <a:ext cx="2438400" cy="95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Туризм и образовательные маршруты возвращают интерес к локальной истории, языкам и ремёслам. Так наследие становится не только объектом памяти, но и ресурсом развития.
</a:t>
            </a:r>
            <a:endParaRPr lang="en-US" sz="1200" dirty="0"/>
          </a:p>
        </p:txBody>
      </p:sp>
      <p:sp>
        <p:nvSpPr>
          <p:cNvPr id="15" name="Text 8"/>
          <p:cNvSpPr txBox="1"/>
          <p:nvPr/>
        </p:nvSpPr>
        <p:spPr>
          <a:xfrm>
            <a:off x="6219979" y="1330598"/>
            <a:ext cx="24384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Современное значение
</a:t>
            </a:r>
            <a:endParaRPr lang="en-US" sz="1300" dirty="0"/>
          </a:p>
        </p:txBody>
      </p:sp>
      <p:sp>
        <p:nvSpPr>
          <p:cNvPr id="16" name="Text 9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Наследие как карта памяти
</a:t>
            </a:r>
            <a:endParaRPr lang="en-US" sz="25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6686" y="1549693"/>
            <a:ext cx="8410629" cy="31302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  <p:sp>
        <p:nvSpPr>
          <p:cNvPr id="4" name="Text 1"/>
          <p:cNvSpPr txBox="1"/>
          <p:nvPr/>
        </p:nvSpPr>
        <p:spPr>
          <a:xfrm>
            <a:off x="360000" y="1033397"/>
            <a:ext cx="8424000" cy="3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перемещения людей, обмен товарами и границы формируют каналы культурного влияния и меняют повседневные практики.
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Механизмы культурного обмена
</a:t>
            </a:r>
            <a:endParaRPr lang="en-US" sz="2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3422" y="3217325"/>
            <a:ext cx="383250" cy="43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98247" y="3260645"/>
            <a:ext cx="439200" cy="3513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6047" y="1474950"/>
            <a:ext cx="438000" cy="43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98247" y="1498750"/>
            <a:ext cx="439200" cy="3904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  <p:sp>
        <p:nvSpPr>
          <p:cNvPr id="11" name="Text 1"/>
          <p:cNvSpPr txBox="1"/>
          <p:nvPr/>
        </p:nvSpPr>
        <p:spPr>
          <a:xfrm>
            <a:off x="555297" y="3787750"/>
            <a:ext cx="37659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Плотность врачей и наличие специалистов формируют реальную доступность медицины. В городах ресурсы сосредоточены, но спрос выше, а в малых поселениях специалистов часто не хватает.
</a:t>
            </a:r>
            <a:endParaRPr lang="en-US" sz="1200" dirty="0"/>
          </a:p>
        </p:txBody>
      </p:sp>
      <p:sp>
        <p:nvSpPr>
          <p:cNvPr id="12" name="Text 2"/>
          <p:cNvSpPr txBox="1"/>
          <p:nvPr/>
        </p:nvSpPr>
        <p:spPr>
          <a:xfrm>
            <a:off x="1100847" y="3217325"/>
            <a:ext cx="32205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Кадры и нагрузка
</a:t>
            </a:r>
            <a:endParaRPr lang="en-US" sz="1400" dirty="0"/>
          </a:p>
        </p:txBody>
      </p:sp>
      <p:sp>
        <p:nvSpPr>
          <p:cNvPr id="13" name="Text 3"/>
          <p:cNvSpPr txBox="1"/>
          <p:nvPr/>
        </p:nvSpPr>
        <p:spPr>
          <a:xfrm>
            <a:off x="4798097" y="3787750"/>
            <a:ext cx="37659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Скорая помощь и телемедицина сокращают разрыв между центром и периферией. Однако их эффективность зависит от связи, навигации и готовности инфраструктуры работать без перебоев.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5343647" y="3217325"/>
            <a:ext cx="32205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Быстрота реагирования
</a:t>
            </a:r>
            <a:endParaRPr lang="en-US" sz="1400" dirty="0"/>
          </a:p>
        </p:txBody>
      </p:sp>
      <p:sp>
        <p:nvSpPr>
          <p:cNvPr id="15" name="Text 5"/>
          <p:cNvSpPr txBox="1"/>
          <p:nvPr/>
        </p:nvSpPr>
        <p:spPr>
          <a:xfrm>
            <a:off x="555297" y="2045375"/>
            <a:ext cx="37659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дальше школа или больница от дома, тем выше роль времени в пути. Для сельских и удалённых территорий даже небольшое расстояние становится серьёзным барьером к помощи.
</a:t>
            </a:r>
            <a:endParaRPr lang="en-US" sz="1200" dirty="0"/>
          </a:p>
        </p:txBody>
      </p:sp>
      <p:sp>
        <p:nvSpPr>
          <p:cNvPr id="16" name="Text 6"/>
          <p:cNvSpPr txBox="1"/>
          <p:nvPr/>
        </p:nvSpPr>
        <p:spPr>
          <a:xfrm>
            <a:off x="1100847" y="1474950"/>
            <a:ext cx="32205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Расстояние до услуги
</a:t>
            </a:r>
            <a:endParaRPr lang="en-US" sz="1400" dirty="0"/>
          </a:p>
        </p:txBody>
      </p:sp>
      <p:sp>
        <p:nvSpPr>
          <p:cNvPr id="17" name="Text 7"/>
          <p:cNvSpPr txBox="1"/>
          <p:nvPr/>
        </p:nvSpPr>
        <p:spPr>
          <a:xfrm>
            <a:off x="4798097" y="2045375"/>
            <a:ext cx="37659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Качество дорог и работа общественного транспорта определяют, успеет ли человек к врачу вовремя. Ненадёжное сообщение особенно осложняет доступ в непогоду и в часы пик.
</a:t>
            </a:r>
            <a:endParaRPr lang="en-US" sz="1200" dirty="0"/>
          </a:p>
        </p:txBody>
      </p:sp>
      <p:sp>
        <p:nvSpPr>
          <p:cNvPr id="18" name="Text 8"/>
          <p:cNvSpPr txBox="1"/>
          <p:nvPr/>
        </p:nvSpPr>
        <p:spPr>
          <a:xfrm>
            <a:off x="5343647" y="1474950"/>
            <a:ext cx="32205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Транспортная связность
</a:t>
            </a:r>
            <a:endParaRPr lang="en-US" sz="1400" dirty="0"/>
          </a:p>
        </p:txBody>
      </p:sp>
      <p:sp>
        <p:nvSpPr>
          <p:cNvPr id="19" name="Text 9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факторы доступности
</a:t>
            </a:r>
            <a:endParaRPr lang="en-US" sz="25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50932"/>
            <a:ext cx="2700000" cy="198808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84000" y="1450932"/>
            <a:ext cx="2700000" cy="198808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22000" y="1450932"/>
            <a:ext cx="2700000" cy="1988086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  <p:sp>
        <p:nvSpPr>
          <p:cNvPr id="9" name="Text 1"/>
          <p:cNvSpPr txBox="1"/>
          <p:nvPr/>
        </p:nvSpPr>
        <p:spPr>
          <a:xfrm>
            <a:off x="360000" y="3889750"/>
            <a:ext cx="2700000" cy="7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8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крупном городе больница, диагностический центр и несколько поликлиник могут находиться в пределах одного района. Здесь проще привлечь врачей, разместить оборудование и выстроить маршруты помощи для разных групп населения.
</a:t>
            </a:r>
            <a:endParaRPr lang="en-US" sz="981" dirty="0"/>
          </a:p>
        </p:txBody>
      </p:sp>
      <p:sp>
        <p:nvSpPr>
          <p:cNvPr id="10" name="Text 2"/>
          <p:cNvSpPr txBox="1"/>
          <p:nvPr/>
        </p:nvSpPr>
        <p:spPr>
          <a:xfrm>
            <a:off x="360000" y="3464475"/>
            <a:ext cx="27000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Городская концентрация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6084000" y="3889750"/>
            <a:ext cx="2700000" cy="7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57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острове или в северном посёлке выбор специалистов ограничен, а поставки медикаментов зависят от погоды и расписания. Поэтому местная медицина опирается на мобильные бригады и региональные центры.
</a:t>
            </a:r>
            <a:endParaRPr lang="en-US" sz="1057" dirty="0"/>
          </a:p>
        </p:txBody>
      </p:sp>
      <p:sp>
        <p:nvSpPr>
          <p:cNvPr id="12" name="Text 4"/>
          <p:cNvSpPr txBox="1"/>
          <p:nvPr/>
        </p:nvSpPr>
        <p:spPr>
          <a:xfrm>
            <a:off x="6084000" y="3464475"/>
            <a:ext cx="27000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Изолированное пространство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3222000" y="3889750"/>
            <a:ext cx="2700000" cy="7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9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горной долине фельдшерский пункт обслуживает несколько сёл, а дорога до районной больницы занимает часы. Здесь особенно заметны сезонность, сложный рельеф и зависимость от транспорта.
</a:t>
            </a:r>
            <a:endParaRPr lang="en-US" sz="1091" dirty="0"/>
          </a:p>
        </p:txBody>
      </p:sp>
      <p:sp>
        <p:nvSpPr>
          <p:cNvPr id="14" name="Text 6"/>
          <p:cNvSpPr txBox="1"/>
          <p:nvPr/>
        </p:nvSpPr>
        <p:spPr>
          <a:xfrm>
            <a:off x="3222000" y="3464475"/>
            <a:ext cx="27000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Удалённая территория
</a:t>
            </a:r>
            <a:endParaRPr lang="en-US" sz="1300" dirty="0"/>
          </a:p>
        </p:txBody>
      </p:sp>
      <p:sp>
        <p:nvSpPr>
          <p:cNvPr id="15" name="Text 7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Пространство неравного доступа
</a:t>
            </a:r>
            <a:endParaRPr lang="en-US" sz="25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913100" y="1712623"/>
            <a:ext cx="3870900" cy="181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данным ВОЗ, загрязнение воздуха затрагивает почти всё человечество и усиливает хронические заболевания, особенно в крупных городах и промышленных зонах.
</a:t>
            </a:r>
            <a:endParaRPr lang="en-US" sz="19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4397400"/>
            <a:ext cx="5046000" cy="2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Всемирная организация здравоохранения (ВОЗ)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625800" y="2845358"/>
            <a:ext cx="3768300" cy="9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мирового населения дышит воздухом, не соответствующим рекомендациям ВОЗ.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625800" y="1443133"/>
            <a:ext cx="37683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71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99%
</a:t>
            </a:r>
            <a:endParaRPr lang="en-US" sz="7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135618"/>
            <a:ext cx="8424000" cy="188388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  <p:sp>
        <p:nvSpPr>
          <p:cNvPr id="11" name="Text 1"/>
          <p:cNvSpPr txBox="1"/>
          <p:nvPr/>
        </p:nvSpPr>
        <p:spPr>
          <a:xfrm>
            <a:off x="360000" y="3560609"/>
            <a:ext cx="1908000" cy="97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экстренной помощи решает не только расстояние, но и маршрут. Если дорога разбита или перегружена, даже современная бригада теряет драгоценные минуты до прибытия к пациенту.
</a:t>
            </a:r>
            <a:endParaRPr lang="en-US" sz="900" dirty="0"/>
          </a:p>
        </p:txBody>
      </p:sp>
      <p:sp>
        <p:nvSpPr>
          <p:cNvPr id="12" name="Text 2"/>
          <p:cNvSpPr txBox="1"/>
          <p:nvPr/>
        </p:nvSpPr>
        <p:spPr>
          <a:xfrm>
            <a:off x="360000" y="3123209"/>
            <a:ext cx="1908000" cy="3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Качество маршрута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6876000" y="3560609"/>
            <a:ext cx="1908000" cy="97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Погода, сезон и плотность населения меняют время реакции службы. Поэтому география неотложной помощи — это всегда вопрос не только логистики, но и вероятности спасения.
</a:t>
            </a:r>
            <a:endParaRPr lang="en-US" sz="900" dirty="0"/>
          </a:p>
        </p:txBody>
      </p:sp>
      <p:sp>
        <p:nvSpPr>
          <p:cNvPr id="14" name="Text 4"/>
          <p:cNvSpPr txBox="1"/>
          <p:nvPr/>
        </p:nvSpPr>
        <p:spPr>
          <a:xfrm>
            <a:off x="6876000" y="3123209"/>
            <a:ext cx="1908000" cy="3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Цена времени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2532000" y="3560609"/>
            <a:ext cx="1908000" cy="97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мегаполисе задержки часто создают пробки, закрытые кварталы и сложная навигация по адресам. Здесь важны диспетчеризация, карта движения и возможность быстро объехать затор.
</a:t>
            </a:r>
            <a:endParaRPr lang="en-US" sz="900" dirty="0"/>
          </a:p>
        </p:txBody>
      </p:sp>
      <p:sp>
        <p:nvSpPr>
          <p:cNvPr id="16" name="Text 6"/>
          <p:cNvSpPr txBox="1"/>
          <p:nvPr/>
        </p:nvSpPr>
        <p:spPr>
          <a:xfrm>
            <a:off x="2532000" y="3123209"/>
            <a:ext cx="1908000" cy="3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Городские задержки
</a:t>
            </a:r>
            <a:endParaRPr lang="en-US" sz="1200" dirty="0"/>
          </a:p>
        </p:txBody>
      </p:sp>
      <p:sp>
        <p:nvSpPr>
          <p:cNvPr id="17" name="Text 7"/>
          <p:cNvSpPr txBox="1"/>
          <p:nvPr/>
        </p:nvSpPr>
        <p:spPr>
          <a:xfrm>
            <a:off x="4704000" y="3560609"/>
            <a:ext cx="1908000" cy="97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сельской местности и на больших пространствах основная проблема — длина пути. Иногда для транспортировки пациента используют санитарный транспорт или вертолёт, если обычный доезд слишком долгий.
</a:t>
            </a:r>
            <a:endParaRPr lang="en-US" sz="900" dirty="0"/>
          </a:p>
        </p:txBody>
      </p:sp>
      <p:sp>
        <p:nvSpPr>
          <p:cNvPr id="18" name="Text 8"/>
          <p:cNvSpPr txBox="1"/>
          <p:nvPr/>
        </p:nvSpPr>
        <p:spPr>
          <a:xfrm>
            <a:off x="4704000" y="3123209"/>
            <a:ext cx="1908000" cy="3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Длинные расстояния
</a:t>
            </a:r>
            <a:endParaRPr lang="en-US" sz="1200" dirty="0"/>
          </a:p>
        </p:txBody>
      </p:sp>
      <p:sp>
        <p:nvSpPr>
          <p:cNvPr id="19" name="Text 9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факторов доезда
</a:t>
            </a:r>
            <a:endParaRPr lang="en-US" sz="25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460200" y="2455750"/>
            <a:ext cx="1795416" cy="150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Школьное образование помогает людям понимать медицинские рекомендации, сравнивать риски и не откладывать обращение к врачу. Грамотность повышает шанс вовремя распознать симптомы и выбрать правильный маршрут лечения.
</a:t>
            </a:r>
            <a:endParaRPr lang="en-US" sz="1090" dirty="0"/>
          </a:p>
        </p:txBody>
      </p:sp>
      <p:sp>
        <p:nvSpPr>
          <p:cNvPr id="8" name="Text 2"/>
          <p:cNvSpPr txBox="1"/>
          <p:nvPr/>
        </p:nvSpPr>
        <p:spPr>
          <a:xfrm>
            <a:off x="460204" y="1802357"/>
            <a:ext cx="1795416" cy="53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как ресурс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6847746" y="2455750"/>
            <a:ext cx="1795500" cy="150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Городская инфраструктура, транспорт и связь связывают все три сферы. Там, где школа, сообщество и медицина работают вместе, у человека больше шансов сохранить здоровье и продолжать обучение.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6847750" y="1802357"/>
            <a:ext cx="1795500" cy="53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Связанные системы
</a:t>
            </a:r>
            <a:endParaRPr lang="en-US" sz="1300" dirty="0"/>
          </a:p>
        </p:txBody>
      </p:sp>
      <p:sp>
        <p:nvSpPr>
          <p:cNvPr id="11" name="Text 5"/>
          <p:cNvSpPr txBox="1"/>
          <p:nvPr/>
        </p:nvSpPr>
        <p:spPr>
          <a:xfrm>
            <a:off x="4714204" y="2455750"/>
            <a:ext cx="1795500" cy="150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Доход, тип жилья и место работы определяют, насколько легко попасть на приём, купить лекарства и пройти обследование. Социальная география показывает, что доступ к помощи распределён неравномерно.
</a:t>
            </a:r>
            <a:endParaRPr lang="en-US" sz="1100" dirty="0"/>
          </a:p>
        </p:txBody>
      </p:sp>
      <p:sp>
        <p:nvSpPr>
          <p:cNvPr id="12" name="Text 6"/>
          <p:cNvSpPr txBox="1"/>
          <p:nvPr/>
        </p:nvSpPr>
        <p:spPr>
          <a:xfrm>
            <a:off x="4714208" y="1802357"/>
            <a:ext cx="1795500" cy="53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Неравные условия
</a:t>
            </a:r>
            <a:endParaRPr lang="en-US" sz="1300" dirty="0"/>
          </a:p>
        </p:txBody>
      </p:sp>
      <p:sp>
        <p:nvSpPr>
          <p:cNvPr id="13" name="Text 7"/>
          <p:cNvSpPr txBox="1"/>
          <p:nvPr/>
        </p:nvSpPr>
        <p:spPr>
          <a:xfrm>
            <a:off x="2588964" y="2455750"/>
            <a:ext cx="1795500" cy="150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Культурная среда влияет на доверие к специалистам и готовность следовать назначениям. Отношение семьи, религиозные нормы и местные представления могут усиливать или ослаблять профилактику и вакцинацию.
</a:t>
            </a:r>
            <a:endParaRPr lang="en-US" sz="1100" dirty="0"/>
          </a:p>
        </p:txBody>
      </p:sp>
      <p:sp>
        <p:nvSpPr>
          <p:cNvPr id="14" name="Text 8"/>
          <p:cNvSpPr txBox="1"/>
          <p:nvPr/>
        </p:nvSpPr>
        <p:spPr>
          <a:xfrm>
            <a:off x="2588967" y="1802357"/>
            <a:ext cx="1795500" cy="53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Нормы и доверие
</a:t>
            </a:r>
            <a:endParaRPr lang="en-US" sz="1300" dirty="0"/>
          </a:p>
        </p:txBody>
      </p:sp>
      <p:sp>
        <p:nvSpPr>
          <p:cNvPr id="15" name="Text 9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образования, культуры и здоровья
</a:t>
            </a:r>
            <a:endParaRPr lang="en-US" sz="25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6686" y="1549693"/>
            <a:ext cx="8410629" cy="31302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  <p:sp>
        <p:nvSpPr>
          <p:cNvPr id="4" name="Text 1"/>
          <p:cNvSpPr txBox="1"/>
          <p:nvPr/>
        </p:nvSpPr>
        <p:spPr>
          <a:xfrm>
            <a:off x="360000" y="1033397"/>
            <a:ext cx="8424000" cy="3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Исследование объединяет GIS, эпиднадзор, спутниковые снимки и школьную статистику, чтобы сопоставить доступность услуг, плотность населения и пространственные различия.
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от данных к решениям
</a:t>
            </a:r>
            <a:endParaRPr lang="en-US" sz="25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1752725"/>
            <a:ext cx="8424000" cy="13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7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 как условие возможностей
</a:t>
            </a:r>
            <a:endParaRPr lang="en-US" sz="3700" dirty="0"/>
          </a:p>
        </p:txBody>
      </p:sp>
      <p:sp>
        <p:nvSpPr>
          <p:cNvPr id="5" name="Text 1"/>
          <p:cNvSpPr txBox="1"/>
          <p:nvPr/>
        </p:nvSpPr>
        <p:spPr>
          <a:xfrm>
            <a:off x="4094750" y="3238300"/>
            <a:ext cx="4414800" cy="133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определяет не только расстояние на карте, но и реальные шансы на обучение, культурное участие и лечение. Там, где сокращаются маршруты, улучшается доступ и растёт справедливость.
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2026-07-27T03:00:40Z</dcterms:created>
  <dcterms:modified xsi:type="dcterms:W3CDTF">2026-07-27T03:00:40Z</dcterms:modified>
</cp:coreProperties>
</file>