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image" Target="../media/image-17-9.png"/><Relationship Id="rId10" Type="http://schemas.openxmlformats.org/officeDocument/2006/relationships/slideLayout" Target="../slideLayouts/slideLayout1.xml"/><Relationship Id="rId11"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1.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4950" y="461297"/>
            <a:ext cx="4209600" cy="419315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4250" y="245775"/>
            <a:ext cx="5200200" cy="5223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
</a:t>
            </a:r>
            <a:endParaRPr lang="en-US" sz="1600" dirty="0"/>
          </a:p>
        </p:txBody>
      </p:sp>
      <p:sp>
        <p:nvSpPr>
          <p:cNvPr id="6" name="Text 1"/>
          <p:cNvSpPr txBox="1"/>
          <p:nvPr/>
        </p:nvSpPr>
        <p:spPr>
          <a:xfrm>
            <a:off x="284250" y="875675"/>
            <a:ext cx="4287600" cy="3672000"/>
          </a:xfrm>
          <a:prstGeom prst="rect">
            <a:avLst/>
          </a:prstGeom>
          <a:noFill/>
          <a:ln/>
        </p:spPr>
        <p:txBody>
          <a:bodyPr wrap="square" lIns="0" tIns="0" rIns="0" bIns="0" rtlCol="0" anchor="ctr"/>
          <a:lstStyle/>
          <a:p>
            <a:pPr algn="l" indent="0" marL="0">
              <a:lnSpc>
                <a:spcPct val="100000"/>
              </a:lnSpc>
              <a:buNone/>
            </a:pPr>
            <a:r>
              <a:rPr lang="en-US" sz="3800" b="1" dirty="0">
                <a:solidFill>
                  <a:srgbClr val="8D2E39"/>
                </a:solidFill>
                <a:latin typeface="Arial" pitchFamily="34" charset="0"/>
                <a:ea typeface="Arial" pitchFamily="34" charset="-122"/>
                <a:cs typeface="Arial" pitchFamily="34" charset="-120"/>
              </a:rPr>
              <a:t>Сложение и вычитание чисел в пределах 100 без перехода через разряд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Учимся считать по десяткам и единицам без лишних трудностей.
</a:t>
            </a:r>
            <a:endParaRPr lang="en-US" sz="3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66" y="0"/>
            <a:ext cx="4304667"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90763" y="543900"/>
            <a:ext cx="3701700" cy="4055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Что нам уже знакомо
</a:t>
            </a:r>
            <a:pPr algn="l" indent="0" marL="0">
              <a:lnSpc>
                <a:spcPct val="100000"/>
              </a:lnSpc>
              <a:buNone/>
            </a:pPr>
            <a:r>
              <a:rPr lang="en-US" sz="1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Перед новой темой важно уверенно читать числа до 100, находить в них десятки и единицы, знать компоненты действий и помнить таблицу сложения в пределах 10.
</a:t>
            </a:r>
            <a:endParaRPr lang="en-US" sz="2800" dirty="0"/>
          </a:p>
        </p:txBody>
      </p:sp>
      <p:sp>
        <p:nvSpPr>
          <p:cNvPr id="6"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3</a:t>
            </a:r>
            <a:endParaRPr lang="en-US" sz="1000" dirty="0"/>
          </a:p>
        </p:txBody>
      </p:sp>
      <p:sp>
        <p:nvSpPr>
          <p:cNvPr id="7"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Что значит «без перехода через разряд»
</a:t>
            </a:r>
            <a:endParaRPr lang="en-US" sz="2800" dirty="0"/>
          </a:p>
        </p:txBody>
      </p:sp>
      <p:sp>
        <p:nvSpPr>
          <p:cNvPr id="8" name="Text 2"/>
          <p:cNvSpPr txBox="1"/>
          <p:nvPr/>
        </p:nvSpPr>
        <p:spPr>
          <a:xfrm>
            <a:off x="3401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При сложении без перехода сумма единиц остаётся меньше 10, поэтому новый десяток не появляется. Сначала смотрим на единицы, затем прибавляем десятки отдельно.
</a:t>
            </a:r>
            <a:endParaRPr lang="en-US" sz="1400" dirty="0"/>
          </a:p>
        </p:txBody>
      </p:sp>
      <p:sp>
        <p:nvSpPr>
          <p:cNvPr id="9" name="Text 3"/>
          <p:cNvSpPr txBox="1"/>
          <p:nvPr/>
        </p:nvSpPr>
        <p:spPr>
          <a:xfrm>
            <a:off x="34517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При вычитании без перехода в уменьшаемом хватает единиц для ответа. Значит, можно вычесть единицы сразу, а десятки не трогать лишний раз.
</a:t>
            </a:r>
            <a:endParaRPr lang="en-US" sz="1400" dirty="0"/>
          </a:p>
        </p:txBody>
      </p:sp>
      <p:sp>
        <p:nvSpPr>
          <p:cNvPr id="10" name="Text 4"/>
          <p:cNvSpPr txBox="1"/>
          <p:nvPr/>
        </p:nvSpPr>
        <p:spPr>
          <a:xfrm>
            <a:off x="65633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Если числа удобно разбиваются на десятки и единицы, вычисление становится спокойным и понятным. Такой способ помогает не путать разряды и быстро находить правильный ответ.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571625" y="1419502"/>
            <a:ext cx="2009700" cy="1923346"/>
          </a:xfrm>
          <a:prstGeom prst="rect">
            <a:avLst/>
          </a:prstGeom>
        </p:spPr>
      </p:pic>
      <p:pic>
        <p:nvPicPr>
          <p:cNvPr id="4" name="Image 2" descr="preencoded.png">    </p:cNvPr>
          <p:cNvPicPr>
            <a:picLocks noChangeAspect="1"/>
          </p:cNvPicPr>
          <p:nvPr/>
        </p:nvPicPr>
        <p:blipFill>
          <a:blip r:embed="rId3"/>
          <a:stretch>
            <a:fillRect/>
          </a:stretch>
        </p:blipFill>
        <p:spPr>
          <a:xfrm>
            <a:off x="5553150" y="1419502"/>
            <a:ext cx="2009700" cy="192334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4</a:t>
            </a:r>
            <a:endParaRPr lang="en-US" sz="1000" dirty="0"/>
          </a:p>
        </p:txBody>
      </p:sp>
      <p:sp>
        <p:nvSpPr>
          <p:cNvPr id="7" name="Text 1"/>
          <p:cNvSpPr txBox="1"/>
          <p:nvPr/>
        </p:nvSpPr>
        <p:spPr>
          <a:xfrm>
            <a:off x="442950" y="481300"/>
            <a:ext cx="8258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Как выглядит разрядная модель числа
</a:t>
            </a:r>
            <a:endParaRPr lang="en-US" sz="2800" dirty="0"/>
          </a:p>
        </p:txBody>
      </p:sp>
      <p:sp>
        <p:nvSpPr>
          <p:cNvPr id="8" name="Text 2"/>
          <p:cNvSpPr txBox="1"/>
          <p:nvPr/>
        </p:nvSpPr>
        <p:spPr>
          <a:xfrm>
            <a:off x="981075" y="3495675"/>
            <a:ext cx="3171900" cy="1133400"/>
          </a:xfrm>
          <a:prstGeom prst="rect">
            <a:avLst/>
          </a:prstGeom>
          <a:noFill/>
          <a:ln/>
        </p:spPr>
        <p:txBody>
          <a:bodyPr wrap="square" lIns="0" tIns="0" rIns="0" bIns="0" rtlCol="0" anchor="t"/>
          <a:lstStyle/>
          <a:p>
            <a:pPr algn="ctr" indent="0" marL="0">
              <a:lnSpc>
                <a:spcPct val="100000"/>
              </a:lnSpc>
              <a:buNone/>
            </a:pPr>
            <a:r>
              <a:rPr lang="en-US" sz="1358" b="1" dirty="0">
                <a:solidFill>
                  <a:srgbClr val="8D2E39"/>
                </a:solidFill>
                <a:latin typeface="Arial" pitchFamily="34" charset="0"/>
                <a:ea typeface="Arial" pitchFamily="34" charset="-122"/>
                <a:cs typeface="Arial" pitchFamily="34" charset="-120"/>
              </a:rPr>
              <a:t>Число из десятков и единиц
</a:t>
            </a:r>
            <a:pPr algn="ctr" indent="0" marL="0">
              <a:lnSpc>
                <a:spcPct val="100000"/>
              </a:lnSpc>
              <a:buNone/>
            </a:pPr>
            <a:r>
              <a:rPr lang="en-US" sz="582"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164" dirty="0">
                <a:solidFill>
                  <a:srgbClr val="8D2E39"/>
                </a:solidFill>
                <a:latin typeface="Arial" pitchFamily="34" charset="0"/>
                <a:ea typeface="Arial" pitchFamily="34" charset="-122"/>
                <a:cs typeface="Arial" pitchFamily="34" charset="-120"/>
              </a:rPr>
              <a:t>На модели десятки удобно показывать связками палочек, а единицы — отдельными кубиками. Так сразу видно, что в числе 63 есть 6 десятков и 3 единицы, и можно легко складывать или вычитать каждую часть отдельно.
</a:t>
            </a:r>
            <a:endParaRPr lang="en-US" sz="1358" dirty="0"/>
          </a:p>
        </p:txBody>
      </p:sp>
      <p:sp>
        <p:nvSpPr>
          <p:cNvPr id="9" name="Text 3"/>
          <p:cNvSpPr txBox="1"/>
          <p:nvPr/>
        </p:nvSpPr>
        <p:spPr>
          <a:xfrm>
            <a:off x="4972050" y="3495675"/>
            <a:ext cx="3171900" cy="1133400"/>
          </a:xfrm>
          <a:prstGeom prst="rect">
            <a:avLst/>
          </a:prstGeom>
          <a:noFill/>
          <a:ln/>
        </p:spPr>
        <p:txBody>
          <a:bodyPr wrap="square" lIns="0" tIns="0" rIns="0" bIns="0" rtlCol="0" anchor="t"/>
          <a:lstStyle/>
          <a:p>
            <a:pPr algn="ctr" indent="0" marL="0">
              <a:lnSpc>
                <a:spcPct val="100000"/>
              </a:lnSpc>
              <a:buNone/>
            </a:pPr>
            <a:r>
              <a:rPr lang="en-US" sz="1358" b="1" dirty="0">
                <a:solidFill>
                  <a:srgbClr val="8D2E39"/>
                </a:solidFill>
                <a:latin typeface="Arial" pitchFamily="34" charset="0"/>
                <a:ea typeface="Arial" pitchFamily="34" charset="-122"/>
                <a:cs typeface="Arial" pitchFamily="34" charset="-120"/>
              </a:rPr>
              <a:t>Когда единиц нет совсем
</a:t>
            </a:r>
            <a:pPr algn="ctr" indent="0" marL="0">
              <a:lnSpc>
                <a:spcPct val="100000"/>
              </a:lnSpc>
              <a:buNone/>
            </a:pPr>
            <a:r>
              <a:rPr lang="en-US" sz="582"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164" dirty="0">
                <a:solidFill>
                  <a:srgbClr val="8D2E39"/>
                </a:solidFill>
                <a:latin typeface="Arial" pitchFamily="34" charset="0"/>
                <a:ea typeface="Arial" pitchFamily="34" charset="-122"/>
                <a:cs typeface="Arial" pitchFamily="34" charset="-120"/>
              </a:rPr>
              <a:t>Некоторые числа состоят только из десятков, например 40. На такой модели нет отдельных единиц, зато хорошо заметны четыре десятка. Это особенно помогает, когда нужно прибавить или убрать только единицы, не меняя весь десяток.
</a:t>
            </a:r>
            <a:endParaRPr lang="en-US" sz="135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5</a:t>
            </a:r>
            <a:endParaRPr lang="en-US" sz="1000" dirty="0"/>
          </a:p>
        </p:txBody>
      </p:sp>
      <p:sp>
        <p:nvSpPr>
          <p:cNvPr id="5" name="Text 1"/>
          <p:cNvSpPr txBox="1"/>
          <p:nvPr/>
        </p:nvSpPr>
        <p:spPr>
          <a:xfrm>
            <a:off x="340175" y="138400"/>
            <a:ext cx="8473200" cy="521700"/>
          </a:xfrm>
          <a:prstGeom prst="rect">
            <a:avLst/>
          </a:prstGeom>
          <a:noFill/>
          <a:ln/>
        </p:spPr>
        <p:txBody>
          <a:bodyPr wrap="square" lIns="0" tIns="0" rIns="0" bIns="0" rtlCol="0" anchor="t"/>
          <a:lstStyle/>
          <a:p>
            <a:pPr algn="ctr" indent="0" marL="0">
              <a:lnSpc>
                <a:spcPct val="100000"/>
              </a:lnSpc>
              <a:buNone/>
            </a:pPr>
            <a:r>
              <a:rPr lang="en-US" sz="2800" b="1" dirty="0">
                <a:solidFill>
                  <a:srgbClr val="8D2E39"/>
                </a:solidFill>
                <a:latin typeface="Arial" pitchFamily="34" charset="0"/>
                <a:ea typeface="Arial" pitchFamily="34" charset="-122"/>
                <a:cs typeface="Arial" pitchFamily="34" charset="-120"/>
              </a:rPr>
              <a:t>Сложение двузначного и однозначного числа
</a:t>
            </a:r>
            <a:endParaRPr lang="en-US" sz="2800" dirty="0"/>
          </a:p>
        </p:txBody>
      </p:sp>
      <p:sp>
        <p:nvSpPr>
          <p:cNvPr id="6" name="Text 2"/>
          <p:cNvSpPr txBox="1"/>
          <p:nvPr/>
        </p:nvSpPr>
        <p:spPr>
          <a:xfrm>
            <a:off x="3354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Сначала прибавляем единицы: именно они меняются первыми. В числе 23 к трём единицам добавляем 4, получаем 7, а десятки остаются прежними.
</a:t>
            </a:r>
            <a:endParaRPr lang="en-US" sz="1400" dirty="0"/>
          </a:p>
        </p:txBody>
      </p:sp>
      <p:sp>
        <p:nvSpPr>
          <p:cNvPr id="7" name="Text 3"/>
          <p:cNvSpPr txBox="1"/>
          <p:nvPr/>
        </p:nvSpPr>
        <p:spPr>
          <a:xfrm>
            <a:off x="3447000" y="30614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После этого сохраняем десятки без изменений. Поэтому 23 + 4 = 27: 20 никуда не исчезает, а к нему добавляются 7 единиц.
</a:t>
            </a:r>
            <a:endParaRPr lang="en-US" sz="1400" dirty="0"/>
          </a:p>
        </p:txBody>
      </p:sp>
      <p:sp>
        <p:nvSpPr>
          <p:cNvPr id="8" name="Text 4"/>
          <p:cNvSpPr txBox="1"/>
          <p:nvPr/>
        </p:nvSpPr>
        <p:spPr>
          <a:xfrm>
            <a:off x="65586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Такой же приём работает и с круглыми десятками. В примере 50 + 8 получается 58, потому что прибавляются только единицы, а десяток остаётся на месте.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6</a:t>
            </a:r>
            <a:endParaRPr lang="en-US" sz="1000" dirty="0"/>
          </a:p>
        </p:txBody>
      </p:sp>
      <p:sp>
        <p:nvSpPr>
          <p:cNvPr id="5" name="Text 1"/>
          <p:cNvSpPr txBox="1"/>
          <p:nvPr/>
        </p:nvSpPr>
        <p:spPr>
          <a:xfrm>
            <a:off x="5006775" y="1352750"/>
            <a:ext cx="3316200" cy="2946000"/>
          </a:xfrm>
          <a:prstGeom prst="rect">
            <a:avLst/>
          </a:prstGeom>
          <a:noFill/>
          <a:ln/>
        </p:spPr>
        <p:txBody>
          <a:bodyPr wrap="square" lIns="0" tIns="0" rIns="0" bIns="0" rtlCol="0" anchor="ctr"/>
          <a:lstStyle/>
          <a:p>
            <a:pPr algn="ctr" indent="0" marL="0">
              <a:lnSpc>
                <a:spcPct val="100000"/>
              </a:lnSpc>
              <a:buNone/>
            </a:pPr>
            <a:r>
              <a:rPr lang="en-US" sz="5000" b="1" dirty="0">
                <a:solidFill>
                  <a:srgbClr val="8D2E39"/>
                </a:solidFill>
                <a:latin typeface="Arial" pitchFamily="34" charset="0"/>
                <a:ea typeface="Arial" pitchFamily="34" charset="-122"/>
                <a:cs typeface="Arial" pitchFamily="34" charset="-120"/>
              </a:rPr>
              <a:t>8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круглых десятков можно использовать в счёте от 10 до 90 без распада десятка
</a:t>
            </a:r>
            <a:endParaRPr lang="en-US" sz="5000" dirty="0"/>
          </a:p>
        </p:txBody>
      </p:sp>
      <p:sp>
        <p:nvSpPr>
          <p:cNvPr id="6" name="Text 2"/>
          <p:cNvSpPr txBox="1"/>
          <p:nvPr/>
        </p:nvSpPr>
        <p:spPr>
          <a:xfrm>
            <a:off x="513235" y="1130978"/>
            <a:ext cx="3532800" cy="2455800"/>
          </a:xfrm>
          <a:prstGeom prst="rect">
            <a:avLst/>
          </a:prstGeom>
          <a:noFill/>
          <a:ln/>
        </p:spPr>
        <p:txBody>
          <a:bodyPr wrap="square" lIns="0" tIns="0" rIns="0" bIns="0" rtlCol="0" anchor="ctr"/>
          <a:lstStyle/>
          <a:p>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Когда к круглому десятку прибавляют маленькое число, меняются только единицы, и считать очень удобно.
</a:t>
            </a:r>
            <a:endParaRPr lang="en-US" sz="1600" dirty="0"/>
          </a:p>
        </p:txBody>
      </p:sp>
      <p:sp>
        <p:nvSpPr>
          <p:cNvPr id="7" name="Text 3"/>
          <p:cNvSpPr txBox="1"/>
          <p:nvPr/>
        </p:nvSpPr>
        <p:spPr>
          <a:xfrm>
            <a:off x="513225" y="4048127"/>
            <a:ext cx="3532800" cy="851700"/>
          </a:xfrm>
          <a:prstGeom prst="rect">
            <a:avLst/>
          </a:prstGeom>
          <a:noFill/>
          <a:ln/>
        </p:spPr>
        <p:txBody>
          <a:bodyPr wrap="square" lIns="0" tIns="0" rIns="0" bIns="0" rtlCol="0" anchor="t"/>
          <a:lstStyle/>
          <a:p>
            <a:pPr algn="l" indent="0" marL="0">
              <a:lnSpc>
                <a:spcPct val="100000"/>
              </a:lnSpc>
              <a:buNone/>
            </a:pPr>
            <a:r>
              <a:rPr lang="en-US" sz="1100" i="1" dirty="0">
                <a:solidFill>
                  <a:srgbClr val="8D2E39"/>
                </a:solidFill>
                <a:latin typeface="Arial" pitchFamily="34" charset="0"/>
                <a:ea typeface="Arial" pitchFamily="34" charset="-122"/>
                <a:cs typeface="Arial" pitchFamily="34" charset="-120"/>
              </a:rPr>
              <a:t>Учебный материал по теме «Сложение и вычитание в пределах 100 без перехода через разряд»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7</a:t>
            </a:r>
            <a:endParaRPr lang="en-US" sz="1000" dirty="0"/>
          </a:p>
        </p:txBody>
      </p:sp>
      <p:sp>
        <p:nvSpPr>
          <p:cNvPr id="6"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784" b="1" dirty="0">
                <a:solidFill>
                  <a:srgbClr val="8D2E39"/>
                </a:solidFill>
                <a:latin typeface="Arial" pitchFamily="34" charset="0"/>
                <a:ea typeface="Arial" pitchFamily="34" charset="-122"/>
                <a:cs typeface="Arial" pitchFamily="34" charset="-120"/>
              </a:rPr>
              <a:t>Сложение двух двузначных чисел без перехода
</a:t>
            </a:r>
            <a:endParaRPr lang="en-US" sz="2784" dirty="0"/>
          </a:p>
        </p:txBody>
      </p:sp>
      <p:sp>
        <p:nvSpPr>
          <p:cNvPr id="7" name="Text 2"/>
          <p:cNvSpPr txBox="1"/>
          <p:nvPr/>
        </p:nvSpPr>
        <p:spPr>
          <a:xfrm>
            <a:off x="1015875" y="1361350"/>
            <a:ext cx="6122700" cy="9609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В таких примерах отдельно складываются десятки и единицы. Сначала удобно посмотреть на крупные части числа, а потом на маленькие, чтобы ничего не перепутать.
</a:t>
            </a:r>
            <a:endParaRPr lang="en-US" sz="1400" dirty="0"/>
          </a:p>
        </p:txBody>
      </p:sp>
      <p:sp>
        <p:nvSpPr>
          <p:cNvPr id="8" name="Text 3"/>
          <p:cNvSpPr txBox="1"/>
          <p:nvPr/>
        </p:nvSpPr>
        <p:spPr>
          <a:xfrm>
            <a:off x="1015875" y="2651846"/>
            <a:ext cx="6122700" cy="9609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Например, 41 + 26: 40 + 20 = 60, а 1 + 6 = 7. В результате получаем 67, и новый десяток не нужен.
</a:t>
            </a:r>
            <a:endParaRPr lang="en-US" sz="1400" dirty="0"/>
          </a:p>
        </p:txBody>
      </p:sp>
      <p:sp>
        <p:nvSpPr>
          <p:cNvPr id="9" name="Text 4"/>
          <p:cNvSpPr txBox="1"/>
          <p:nvPr/>
        </p:nvSpPr>
        <p:spPr>
          <a:xfrm>
            <a:off x="1015875" y="3951526"/>
            <a:ext cx="6122700" cy="9609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Так же работает пример 53 + 14. Складываем 50 и 10, затем 3 и 4, получаем 67. Главное условие — сумма единиц меньше 10.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983779" y="860300"/>
            <a:ext cx="3138842" cy="3441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8</a:t>
            </a:r>
            <a:endParaRPr lang="en-US" sz="1000" dirty="0"/>
          </a:p>
        </p:txBody>
      </p:sp>
      <p:sp>
        <p:nvSpPr>
          <p:cNvPr id="6" name="Text 1"/>
          <p:cNvSpPr txBox="1"/>
          <p:nvPr/>
        </p:nvSpPr>
        <p:spPr>
          <a:xfrm>
            <a:off x="340175" y="1162575"/>
            <a:ext cx="2350500" cy="28461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Сначала видим первое число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На рисунке удобно показать число 34 как 30 и 4. Тогда ребёнок сразу видит, где десятки, а где единицы. Это помогает не смешивать их в голове и не спешить.
</a:t>
            </a:r>
            <a:endParaRPr lang="en-US" sz="1500" dirty="0"/>
          </a:p>
        </p:txBody>
      </p:sp>
      <p:sp>
        <p:nvSpPr>
          <p:cNvPr id="7" name="Text 2"/>
          <p:cNvSpPr txBox="1"/>
          <p:nvPr/>
        </p:nvSpPr>
        <p:spPr>
          <a:xfrm>
            <a:off x="340175" y="138398"/>
            <a:ext cx="8549100" cy="6303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Сложение по шагам на рисунке
</a:t>
            </a:r>
            <a:endParaRPr lang="en-US" sz="2800" dirty="0"/>
          </a:p>
        </p:txBody>
      </p:sp>
      <p:sp>
        <p:nvSpPr>
          <p:cNvPr id="8" name="Text 3"/>
          <p:cNvSpPr txBox="1"/>
          <p:nvPr/>
        </p:nvSpPr>
        <p:spPr>
          <a:xfrm>
            <a:off x="6509902" y="1162575"/>
            <a:ext cx="2350500" cy="28461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Потом прибавляем части по порядку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Затем к 34 добавляют 25 по шагам: сначала 20, потом 5. Видно, что 30 + 20 = 50 и 4 + 5 = 9, значит ответ легко собрать без путаницы.
</a:t>
            </a:r>
            <a:endParaRPr 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9</a:t>
            </a:r>
            <a:endParaRPr lang="en-US" sz="1000" dirty="0"/>
          </a:p>
        </p:txBody>
      </p:sp>
      <p:sp>
        <p:nvSpPr>
          <p:cNvPr id="9" name="Text 1"/>
          <p:cNvSpPr txBox="1"/>
          <p:nvPr/>
        </p:nvSpPr>
        <p:spPr>
          <a:xfrm>
            <a:off x="483000" y="389600"/>
            <a:ext cx="8178000" cy="521700"/>
          </a:xfrm>
          <a:prstGeom prst="rect">
            <a:avLst/>
          </a:prstGeom>
          <a:noFill/>
          <a:ln/>
        </p:spPr>
        <p:txBody>
          <a:bodyPr wrap="square" lIns="0" tIns="0" rIns="0" bIns="0" rtlCol="0" anchor="t"/>
          <a:lstStyle/>
          <a:p>
            <a:pPr algn="l" indent="0" marL="0">
              <a:lnSpc>
                <a:spcPct val="100000"/>
              </a:lnSpc>
              <a:buNone/>
            </a:pPr>
            <a:r>
              <a:rPr lang="en-US" sz="2636" b="1" dirty="0">
                <a:solidFill>
                  <a:srgbClr val="8D2E39"/>
                </a:solidFill>
                <a:latin typeface="Arial" pitchFamily="34" charset="0"/>
                <a:ea typeface="Arial" pitchFamily="34" charset="-122"/>
                <a:cs typeface="Arial" pitchFamily="34" charset="-120"/>
              </a:rPr>
              <a:t>Все случаи сложения без перехода через разряд
</a:t>
            </a:r>
            <a:endParaRPr lang="en-US" sz="2636" dirty="0"/>
          </a:p>
        </p:txBody>
      </p:sp>
      <p:sp>
        <p:nvSpPr>
          <p:cNvPr id="10" name="Text 2"/>
          <p:cNvSpPr txBox="1"/>
          <p:nvPr/>
        </p:nvSpPr>
        <p:spPr>
          <a:xfrm>
            <a:off x="721060" y="1381869"/>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Двузначное число и однозначное число: сначала прибавляем единицы, а десятки не трогаем. Так удобно считать 46 + 3 и похожие примеры.
</a:t>
            </a:r>
            <a:endParaRPr lang="en-US" sz="1400" dirty="0"/>
          </a:p>
        </p:txBody>
      </p:sp>
      <p:sp>
        <p:nvSpPr>
          <p:cNvPr id="11" name="Text 3"/>
          <p:cNvSpPr txBox="1"/>
          <p:nvPr/>
        </p:nvSpPr>
        <p:spPr>
          <a:xfrm>
            <a:off x="4900132" y="1381869"/>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Круглый десяток и однозначное число: десяток остаётся целым, а число увеличивается только на единицы. Это видно в примере 80 + 7.
</a:t>
            </a:r>
            <a:endParaRPr lang="en-US" sz="1400" dirty="0"/>
          </a:p>
        </p:txBody>
      </p:sp>
      <p:sp>
        <p:nvSpPr>
          <p:cNvPr id="12" name="Text 4"/>
          <p:cNvSpPr txBox="1"/>
          <p:nvPr/>
        </p:nvSpPr>
        <p:spPr>
          <a:xfrm>
            <a:off x="721060" y="3042344"/>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Два двузначных числа: отдельно складываются десятки и единицы. Пример 32 + 15 показывает, как обе части работают вместе без нового десятка.
</a:t>
            </a:r>
            <a:endParaRPr lang="en-US" sz="1400" dirty="0"/>
          </a:p>
        </p:txBody>
      </p:sp>
      <p:sp>
        <p:nvSpPr>
          <p:cNvPr id="13" name="Text 5"/>
          <p:cNvSpPr txBox="1"/>
          <p:nvPr/>
        </p:nvSpPr>
        <p:spPr>
          <a:xfrm>
            <a:off x="4900132" y="3042344"/>
            <a:ext cx="3532800" cy="12087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Во всех случаях правило одно: сумма единиц должна быть меньше 10. Тогда вычисление идёт спокойно, а ответ получается без лишних шагов.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10</a:t>
            </a:r>
            <a:endParaRPr lang="en-US" sz="1000" dirty="0"/>
          </a:p>
        </p:txBody>
      </p:sp>
      <p:sp>
        <p:nvSpPr>
          <p:cNvPr id="7"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Вычитание двузначного и однозначного числа
</a:t>
            </a:r>
            <a:endParaRPr lang="en-US" sz="2800" dirty="0"/>
          </a:p>
        </p:txBody>
      </p:sp>
      <p:sp>
        <p:nvSpPr>
          <p:cNvPr id="8" name="Text 2"/>
          <p:cNvSpPr txBox="1"/>
          <p:nvPr/>
        </p:nvSpPr>
        <p:spPr>
          <a:xfrm>
            <a:off x="3401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Сначала вычитаем единицы, если их хватает. В примере 58 − 3 получаем 55: из восьми единиц убираем три, а десятки остаются на месте.
</a:t>
            </a:r>
            <a:endParaRPr lang="en-US" sz="1400" dirty="0"/>
          </a:p>
        </p:txBody>
      </p:sp>
      <p:sp>
        <p:nvSpPr>
          <p:cNvPr id="9" name="Text 3"/>
          <p:cNvSpPr txBox="1"/>
          <p:nvPr/>
        </p:nvSpPr>
        <p:spPr>
          <a:xfrm>
            <a:off x="34517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Такой же способ работает в примере 74 − 2. Сначала считаем 4 − 2, потом оставляем 7 десятков без изменений, и получается 72.
</a:t>
            </a:r>
            <a:endParaRPr lang="en-US" sz="1400" dirty="0"/>
          </a:p>
        </p:txBody>
      </p:sp>
      <p:sp>
        <p:nvSpPr>
          <p:cNvPr id="10" name="Text 4"/>
          <p:cNvSpPr txBox="1"/>
          <p:nvPr/>
        </p:nvSpPr>
        <p:spPr>
          <a:xfrm>
            <a:off x="6563375" y="2159819"/>
            <a:ext cx="2250000" cy="2460300"/>
          </a:xfrm>
          <a:prstGeom prst="rect">
            <a:avLst/>
          </a:prstGeom>
          <a:noFill/>
          <a:ln/>
        </p:spPr>
        <p:txBody>
          <a:bodyPr wrap="square" lIns="0" tIns="0" rIns="0" bIns="0" rtlCol="0" anchor="t"/>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Этот приём удобен, когда не нужно занимать десяток. Всё вычисление становится простым: единицы уменьшаются, десятки спокойно ждут своей очереди.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35400" y="4206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Вычитание из круглого десятка
</a:t>
            </a:r>
            <a:endParaRPr lang="en-US" sz="2800" dirty="0"/>
          </a:p>
        </p:txBody>
      </p:sp>
      <p:sp>
        <p:nvSpPr>
          <p:cNvPr id="7" name="Text 1"/>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11</a:t>
            </a:r>
            <a:endParaRPr lang="en-US" sz="1000" dirty="0"/>
          </a:p>
        </p:txBody>
      </p:sp>
      <p:sp>
        <p:nvSpPr>
          <p:cNvPr id="8" name="Text 2"/>
          <p:cNvSpPr txBox="1"/>
          <p:nvPr/>
        </p:nvSpPr>
        <p:spPr>
          <a:xfrm>
            <a:off x="340325" y="3038500"/>
            <a:ext cx="1678500" cy="1629000"/>
          </a:xfrm>
          <a:prstGeom prst="rect">
            <a:avLst/>
          </a:prstGeom>
          <a:noFill/>
          <a:ln/>
        </p:spPr>
        <p:txBody>
          <a:bodyPr wrap="square" lIns="0" tIns="0" rIns="0" bIns="0" rtlCol="0" anchor="t"/>
          <a:lstStyle/>
          <a:p>
            <a:pPr algn="ctr" indent="0" marL="0">
              <a:lnSpc>
                <a:spcPct val="100000"/>
              </a:lnSpc>
              <a:buNone/>
            </a:pPr>
            <a:r>
              <a:rPr lang="en-US" sz="1400" b="1" dirty="0">
                <a:solidFill>
                  <a:srgbClr val="8D2E39"/>
                </a:solidFill>
                <a:latin typeface="Arial" pitchFamily="34" charset="0"/>
                <a:ea typeface="Arial" pitchFamily="34" charset="-122"/>
                <a:cs typeface="Arial" pitchFamily="34" charset="-120"/>
              </a:rPr>
              <a:t>Берём круглый десяток
</a:t>
            </a:r>
            <a:pPr algn="ctr"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8D2E39"/>
                </a:solidFill>
                <a:latin typeface="Arial" pitchFamily="34" charset="0"/>
                <a:ea typeface="Arial" pitchFamily="34" charset="-122"/>
                <a:cs typeface="Arial" pitchFamily="34" charset="-120"/>
              </a:rPr>
              <a:t>Сначала смотрим на число 10, 20, 30, 40, 50, 60, 70, 80 или 90. Удобно представить, что один десяток можно «разменять» на 10 единиц.
</a:t>
            </a:r>
            <a:endParaRPr lang="en-US" sz="1400" dirty="0"/>
          </a:p>
        </p:txBody>
      </p:sp>
      <p:sp>
        <p:nvSpPr>
          <p:cNvPr id="9" name="Text 3"/>
          <p:cNvSpPr txBox="1"/>
          <p:nvPr/>
        </p:nvSpPr>
        <p:spPr>
          <a:xfrm>
            <a:off x="3698437" y="3038500"/>
            <a:ext cx="1678500" cy="1629000"/>
          </a:xfrm>
          <a:prstGeom prst="rect">
            <a:avLst/>
          </a:prstGeom>
          <a:noFill/>
          <a:ln/>
        </p:spPr>
        <p:txBody>
          <a:bodyPr wrap="square" lIns="0" tIns="0" rIns="0" bIns="0" rtlCol="0" anchor="t"/>
          <a:lstStyle/>
          <a:p>
            <a:pPr algn="ctr" indent="0" marL="0">
              <a:lnSpc>
                <a:spcPct val="100000"/>
              </a:lnSpc>
              <a:buNone/>
            </a:pPr>
            <a:r>
              <a:rPr lang="en-US" sz="1400" b="1" dirty="0">
                <a:solidFill>
                  <a:srgbClr val="8D2E39"/>
                </a:solidFill>
                <a:latin typeface="Arial" pitchFamily="34" charset="0"/>
                <a:ea typeface="Arial" pitchFamily="34" charset="-122"/>
                <a:cs typeface="Arial" pitchFamily="34" charset="-120"/>
              </a:rPr>
              <a:t>Получаем ответ
</a:t>
            </a:r>
            <a:pPr algn="ctr"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8D2E39"/>
                </a:solidFill>
                <a:latin typeface="Arial" pitchFamily="34" charset="0"/>
                <a:ea typeface="Arial" pitchFamily="34" charset="-122"/>
                <a:cs typeface="Arial" pitchFamily="34" charset="-120"/>
              </a:rPr>
              <a:t>Так же работают примеры 80 − 7 = 73 и 90 − 5 = 85. В ответе уменьшается только нужное число единиц, а счёт остаётся аккуратным и понятным.
</a:t>
            </a:r>
            <a:endParaRPr lang="en-US" sz="1400" dirty="0"/>
          </a:p>
        </p:txBody>
      </p:sp>
      <p:sp>
        <p:nvSpPr>
          <p:cNvPr id="10" name="Text 4"/>
          <p:cNvSpPr txBox="1"/>
          <p:nvPr/>
        </p:nvSpPr>
        <p:spPr>
          <a:xfrm>
            <a:off x="2018700" y="1034800"/>
            <a:ext cx="1678500" cy="1629000"/>
          </a:xfrm>
          <a:prstGeom prst="rect">
            <a:avLst/>
          </a:prstGeom>
          <a:noFill/>
          <a:ln/>
        </p:spPr>
        <p:txBody>
          <a:bodyPr wrap="square" lIns="0" tIns="0" rIns="0" bIns="0" rtlCol="0" anchor="b"/>
          <a:lstStyle/>
          <a:p>
            <a:pPr algn="ctr" indent="0" marL="0">
              <a:lnSpc>
                <a:spcPct val="100000"/>
              </a:lnSpc>
              <a:buNone/>
            </a:pPr>
            <a:r>
              <a:rPr lang="en-US" sz="1381" b="1" dirty="0">
                <a:solidFill>
                  <a:srgbClr val="8D2E39"/>
                </a:solidFill>
                <a:latin typeface="Arial" pitchFamily="34" charset="0"/>
                <a:ea typeface="Arial" pitchFamily="34" charset="-122"/>
                <a:cs typeface="Arial" pitchFamily="34" charset="-120"/>
              </a:rPr>
              <a:t>Вычитаем единицы
</a:t>
            </a:r>
            <a:pPr algn="ctr" indent="0" marL="0">
              <a:lnSpc>
                <a:spcPct val="100000"/>
              </a:lnSpc>
              <a:buNone/>
            </a:pPr>
            <a:r>
              <a:rPr lang="en-US" sz="592"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184" dirty="0">
                <a:solidFill>
                  <a:srgbClr val="8D2E39"/>
                </a:solidFill>
                <a:latin typeface="Arial" pitchFamily="34" charset="0"/>
                <a:ea typeface="Arial" pitchFamily="34" charset="-122"/>
                <a:cs typeface="Arial" pitchFamily="34" charset="-120"/>
              </a:rPr>
              <a:t>После размена вычитаем нужное число из единиц. Например, в 60 − 4 остаётся 56: было 10 единиц, стало 6, а десятки уменьшились на один.
</a:t>
            </a:r>
            <a:endParaRPr lang="en-US" sz="138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12</a:t>
            </a:r>
            <a:endParaRPr lang="en-US" sz="1000" dirty="0"/>
          </a:p>
        </p:txBody>
      </p:sp>
      <p:sp>
        <p:nvSpPr>
          <p:cNvPr id="5" name="Text 1"/>
          <p:cNvSpPr txBox="1"/>
          <p:nvPr/>
        </p:nvSpPr>
        <p:spPr>
          <a:xfrm>
            <a:off x="340175" y="138400"/>
            <a:ext cx="8473200" cy="521700"/>
          </a:xfrm>
          <a:prstGeom prst="rect">
            <a:avLst/>
          </a:prstGeom>
          <a:noFill/>
          <a:ln/>
        </p:spPr>
        <p:txBody>
          <a:bodyPr wrap="square" lIns="0" tIns="0" rIns="0" bIns="0" rtlCol="0" anchor="t"/>
          <a:lstStyle/>
          <a:p>
            <a:pPr algn="ctr" indent="0" marL="0">
              <a:lnSpc>
                <a:spcPct val="100000"/>
              </a:lnSpc>
              <a:buNone/>
            </a:pPr>
            <a:r>
              <a:rPr lang="en-US" sz="2713" b="1" dirty="0">
                <a:solidFill>
                  <a:srgbClr val="8D2E39"/>
                </a:solidFill>
                <a:latin typeface="Arial" pitchFamily="34" charset="0"/>
                <a:ea typeface="Arial" pitchFamily="34" charset="-122"/>
                <a:cs typeface="Arial" pitchFamily="34" charset="-120"/>
              </a:rPr>
              <a:t>Вычитание двух двузначных чисел без перехода
</a:t>
            </a:r>
            <a:endParaRPr lang="en-US" sz="2713" dirty="0"/>
          </a:p>
        </p:txBody>
      </p:sp>
      <p:sp>
        <p:nvSpPr>
          <p:cNvPr id="6" name="Text 2"/>
          <p:cNvSpPr txBox="1"/>
          <p:nvPr/>
        </p:nvSpPr>
        <p:spPr>
          <a:xfrm>
            <a:off x="3354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Сначала разбиваем каждое число на десятки и единицы. Затем вычитаем десятки отдельно и единицы отдельно, не смешивая разряды и не занимая десяток.
</a:t>
            </a:r>
            <a:endParaRPr lang="en-US" sz="1400" dirty="0"/>
          </a:p>
        </p:txBody>
      </p:sp>
      <p:sp>
        <p:nvSpPr>
          <p:cNvPr id="7" name="Text 3"/>
          <p:cNvSpPr txBox="1"/>
          <p:nvPr/>
        </p:nvSpPr>
        <p:spPr>
          <a:xfrm>
            <a:off x="3447000" y="30614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В примере 76 − 24 получаем 70 − 20 = 50 и 6 − 4 = 2. Складываем части ответа: выходит 52, всё очень ровно.
</a:t>
            </a:r>
            <a:endParaRPr lang="en-US" sz="1400" dirty="0"/>
          </a:p>
        </p:txBody>
      </p:sp>
      <p:sp>
        <p:nvSpPr>
          <p:cNvPr id="8" name="Text 4"/>
          <p:cNvSpPr txBox="1"/>
          <p:nvPr/>
        </p:nvSpPr>
        <p:spPr>
          <a:xfrm>
            <a:off x="6558600" y="2036665"/>
            <a:ext cx="2250000" cy="1867200"/>
          </a:xfrm>
          <a:prstGeom prst="rect">
            <a:avLst/>
          </a:prstGeom>
          <a:noFill/>
          <a:ln/>
        </p:spPr>
        <p:txBody>
          <a:bodyPr wrap="square" lIns="0" tIns="0" rIns="0" bIns="0" rtlCol="0" anchor="t"/>
          <a:lstStyle/>
          <a:p>
            <a:pPr algn="ctr" indent="0" marL="0">
              <a:lnSpc>
                <a:spcPct val="100000"/>
              </a:lnSpc>
              <a:buNone/>
            </a:pPr>
            <a:r>
              <a:rPr lang="en-US" sz="1400" dirty="0">
                <a:solidFill>
                  <a:srgbClr val="8D2E39"/>
                </a:solidFill>
                <a:latin typeface="Arial" pitchFamily="34" charset="0"/>
                <a:ea typeface="Arial" pitchFamily="34" charset="-122"/>
                <a:cs typeface="Arial" pitchFamily="34" charset="-120"/>
              </a:rPr>
              <a:t>Способ подходит, если в уменьшаемом единиц не меньше, чем в вычитаемом. Тогда вычитание идёт спокойно, без лишних перестроек и запутанных шагов.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156" y="73225"/>
            <a:ext cx="4617487" cy="5008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13</a:t>
            </a:r>
            <a:endParaRPr lang="en-US" sz="1000" dirty="0"/>
          </a:p>
        </p:txBody>
      </p:sp>
      <p:sp>
        <p:nvSpPr>
          <p:cNvPr id="6" name="Text 1"/>
          <p:cNvSpPr txBox="1"/>
          <p:nvPr/>
        </p:nvSpPr>
        <p:spPr>
          <a:xfrm>
            <a:off x="5190475" y="1661443"/>
            <a:ext cx="3522300" cy="1430400"/>
          </a:xfrm>
          <a:prstGeom prst="rect">
            <a:avLst/>
          </a:prstGeom>
          <a:noFill/>
          <a:ln/>
        </p:spPr>
        <p:txBody>
          <a:bodyPr wrap="square" lIns="0" tIns="0" rIns="0" bIns="0" rtlCol="0" anchor="t"/>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Первая ошибка — считать только единицы и забывать про десятки. Тогда пример выглядит «короче», но ответ получается неверным, потому что половина числа просто потерялась.
</a:t>
            </a:r>
            <a:endParaRPr lang="en-US" sz="1500" dirty="0"/>
          </a:p>
        </p:txBody>
      </p:sp>
      <p:sp>
        <p:nvSpPr>
          <p:cNvPr id="7" name="Text 2"/>
          <p:cNvSpPr txBox="1"/>
          <p:nvPr/>
        </p:nvSpPr>
        <p:spPr>
          <a:xfrm>
            <a:off x="5190475" y="3278002"/>
            <a:ext cx="3522300" cy="1430400"/>
          </a:xfrm>
          <a:prstGeom prst="rect">
            <a:avLst/>
          </a:prstGeom>
          <a:noFill/>
          <a:ln/>
        </p:spPr>
        <p:txBody>
          <a:bodyPr wrap="square" lIns="0" tIns="0" rIns="0" bIns="0" rtlCol="0" anchor="t"/>
          <a:lstStyle/>
          <a:p>
            <a:pPr algn="l" indent="0" marL="0">
              <a:lnSpc>
                <a:spcPct val="100000"/>
              </a:lnSpc>
              <a:buNone/>
            </a:pPr>
            <a:r>
              <a:rPr lang="en-US" sz="1500" dirty="0">
                <a:solidFill>
                  <a:srgbClr val="8D2E39"/>
                </a:solidFill>
                <a:latin typeface="Arial" pitchFamily="34" charset="0"/>
                <a:ea typeface="Arial" pitchFamily="34" charset="-122"/>
                <a:cs typeface="Arial" pitchFamily="34" charset="-120"/>
              </a:rPr>
              <a:t>Вторая ошибка — перепутать разряды или забыть ноль в круглом десятке, например в 50. Чтобы не ошибиться, всегда проверяй: десятки отдельно, единицы отдельно.
</a:t>
            </a:r>
            <a:endParaRPr lang="en-US" sz="1500" dirty="0"/>
          </a:p>
        </p:txBody>
      </p:sp>
      <p:sp>
        <p:nvSpPr>
          <p:cNvPr id="8" name="Text 3"/>
          <p:cNvSpPr txBox="1"/>
          <p:nvPr/>
        </p:nvSpPr>
        <p:spPr>
          <a:xfrm>
            <a:off x="4713350" y="228800"/>
            <a:ext cx="3999600" cy="1089000"/>
          </a:xfrm>
          <a:prstGeom prst="rect">
            <a:avLst/>
          </a:prstGeom>
          <a:noFill/>
          <a:ln/>
        </p:spPr>
        <p:txBody>
          <a:bodyPr wrap="square" lIns="0" tIns="0" rIns="0" bIns="0" rtlCol="0" anchor="t"/>
          <a:lstStyle/>
          <a:p>
            <a:pPr algn="l" indent="0" marL="0">
              <a:lnSpc>
                <a:spcPct val="100000"/>
              </a:lnSpc>
              <a:buNone/>
            </a:pPr>
            <a:r>
              <a:rPr lang="en-US" sz="2400" b="1" dirty="0">
                <a:solidFill>
                  <a:srgbClr val="8D2E39"/>
                </a:solidFill>
                <a:latin typeface="Arial" pitchFamily="34" charset="0"/>
                <a:ea typeface="Arial" pitchFamily="34" charset="-122"/>
                <a:cs typeface="Arial" pitchFamily="34" charset="-120"/>
              </a:rPr>
              <a:t>Где чаще всего появляются ошибки
</a:t>
            </a: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1350" y="1428571"/>
            <a:ext cx="8181300" cy="3228709"/>
          </a:xfrm>
          <a:prstGeom prst="rect">
            <a:avLst/>
          </a:prstGeom>
        </p:spPr>
      </p:pic>
      <p:sp>
        <p:nvSpPr>
          <p:cNvPr id="4"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14</a:t>
            </a:r>
            <a:endParaRPr lang="en-US" sz="1000" dirty="0"/>
          </a:p>
        </p:txBody>
      </p:sp>
      <p:sp>
        <p:nvSpPr>
          <p:cNvPr id="5" name="Text 1"/>
          <p:cNvSpPr txBox="1"/>
          <p:nvPr/>
        </p:nvSpPr>
        <p:spPr>
          <a:xfrm>
            <a:off x="481350" y="448450"/>
            <a:ext cx="8181300" cy="887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Как считать без перехода через разряд
</a:t>
            </a:r>
            <a:pPr algn="l" indent="0" marL="0">
              <a:lnSpc>
                <a:spcPct val="100000"/>
              </a:lnSpc>
              <a:buNone/>
            </a:pPr>
            <a:r>
              <a:rPr lang="en-US" sz="8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8D2E39"/>
                </a:solidFill>
                <a:latin typeface="Arial" pitchFamily="34" charset="0"/>
                <a:ea typeface="Arial" pitchFamily="34" charset="-122"/>
                <a:cs typeface="Arial" pitchFamily="34" charset="-120"/>
              </a:rPr>
              <a:t>Схема показывает общий порядок действий при сложении и вычитании двузначных чисел без перехода через разряд.
</a:t>
            </a:r>
            <a:endParaRPr lang="en-US"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70744" y="1239180"/>
            <a:ext cx="159088" cy="21211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706533" y="2792871"/>
            <a:ext cx="212117" cy="21211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645633" y="1239180"/>
            <a:ext cx="212117" cy="212117"/>
          </a:xfrm>
          <a:prstGeom prst="rect">
            <a:avLst/>
          </a:prstGeom>
        </p:spPr>
      </p:pic>
      <p:sp>
        <p:nvSpPr>
          <p:cNvPr id="9"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15</a:t>
            </a:r>
            <a:endParaRPr lang="en-US" sz="1000" dirty="0"/>
          </a:p>
        </p:txBody>
      </p:sp>
      <p:sp>
        <p:nvSpPr>
          <p:cNvPr id="10"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Проверка ответа
</a:t>
            </a:r>
            <a:endParaRPr lang="en-US" sz="2800" dirty="0"/>
          </a:p>
        </p:txBody>
      </p:sp>
      <p:sp>
        <p:nvSpPr>
          <p:cNvPr id="11" name="Text 2"/>
          <p:cNvSpPr txBox="1"/>
          <p:nvPr/>
        </p:nvSpPr>
        <p:spPr>
          <a:xfrm>
            <a:off x="546450" y="1562878"/>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Сложение проверяем вычитанием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Если пример решён верно, можно вычесть одно слагаемое из суммы и вернуть второе. Например, 39 + 20 = 59, значит 59 − 20 = 39.
</a:t>
            </a:r>
            <a:endParaRPr lang="en-US" sz="1400" dirty="0"/>
          </a:p>
        </p:txBody>
      </p:sp>
      <p:sp>
        <p:nvSpPr>
          <p:cNvPr id="12" name="Text 3"/>
          <p:cNvSpPr txBox="1"/>
          <p:nvPr/>
        </p:nvSpPr>
        <p:spPr>
          <a:xfrm>
            <a:off x="3485557" y="3114845"/>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Вычитание проверяем сложением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После вычитания прибавляем вычитаемое к разности. Если 67 − 15 = 52, то 52 + 15 = 67. Так ответ сразу проходит дружескую проверку.
</a:t>
            </a:r>
            <a:endParaRPr lang="en-US" sz="1400" dirty="0"/>
          </a:p>
        </p:txBody>
      </p:sp>
      <p:sp>
        <p:nvSpPr>
          <p:cNvPr id="13" name="Text 4"/>
          <p:cNvSpPr txBox="1"/>
          <p:nvPr/>
        </p:nvSpPr>
        <p:spPr>
          <a:xfrm>
            <a:off x="6424654" y="1562878"/>
            <a:ext cx="2179623" cy="1650283"/>
          </a:xfrm>
          <a:prstGeom prst="rect">
            <a:avLst/>
          </a:prstGeom>
          <a:noFill/>
          <a:ln/>
        </p:spPr>
        <p:txBody>
          <a:bodyPr wrap="square" lIns="0" tIns="0" rIns="0" bIns="0" rtlCol="0" anchor="t"/>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Проверяем разряды
</a:t>
            </a:r>
            <a:pPr algn="l" indent="0" marL="0">
              <a:lnSpc>
                <a:spcPct val="100000"/>
              </a:lnSpc>
              <a:buNone/>
            </a:pPr>
            <a:r>
              <a:rPr lang="en-US" sz="84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25" dirty="0">
                <a:solidFill>
                  <a:srgbClr val="8D2E39"/>
                </a:solidFill>
                <a:latin typeface="Arial" pitchFamily="34" charset="0"/>
                <a:ea typeface="Arial" pitchFamily="34" charset="-122"/>
                <a:cs typeface="Arial" pitchFamily="34" charset="-120"/>
              </a:rPr>
              <a:t>Проверка помогает заметить, не перепутаны ли десятки и единицы. Это как маленький сторож у тетради: он быстро замечает, если что-то записано не так.
</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16</a:t>
            </a:r>
            <a:endParaRPr lang="en-US" sz="1000" dirty="0"/>
          </a:p>
        </p:txBody>
      </p:sp>
      <p:sp>
        <p:nvSpPr>
          <p:cNvPr id="8" name="Text 1"/>
          <p:cNvSpPr txBox="1"/>
          <p:nvPr/>
        </p:nvSpPr>
        <p:spPr>
          <a:xfrm>
            <a:off x="340175" y="138400"/>
            <a:ext cx="3235800" cy="47613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Устный счёт с опорой на десятки
</a:t>
            </a:r>
            <a:endParaRPr lang="en-US" sz="2800" dirty="0"/>
          </a:p>
        </p:txBody>
      </p:sp>
      <p:sp>
        <p:nvSpPr>
          <p:cNvPr id="9" name="Text 2"/>
          <p:cNvSpPr txBox="1"/>
          <p:nvPr/>
        </p:nvSpPr>
        <p:spPr>
          <a:xfrm>
            <a:off x="3695577" y="318325"/>
            <a:ext cx="2367600" cy="1014000"/>
          </a:xfrm>
          <a:prstGeom prst="rect">
            <a:avLst/>
          </a:prstGeom>
          <a:noFill/>
          <a:ln/>
        </p:spPr>
        <p:txBody>
          <a:bodyPr wrap="square" lIns="0" tIns="0" rIns="0" bIns="0" rtlCol="0" anchor="ctr"/>
          <a:lstStyle/>
          <a:p>
            <a:pPr algn="r" indent="0" marL="0">
              <a:lnSpc>
                <a:spcPct val="100000"/>
              </a:lnSpc>
              <a:buNone/>
            </a:pPr>
            <a:r>
              <a:rPr lang="en-US" sz="1400" b="1" dirty="0">
                <a:solidFill>
                  <a:srgbClr val="8D2E39"/>
                </a:solidFill>
                <a:latin typeface="Arial" pitchFamily="34" charset="0"/>
                <a:ea typeface="Arial" pitchFamily="34" charset="-122"/>
                <a:cs typeface="Arial" pitchFamily="34" charset="-120"/>
              </a:rPr>
              <a:t>Сначала десятки
</a:t>
            </a:r>
            <a:pPr algn="r"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r" indent="0" marL="0">
              <a:lnSpc>
                <a:spcPct val="100000"/>
              </a:lnSpc>
              <a:buNone/>
            </a:pPr>
            <a:r>
              <a:rPr lang="en-US" sz="1200" dirty="0">
                <a:solidFill>
                  <a:srgbClr val="8D2E39"/>
                </a:solidFill>
                <a:latin typeface="Arial" pitchFamily="34" charset="0"/>
                <a:ea typeface="Arial" pitchFamily="34" charset="-122"/>
                <a:cs typeface="Arial" pitchFamily="34" charset="-120"/>
              </a:rPr>
              <a:t>Начинаем с круглых чисел: 40 + 30 = 70. Так легче удержать в голове основную часть примера и не запутаться.
</a:t>
            </a:r>
            <a:endParaRPr lang="en-US" sz="1400" dirty="0"/>
          </a:p>
        </p:txBody>
      </p:sp>
      <p:sp>
        <p:nvSpPr>
          <p:cNvPr id="10" name="Text 3"/>
          <p:cNvSpPr txBox="1"/>
          <p:nvPr/>
        </p:nvSpPr>
        <p:spPr>
          <a:xfrm>
            <a:off x="3700427" y="2576625"/>
            <a:ext cx="2367600" cy="1014000"/>
          </a:xfrm>
          <a:prstGeom prst="rect">
            <a:avLst/>
          </a:prstGeom>
          <a:noFill/>
          <a:ln/>
        </p:spPr>
        <p:txBody>
          <a:bodyPr wrap="square" lIns="0" tIns="0" rIns="0" bIns="0" rtlCol="0" anchor="ctr"/>
          <a:lstStyle/>
          <a:p>
            <a:pPr algn="r" indent="0" marL="0">
              <a:lnSpc>
                <a:spcPct val="100000"/>
              </a:lnSpc>
              <a:buNone/>
            </a:pPr>
            <a:r>
              <a:rPr lang="en-US" sz="1363" b="1" dirty="0">
                <a:solidFill>
                  <a:srgbClr val="8D2E39"/>
                </a:solidFill>
                <a:latin typeface="Arial" pitchFamily="34" charset="0"/>
                <a:ea typeface="Arial" pitchFamily="34" charset="-122"/>
                <a:cs typeface="Arial" pitchFamily="34" charset="-120"/>
              </a:rPr>
              <a:t>При вычитании идём от большего шага
</a:t>
            </a:r>
            <a:pPr algn="r" indent="0" marL="0">
              <a:lnSpc>
                <a:spcPct val="100000"/>
              </a:lnSpc>
              <a:buNone/>
            </a:pPr>
            <a:r>
              <a:rPr lang="en-US" sz="584" dirty="0">
                <a:solidFill>
                  <a:srgbClr val="8D2E39"/>
                </a:solidFill>
                <a:latin typeface="Arial" pitchFamily="34" charset="0"/>
                <a:ea typeface="Arial" pitchFamily="34" charset="-122"/>
                <a:cs typeface="Arial" pitchFamily="34" charset="-120"/>
              </a:rPr>
              <a:t>
</a:t>
            </a:r>
            <a:pPr algn="r" indent="0" marL="0">
              <a:lnSpc>
                <a:spcPct val="100000"/>
              </a:lnSpc>
              <a:buNone/>
            </a:pPr>
            <a:r>
              <a:rPr lang="en-US" sz="1168" dirty="0">
                <a:solidFill>
                  <a:srgbClr val="8D2E39"/>
                </a:solidFill>
                <a:latin typeface="Arial" pitchFamily="34" charset="0"/>
                <a:ea typeface="Arial" pitchFamily="34" charset="-122"/>
                <a:cs typeface="Arial" pitchFamily="34" charset="-120"/>
              </a:rPr>
              <a:t>Сначала можно убрать единицы: 68 − 8 = 60. Так число становится проще, и следующий шаг уже совсем не страшный.
</a:t>
            </a:r>
            <a:endParaRPr lang="en-US" sz="1363" dirty="0"/>
          </a:p>
        </p:txBody>
      </p:sp>
      <p:sp>
        <p:nvSpPr>
          <p:cNvPr id="11" name="Text 4"/>
          <p:cNvSpPr txBox="1"/>
          <p:nvPr/>
        </p:nvSpPr>
        <p:spPr>
          <a:xfrm>
            <a:off x="6620377" y="1447475"/>
            <a:ext cx="2367600" cy="1014000"/>
          </a:xfrm>
          <a:prstGeom prst="rect">
            <a:avLst/>
          </a:prstGeom>
          <a:noFill/>
          <a:ln/>
        </p:spPr>
        <p:txBody>
          <a:bodyPr wrap="square" lIns="0" tIns="0" rIns="0" bIns="0" rtlCol="0" anchor="ctr"/>
          <a:lstStyle/>
          <a:p>
            <a:pPr algn="l" indent="0" marL="0">
              <a:lnSpc>
                <a:spcPct val="100000"/>
              </a:lnSpc>
              <a:buNone/>
            </a:pPr>
            <a:r>
              <a:rPr lang="en-US" sz="1363" b="1" dirty="0">
                <a:solidFill>
                  <a:srgbClr val="8D2E39"/>
                </a:solidFill>
                <a:latin typeface="Arial" pitchFamily="34" charset="0"/>
                <a:ea typeface="Arial" pitchFamily="34" charset="-122"/>
                <a:cs typeface="Arial" pitchFamily="34" charset="-120"/>
              </a:rPr>
              <a:t>Потом добавляем единицы
</a:t>
            </a:r>
            <a:pPr algn="l" indent="0" marL="0">
              <a:lnSpc>
                <a:spcPct val="100000"/>
              </a:lnSpc>
              <a:buNone/>
            </a:pPr>
            <a:r>
              <a:rPr lang="en-US" sz="584"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168" dirty="0">
                <a:solidFill>
                  <a:srgbClr val="8D2E39"/>
                </a:solidFill>
                <a:latin typeface="Arial" pitchFamily="34" charset="0"/>
                <a:ea typeface="Arial" pitchFamily="34" charset="-122"/>
                <a:cs typeface="Arial" pitchFamily="34" charset="-120"/>
              </a:rPr>
              <a:t>После десятков прибавляем единицы: 70 + 6 = 76. Получается короткий и удобный путь к ответу без лишних остановок.
</a:t>
            </a:r>
            <a:endParaRPr lang="en-US" sz="1363" dirty="0"/>
          </a:p>
        </p:txBody>
      </p:sp>
      <p:sp>
        <p:nvSpPr>
          <p:cNvPr id="12" name="Text 5"/>
          <p:cNvSpPr txBox="1"/>
          <p:nvPr/>
        </p:nvSpPr>
        <p:spPr>
          <a:xfrm>
            <a:off x="6620377" y="3705763"/>
            <a:ext cx="2367600" cy="1014000"/>
          </a:xfrm>
          <a:prstGeom prst="rect">
            <a:avLst/>
          </a:prstGeom>
          <a:noFill/>
          <a:ln/>
        </p:spPr>
        <p:txBody>
          <a:bodyPr wrap="square" lIns="0" tIns="0" rIns="0" bIns="0" rtlCol="0" anchor="ctr"/>
          <a:lstStyle/>
          <a:p>
            <a:pPr algn="l" indent="0" marL="0">
              <a:lnSpc>
                <a:spcPct val="100000"/>
              </a:lnSpc>
              <a:buNone/>
            </a:pPr>
            <a:r>
              <a:rPr lang="en-US" sz="1400" b="1" dirty="0">
                <a:solidFill>
                  <a:srgbClr val="8D2E39"/>
                </a:solidFill>
                <a:latin typeface="Arial" pitchFamily="34" charset="0"/>
                <a:ea typeface="Arial" pitchFamily="34" charset="-122"/>
                <a:cs typeface="Arial" pitchFamily="34" charset="-120"/>
              </a:rPr>
              <a:t>Завершаем десятками
</a:t>
            </a:r>
            <a:pPr algn="l" indent="0" marL="0">
              <a:lnSpc>
                <a:spcPct val="100000"/>
              </a:lnSpc>
              <a:buNone/>
            </a:pPr>
            <a:r>
              <a:rPr lang="en-US" sz="6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8D2E39"/>
                </a:solidFill>
                <a:latin typeface="Arial" pitchFamily="34" charset="0"/>
                <a:ea typeface="Arial" pitchFamily="34" charset="-122"/>
                <a:cs typeface="Arial" pitchFamily="34" charset="-120"/>
              </a:rPr>
              <a:t>Потом вычитаем десятки: 60 − 20 = 40. Такой устный счёт особенно полезен, когда нужно посчитать быстро и уверенно.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78625" y="1925990"/>
            <a:ext cx="292425" cy="334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2977063" y="1955690"/>
            <a:ext cx="343500" cy="274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105688" y="1925990"/>
            <a:ext cx="334200" cy="334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7225013" y="1955690"/>
            <a:ext cx="343500" cy="2748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17</a:t>
            </a:r>
            <a:endParaRPr lang="en-US" sz="1000" dirty="0"/>
          </a:p>
        </p:txBody>
      </p:sp>
      <p:sp>
        <p:nvSpPr>
          <p:cNvPr id="12" name="Text 1"/>
          <p:cNvSpPr txBox="1"/>
          <p:nvPr/>
        </p:nvSpPr>
        <p:spPr>
          <a:xfrm>
            <a:off x="340175" y="138400"/>
            <a:ext cx="84732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Задачи из школьной жизни
</a:t>
            </a:r>
            <a:endParaRPr lang="en-US" sz="2800" dirty="0"/>
          </a:p>
        </p:txBody>
      </p:sp>
      <p:sp>
        <p:nvSpPr>
          <p:cNvPr id="13" name="Text 2"/>
          <p:cNvSpPr txBox="1"/>
          <p:nvPr/>
        </p:nvSpPr>
        <p:spPr>
          <a:xfrm>
            <a:off x="509600" y="2454840"/>
            <a:ext cx="1855200" cy="18828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Тетради и наклейки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В школе легко считать тетради и наклейки. Например, можно прибавить 24 + 15, если нужно узнать, сколько всего предметов получилось.
</a:t>
            </a:r>
            <a:endParaRPr lang="en-US" sz="1500" dirty="0"/>
          </a:p>
        </p:txBody>
      </p:sp>
      <p:sp>
        <p:nvSpPr>
          <p:cNvPr id="14" name="Text 3"/>
          <p:cNvSpPr txBox="1"/>
          <p:nvPr/>
        </p:nvSpPr>
        <p:spPr>
          <a:xfrm>
            <a:off x="2633575" y="2454840"/>
            <a:ext cx="1855200" cy="18828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Шаги и движения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Во время прогулки или физкультминутки удобно вычитать шаги. Пример 67 − 12 показывает, сколько осталось после нескольких шагов вперёд или назад.
</a:t>
            </a:r>
            <a:endParaRPr lang="en-US" sz="1500" dirty="0"/>
          </a:p>
        </p:txBody>
      </p:sp>
      <p:sp>
        <p:nvSpPr>
          <p:cNvPr id="15" name="Text 4"/>
          <p:cNvSpPr txBox="1"/>
          <p:nvPr/>
        </p:nvSpPr>
        <p:spPr>
          <a:xfrm>
            <a:off x="4757550" y="2454840"/>
            <a:ext cx="1855200" cy="18828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Карандаши и ручки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На парте часто лежат карандаши и ручки. Если к 38 карандашам добавить 4, получится новое количество без сложных пересчётов.
</a:t>
            </a:r>
            <a:endParaRPr lang="en-US" sz="1500" dirty="0"/>
          </a:p>
        </p:txBody>
      </p:sp>
      <p:sp>
        <p:nvSpPr>
          <p:cNvPr id="16" name="Text 5"/>
          <p:cNvSpPr txBox="1"/>
          <p:nvPr/>
        </p:nvSpPr>
        <p:spPr>
          <a:xfrm>
            <a:off x="6881525" y="2454840"/>
            <a:ext cx="1855200" cy="1882800"/>
          </a:xfrm>
          <a:prstGeom prst="rect">
            <a:avLst/>
          </a:prstGeom>
          <a:noFill/>
          <a:ln/>
        </p:spPr>
        <p:txBody>
          <a:bodyPr wrap="square" lIns="0" tIns="0" rIns="0" bIns="0" rtlCol="0" anchor="t"/>
          <a:lstStyle/>
          <a:p>
            <a:pPr algn="l" indent="0" marL="0">
              <a:lnSpc>
                <a:spcPct val="100000"/>
              </a:lnSpc>
              <a:buNone/>
            </a:pPr>
            <a:r>
              <a:rPr lang="en-US" sz="1500" b="1" dirty="0">
                <a:solidFill>
                  <a:srgbClr val="8D2E39"/>
                </a:solidFill>
                <a:latin typeface="Arial" pitchFamily="34" charset="0"/>
                <a:ea typeface="Arial" pitchFamily="34" charset="-122"/>
                <a:cs typeface="Arial" pitchFamily="34" charset="-120"/>
              </a:rPr>
              <a:t>Игры и фишки
</a:t>
            </a:r>
            <a:pPr algn="l" indent="0" marL="0">
              <a:lnSpc>
                <a:spcPct val="100000"/>
              </a:lnSpc>
              <a:buNone/>
            </a:pPr>
            <a:r>
              <a:rPr lang="en-US" sz="700" dirty="0">
                <a:solidFill>
                  <a:srgbClr val="8D2E39"/>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В играх тоже нужны числа до 100. Например, 90 − 7 фишек помогает быстро определить, сколько осталось после хода или обмена.
</a:t>
            </a:r>
            <a:endParaRPr lang="en-US" sz="1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50475" y="657317"/>
            <a:ext cx="4438800" cy="433476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18</a:t>
            </a:r>
            <a:endParaRPr lang="en-US" sz="1000" dirty="0"/>
          </a:p>
        </p:txBody>
      </p:sp>
      <p:sp>
        <p:nvSpPr>
          <p:cNvPr id="6" name="Text 1"/>
          <p:cNvSpPr txBox="1"/>
          <p:nvPr/>
        </p:nvSpPr>
        <p:spPr>
          <a:xfrm>
            <a:off x="340175" y="138410"/>
            <a:ext cx="8549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Короткая памятка для аккуратного счёта
</a:t>
            </a:r>
            <a:endParaRPr lang="en-US" sz="2800" dirty="0"/>
          </a:p>
        </p:txBody>
      </p:sp>
      <p:sp>
        <p:nvSpPr>
          <p:cNvPr id="7" name="Text 2"/>
          <p:cNvSpPr txBox="1"/>
          <p:nvPr/>
        </p:nvSpPr>
        <p:spPr>
          <a:xfrm>
            <a:off x="513236" y="1009059"/>
            <a:ext cx="3532800" cy="1489200"/>
          </a:xfrm>
          <a:prstGeom prst="rect">
            <a:avLst/>
          </a:prstGeom>
          <a:noFill/>
          <a:ln/>
        </p:spPr>
        <p:txBody>
          <a:bodyPr wrap="square" lIns="0" tIns="0" rIns="0" bIns="0" rtlCol="0" anchor="ctr"/>
          <a:lstStyle/>
          <a:p>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1. Сначала смотри на разряды: десятки к десяткам, единицы к единицам. Если числа записаны аккуратно, пример решается спокойнее и быстрее, без лишней путаницы.
</a:t>
            </a:r>
            <a:endParaRPr lang="en-US" sz="1300" dirty="0"/>
          </a:p>
        </p:txBody>
      </p:sp>
      <p:sp>
        <p:nvSpPr>
          <p:cNvPr id="8" name="Text 3"/>
          <p:cNvSpPr txBox="1"/>
          <p:nvPr/>
        </p:nvSpPr>
        <p:spPr>
          <a:xfrm>
            <a:off x="553998" y="3168959"/>
            <a:ext cx="3532800" cy="1489200"/>
          </a:xfrm>
          <a:prstGeom prst="rect">
            <a:avLst/>
          </a:prstGeom>
          <a:noFill/>
          <a:ln/>
        </p:spPr>
        <p:txBody>
          <a:bodyPr wrap="square" lIns="0" tIns="0" rIns="0" bIns="0" rtlCol="0" anchor="ctr"/>
          <a:lstStyle/>
          <a:p>
            <a:pPr algn="l" indent="0" marL="0">
              <a:lnSpc>
                <a:spcPct val="100000"/>
              </a:lnSpc>
              <a:buNone/>
            </a:pPr>
            <a:r>
              <a:rPr lang="en-US" sz="1300" dirty="0">
                <a:solidFill>
                  <a:srgbClr val="8D2E39"/>
                </a:solidFill>
                <a:latin typeface="Arial" pitchFamily="34" charset="0"/>
                <a:ea typeface="Arial" pitchFamily="34" charset="-122"/>
                <a:cs typeface="Arial" pitchFamily="34" charset="-120"/>
              </a:rPr>
              <a:t>2. Потом обязательно проверь ответ. Например, 52 + 13 = 65, а 64 − 21 = 43. Такая проверка помогает заметить ошибку ещё до конца урока.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9076375" y="4899825"/>
            <a:ext cx="187200" cy="182100"/>
          </a:xfrm>
          <a:prstGeom prst="rect">
            <a:avLst/>
          </a:prstGeom>
          <a:noFill/>
          <a:ln/>
        </p:spPr>
        <p:txBody>
          <a:bodyPr wrap="square" lIns="0" tIns="0" rIns="0" bIns="0" rtlCol="0" anchor="ctr"/>
          <a:lstStyle/>
          <a:p>
            <a:pPr algn="ctr" indent="0" marL="0">
              <a:lnSpc>
                <a:spcPct val="100000"/>
              </a:lnSpc>
              <a:buNone/>
            </a:pPr>
            <a:r>
              <a:rPr lang="en-US" sz="1000" b="1" dirty="0">
                <a:solidFill>
                  <a:srgbClr val="8D2E39"/>
                </a:solidFill>
                <a:latin typeface="Arial" pitchFamily="34" charset="0"/>
                <a:ea typeface="Arial" pitchFamily="34" charset="-122"/>
                <a:cs typeface="Arial" pitchFamily="34" charset="-120"/>
              </a:rPr>
              <a:t>19</a:t>
            </a:r>
            <a:endParaRPr lang="en-US" sz="1000" dirty="0"/>
          </a:p>
        </p:txBody>
      </p:sp>
      <p:sp>
        <p:nvSpPr>
          <p:cNvPr id="4" name="Text 1"/>
          <p:cNvSpPr txBox="1"/>
          <p:nvPr/>
        </p:nvSpPr>
        <p:spPr>
          <a:xfrm>
            <a:off x="270850" y="144321"/>
            <a:ext cx="8561100" cy="521700"/>
          </a:xfrm>
          <a:prstGeom prst="rect">
            <a:avLst/>
          </a:prstGeom>
          <a:noFill/>
          <a:ln/>
        </p:spPr>
        <p:txBody>
          <a:bodyPr wrap="square" lIns="0" tIns="0" rIns="0" bIns="0" rtlCol="0" anchor="t"/>
          <a:lstStyle/>
          <a:p>
            <a:pPr algn="l" indent="0" marL="0">
              <a:lnSpc>
                <a:spcPct val="100000"/>
              </a:lnSpc>
              <a:buNone/>
            </a:pPr>
            <a:r>
              <a:rPr lang="en-US" sz="2800" b="1" dirty="0">
                <a:solidFill>
                  <a:srgbClr val="8D2E39"/>
                </a:solidFill>
                <a:latin typeface="Arial" pitchFamily="34" charset="0"/>
                <a:ea typeface="Arial" pitchFamily="34" charset="-122"/>
                <a:cs typeface="Arial" pitchFamily="34" charset="-120"/>
              </a:rPr>
              <a:t>Главные правила темы
</a:t>
            </a:r>
            <a:endParaRPr lang="en-US" sz="2800" dirty="0"/>
          </a:p>
        </p:txBody>
      </p:sp>
      <p:sp>
        <p:nvSpPr>
          <p:cNvPr id="5" name="Text 2"/>
          <p:cNvSpPr txBox="1"/>
          <p:nvPr/>
        </p:nvSpPr>
        <p:spPr>
          <a:xfrm>
            <a:off x="553075" y="998600"/>
            <a:ext cx="3594900" cy="14748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1. Всегда сначала разбивай число на десятки и единицы. Тогда видно, что именно нужно сложить или вычесть, и счёт становится понятнее.
</a:t>
            </a:r>
            <a:endParaRPr lang="en-US" sz="1400" dirty="0"/>
          </a:p>
        </p:txBody>
      </p:sp>
      <p:sp>
        <p:nvSpPr>
          <p:cNvPr id="6" name="Text 3"/>
          <p:cNvSpPr txBox="1"/>
          <p:nvPr/>
        </p:nvSpPr>
        <p:spPr>
          <a:xfrm>
            <a:off x="4992675" y="998600"/>
            <a:ext cx="3594900" cy="14748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2. При сложении без перехода через разряд единицы дают число меньше 10. Десятки складываются отдельно, и новый десяток не появляется.
</a:t>
            </a:r>
            <a:endParaRPr lang="en-US" sz="1400" dirty="0"/>
          </a:p>
        </p:txBody>
      </p:sp>
      <p:sp>
        <p:nvSpPr>
          <p:cNvPr id="7" name="Text 4"/>
          <p:cNvSpPr txBox="1"/>
          <p:nvPr/>
        </p:nvSpPr>
        <p:spPr>
          <a:xfrm>
            <a:off x="4992675" y="3178050"/>
            <a:ext cx="3594900" cy="14748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4. Чем аккуратнее записаны разряды, тем меньше ошибок. Чистая запись — это почти половина успеха, а иногда и больше.
</a:t>
            </a:r>
            <a:endParaRPr lang="en-US" sz="1400" dirty="0"/>
          </a:p>
        </p:txBody>
      </p:sp>
      <p:sp>
        <p:nvSpPr>
          <p:cNvPr id="8" name="Text 5"/>
          <p:cNvSpPr txBox="1"/>
          <p:nvPr/>
        </p:nvSpPr>
        <p:spPr>
          <a:xfrm>
            <a:off x="553075" y="3178050"/>
            <a:ext cx="3594900" cy="1474800"/>
          </a:xfrm>
          <a:prstGeom prst="rect">
            <a:avLst/>
          </a:prstGeom>
          <a:noFill/>
          <a:ln/>
        </p:spPr>
        <p:txBody>
          <a:bodyPr wrap="square" lIns="0" tIns="0" rIns="0" bIns="0" rtlCol="0" anchor="ctr"/>
          <a:lstStyle/>
          <a:p>
            <a:pPr algn="l" indent="0" marL="0">
              <a:lnSpc>
                <a:spcPct val="100000"/>
              </a:lnSpc>
              <a:buNone/>
            </a:pPr>
            <a:r>
              <a:rPr lang="en-US" sz="1400" dirty="0">
                <a:solidFill>
                  <a:srgbClr val="8D2E39"/>
                </a:solidFill>
                <a:latin typeface="Arial" pitchFamily="34" charset="0"/>
                <a:ea typeface="Arial" pitchFamily="34" charset="-122"/>
                <a:cs typeface="Arial" pitchFamily="34" charset="-120"/>
              </a:rPr>
              <a:t>3. При вычитании без перехода через разряд единиц в уменьшаемом хватает для ответа. Значит, десяток занимать не нужно, и вычисление идёт прямо.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CDBE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143500" y="1333500"/>
            <a:ext cx="6857100" cy="3261600"/>
          </a:xfrm>
          <a:prstGeom prst="rect">
            <a:avLst/>
          </a:prstGeom>
          <a:noFill/>
          <a:ln/>
        </p:spPr>
        <p:txBody>
          <a:bodyPr wrap="square" lIns="0" tIns="0" rIns="0" bIns="0" rtlCol="0" anchor="t"/>
          <a:lstStyle/>
          <a:p>
            <a:pPr algn="ctr" indent="0" marL="0">
              <a:lnSpc>
                <a:spcPct val="100000"/>
              </a:lnSpc>
              <a:buNone/>
            </a:pPr>
            <a:r>
              <a:rPr lang="en-US" sz="3800" b="1" dirty="0">
                <a:solidFill>
                  <a:srgbClr val="8D2E39"/>
                </a:solidFill>
                <a:latin typeface="Arial" pitchFamily="34" charset="0"/>
                <a:ea typeface="Arial" pitchFamily="34" charset="-122"/>
                <a:cs typeface="Arial" pitchFamily="34" charset="-120"/>
              </a:rPr>
              <a:t>Считаем уверенно и без лишних трудностей
</a:t>
            </a:r>
            <a:pPr algn="ctr" indent="0" marL="0">
              <a:lnSpc>
                <a:spcPct val="100000"/>
              </a:lnSpc>
              <a:buNone/>
            </a:pPr>
            <a:r>
              <a:rPr lang="en-US" sz="2000" dirty="0">
                <a:solidFill>
                  <a:srgbClr val="8D2E39"/>
                </a:solidFill>
                <a:latin typeface="Arial" pitchFamily="34" charset="0"/>
                <a:ea typeface="Arial" pitchFamily="34" charset="-122"/>
                <a:cs typeface="Arial" pitchFamily="34" charset="-120"/>
              </a:rPr>
              <a:t>
</a:t>
            </a:r>
            <a:pPr algn="ctr" indent="0" marL="0">
              <a:lnSpc>
                <a:spcPct val="100000"/>
              </a:lnSpc>
              <a:buNone/>
            </a:pPr>
            <a:r>
              <a:rPr lang="en-US" sz="1600" dirty="0">
                <a:solidFill>
                  <a:srgbClr val="8D2E39"/>
                </a:solidFill>
                <a:latin typeface="Arial" pitchFamily="34" charset="0"/>
                <a:ea typeface="Arial" pitchFamily="34" charset="-122"/>
                <a:cs typeface="Arial" pitchFamily="34" charset="-120"/>
              </a:rPr>
              <a:t>Сегодня мы увидели, как складывать и вычитать в пределах 100 без перехода через разряд. Если помнить про десятки и единицы, любой пример становится понятным и послушным.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2026-05-24T12:09:53Z</dcterms:created>
  <dcterms:modified xsi:type="dcterms:W3CDTF">2026-05-24T12:09:53Z</dcterms:modified>
</cp:coreProperties>
</file>