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094" y="745950"/>
            <a:ext cx="4214463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Civilisation and Progress: тема урока по английскому языку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прогресс меняет цивилизацию, быт и будущее человека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прогресса важна для старшеклассников
</a:t>
            </a:r>
            <a:endParaRPr lang="en-US" sz="2587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уже влияют на учёбу, общение и выбор профессии. Тема помогает увидеть связь между историей, наукой и современным миром, а английский язык делает это обсуждение по-настоящему международным.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191" y="1513399"/>
            <a:ext cx="437400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0016" y="2841121"/>
            <a:ext cx="483900" cy="387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89998" y="1538641"/>
            <a:ext cx="483900" cy="3871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41686" y="2673276"/>
            <a:ext cx="437400" cy="437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75179" y="4025759"/>
            <a:ext cx="483900" cy="38712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по теме прогресса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7" name="Text 2"/>
          <p:cNvSpPr txBox="1"/>
          <p:nvPr/>
        </p:nvSpPr>
        <p:spPr>
          <a:xfrm>
            <a:off x="1673875" y="130442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Scientific progress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описывают движение науки вперёд: открытия, исследования и новые решения. Они помогают говорить о том, как знания превращаются в практические изменения в жизни людей и общества.
</a:t>
            </a:r>
            <a:endParaRPr lang="en-US" sz="783" dirty="0"/>
          </a:p>
        </p:txBody>
      </p:sp>
      <p:sp>
        <p:nvSpPr>
          <p:cNvPr id="18" name="Text 3"/>
          <p:cNvSpPr txBox="1"/>
          <p:nvPr/>
        </p:nvSpPr>
        <p:spPr>
          <a:xfrm>
            <a:off x="2821950" y="260700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world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digital, device, machine и automated нужны для описания современного быта и работы. Они помогают говорить о технологиях, которые ускоряют процессы и меняют привычные способы действий.
</a:t>
            </a:r>
            <a:endParaRPr lang="en-US" sz="783" dirty="0"/>
          </a:p>
        </p:txBody>
      </p:sp>
      <p:sp>
        <p:nvSpPr>
          <p:cNvPr id="19" name="Text 4"/>
          <p:cNvSpPr txBox="1"/>
          <p:nvPr/>
        </p:nvSpPr>
        <p:spPr>
          <a:xfrm>
            <a:off x="5171932" y="130452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Innovation and invention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Innovation и invention часто связаны, но не совпадают: изобретение создаёт новую идею, а инновация делает её полезной и массовой. Именно так технологии становятся частью повседневности.
</a:t>
            </a:r>
            <a:endParaRPr lang="en-US" sz="783" dirty="0"/>
          </a:p>
        </p:txBody>
      </p:sp>
      <p:sp>
        <p:nvSpPr>
          <p:cNvPr id="20" name="Text 5"/>
          <p:cNvSpPr txBox="1"/>
          <p:nvPr/>
        </p:nvSpPr>
        <p:spPr>
          <a:xfrm>
            <a:off x="7100370" y="2464300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Changes and improvement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 выражения to develop rapidly, to improve living standards и to increase productivity показывают результат прогресса. Они подчёркивают, как технологии влияют на качество жизни и эффективность.
</a:t>
            </a:r>
            <a:endParaRPr lang="en-US" sz="783" dirty="0"/>
          </a:p>
        </p:txBody>
      </p:sp>
      <p:sp>
        <p:nvSpPr>
          <p:cNvPr id="21" name="Text 6"/>
          <p:cNvSpPr txBox="1"/>
          <p:nvPr/>
        </p:nvSpPr>
        <p:spPr>
          <a:xfrm>
            <a:off x="5257113" y="379164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Benefits and challenges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progress — regression, benefit — drawback и convenience — risk учат видеть обе стороны развития. Эта лексика особенно важна для аргументированного обсуждения преимуществ и проблем прогресса.
</a:t>
            </a:r>
            <a:endParaRPr lang="en-US" sz="78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Лексические группы: слова, значения и примеры употребления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тематические группы помогают систематизировать лексику и сразу увидеть, как слова работают в контексте.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слов охватывают главные сферы темы: науку, связь, труд и экологические последствия. Такой подход облегчает запоминание и помогает строить точные высказывания.
</a:t>
            </a:r>
            <a:endParaRPr lang="en-US" sz="1165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«Civilisation and Progress»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научно-технического прогресса в исторической перспективе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этап не только ускорял производство, но и расширял доступ людей к знаниям, связи и инструментам повседневной жизни.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последовательное ускорение развития: от механизации к цифровой среде, где информация и технологии становятся доступнее и важнее.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этапов развития техники; учебный материал
</a:t>
            </a:r>
            <a:endParaRPr lang="en-US" sz="7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811" y="808175"/>
            <a:ext cx="3703629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Industrial Revolution: начало современного мира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Фабричная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5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в Великобритании изменила организацию труда: производство стало сосредотачиваться на фабриках, а не в домашних мастерских, что повысило объёмы выпуска и ускорило экономический рост.
</a:t>
            </a:r>
            <a:endParaRPr lang="en-US" sz="937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Steam engine стал символом нового времени, потому что дал мощный источник энергии для машин, транспорта и промышленности. Это сделало производство менее зависимым от ручного труда.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фабрик привело к притоку населения в промышленные центры. Так появились industrial cities, новые рабочие кварталы и более тесная связь между экономикой, транспортом и городской жизнью.
</a:t>
            </a:r>
            <a:endParaRPr lang="en-US" sz="976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998337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изменили перемещение людей и товаров: доставка стала быстрее, а рынки — шире. Это усилило связь между регионами и ускорило распространение технологий.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technology changed communication
</a:t>
            </a:r>
            <a:endParaRPr lang="en-US" sz="275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0200" y="171554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Телеграф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электрические системы связи позволили передавать сообщения на большие расстояния быстрее, чем когда-либо раньше. Это стало началом эпохи мгновенной передачи информации.
</a:t>
            </a:r>
            <a:endParaRPr lang="en-US" sz="973" dirty="0"/>
          </a:p>
        </p:txBody>
      </p:sp>
      <p:sp>
        <p:nvSpPr>
          <p:cNvPr id="12" name="Text 3"/>
          <p:cNvSpPr txBox="1"/>
          <p:nvPr/>
        </p:nvSpPr>
        <p:spPr>
          <a:xfrm>
            <a:off x="2498375" y="1734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 радио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сделал разговор на расстоянии личным, а радио позволило обращаться сразу к огромной аудитории. Общение стало не только быстрее, но и массовее.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4756538" y="197835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и электронная почта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усилило влияние новостей и образовательного контента, а e-mail упростила обмен сообщениями между людьми, школами и организациями по всему миру.
</a:t>
            </a:r>
            <a:endParaRPr lang="en-US" sz="882" dirty="0"/>
          </a:p>
        </p:txBody>
      </p:sp>
      <p:sp>
        <p:nvSpPr>
          <p:cNvPr id="14" name="Text 5"/>
          <p:cNvSpPr txBox="1"/>
          <p:nvPr/>
        </p:nvSpPr>
        <p:spPr>
          <a:xfrm>
            <a:off x="7014700" y="1657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платформы объединили текст, изображение и видео в одном пространстве. Теперь люди могут поддерживать контакт, учиться и получать новости почти мгновенно.
</a:t>
            </a:r>
            <a:endParaRPr lang="en-US" sz="10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изобретения к повседневному использованию
</a:t>
            </a:r>
            <a:endParaRPr lang="en-US" sz="2773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технология проходит путь от научной идеи до массового применения.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revolution and the growth of information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изменила не только скорость работы, но и привычки обучения: поиск, хранение и передача данных стали частью ежедневной практики.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цифрового доступа показывает, что информация превратилась в ключевой ресурс для образования, экономики и общения.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развития цифровых технологий; учебный материал
</a:t>
            </a:r>
            <a:endParaRPr lang="en-US" sz="78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Internet in modern life: opportunities and limitations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74058" y="141565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открывает доступ к онлайн-курсам, электронным словарям и библиотекам, поэтому учащиеся могут учиться гибче и самостоятельно расширять круг знаний, не ограничиваясь только школьным учебником.
</a:t>
            </a:r>
            <a:endParaRPr lang="en-US" sz="986" dirty="0"/>
          </a:p>
        </p:txBody>
      </p:sp>
      <p:sp>
        <p:nvSpPr>
          <p:cNvPr id="12" name="Text 3"/>
          <p:cNvSpPr txBox="1"/>
          <p:nvPr/>
        </p:nvSpPr>
        <p:spPr>
          <a:xfrm>
            <a:off x="574058" y="212440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сети, мессенджеры и видеосвязь помогают поддерживать контакт с друзьями и родственниками в разных странах. Technology has made communication easier и быстрее.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74058" y="283315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услуги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Онлайн-платформы экономят время и упрощают доступ к товарам, билетам и банковским операциям. Однако пользователю важно проверять сайты и защищать личные данные.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74058" y="354190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 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Мошенничество, misinformation, cyberbullying и зависимость от экрана делают цифровую среду небезопасной. Поэтому важно развивать критическое мышление и соблюдать правила цифровой гигиены.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574058" y="425065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использовать интернет осознанно: ограничивать лишнее время онлайн, проверять источники и не делиться личной информацией без необходимости. Такой подход делает технологии полезным инструментом.
</a:t>
            </a:r>
            <a:endParaRPr lang="en-US" sz="94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720417"/>
            <a:ext cx="3408600" cy="13935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недостатки прогресса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научно-технический прогресс одновременно улучшает повседневную жизнь и создаёт новые социальные вызовы.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баланс темы: прогресс повышает качество жизни, но требует ответственности, чтобы смягчать новые риски и неравенство.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«Civilisation and Progress»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463" y="1218250"/>
            <a:ext cx="2088023" cy="176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313" y="1218250"/>
            <a:ext cx="2088023" cy="176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8163" y="1194700"/>
            <a:ext cx="2088023" cy="176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медицина спасает и продлевает жизнь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диагностика меняет исход 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клиника всё чаще напоминает высокотехнологичный центр, где врачи опираются на точную диагностику. MRI и другие методы визуализации помогают заметить проблему раньше, а значит, начать лечение быстрее и повысить шансы пациента на выздоровление.
</a:t>
            </a:r>
            <a:endParaRPr lang="en-US" sz="780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Лечение становится точнее и безопаснее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Антибиотики, вакцины и роботизированная хирургия сделали медицину более эффективной. Благодаря этим достижениям врач может действовать точнее, снижать риск осложнений и выбирать более щадящий подход к пациенту, особенно в сложных случаях.
</a:t>
            </a:r>
            <a:endParaRPr lang="en-US" sz="796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приходит даже на расстоянии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Телемедицина расширила доступ к консультациям для людей, которые живут далеко от крупных больниц. Пациент может получить совет специалиста, не тратя время на дорогу, а медицинская помощь становится более доступной и своевременной.
</a:t>
            </a:r>
            <a:endParaRPr lang="en-US" sz="796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Энергия, промышленность и окружающая среда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энергопотребления показывает, как долго промышленный рост опирался на ископаемое топливо и почему переход к чистым источникам становится стратегическим вопросом.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возобновляемой энергии, тем устойчивее развитие: прогресс должен снижать выбросы, а не усиливать экологический ущерб.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материалам IEA и Our World in Data, 2023
</a:t>
            </a:r>
            <a:endParaRPr lang="en-US" sz="95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311" y="1937254"/>
            <a:ext cx="458700" cy="366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2555" y="2144739"/>
            <a:ext cx="451200" cy="45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9388" y="2983301"/>
            <a:ext cx="458700" cy="407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6807" y="3179734"/>
            <a:ext cx="394800" cy="45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0563" y="3771680"/>
            <a:ext cx="451200" cy="451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автоматизации и ИИ
</a:t>
            </a:r>
            <a:endParaRPr lang="en-US" sz="2721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477185" y="1679625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на производстве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берёт на себя повторяющиеся операции, повышая скорость и точность. Это особенно заметно на фабриках, где машины работают без усталости и уменьшают число ошибок.
</a:t>
            </a:r>
            <a:endParaRPr lang="en-US" sz="814" dirty="0"/>
          </a:p>
        </p:txBody>
      </p:sp>
      <p:sp>
        <p:nvSpPr>
          <p:cNvPr id="13" name="Text 3"/>
          <p:cNvSpPr txBox="1"/>
          <p:nvPr/>
        </p:nvSpPr>
        <p:spPr>
          <a:xfrm>
            <a:off x="5423679" y="1929230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 анализирует большие объёмы данных, распознаёт изображения, помогает с переводом и предлагает рекомендации в цифровых сервисах. Его задача — ускорять принятие решений и расширять возможности человека.
</a:t>
            </a:r>
            <a:endParaRPr lang="en-US" sz="791" dirty="0"/>
          </a:p>
        </p:txBody>
      </p:sp>
      <p:sp>
        <p:nvSpPr>
          <p:cNvPr id="14" name="Text 4"/>
          <p:cNvSpPr txBox="1"/>
          <p:nvPr/>
        </p:nvSpPr>
        <p:spPr>
          <a:xfrm>
            <a:off x="1644262" y="2746058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требования к рынку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технологий повышает спрос на программистов, инженеров, аналитиков данных, специалистов по кибербезопасности и дизайнеров. Рутинные задачи сокращаются, а ценность сложных навыков растёт.
</a:t>
            </a:r>
            <a:endParaRPr lang="en-US" sz="814" dirty="0"/>
          </a:p>
        </p:txBody>
      </p:sp>
      <p:sp>
        <p:nvSpPr>
          <p:cNvPr id="15" name="Text 5"/>
          <p:cNvSpPr txBox="1"/>
          <p:nvPr/>
        </p:nvSpPr>
        <p:spPr>
          <a:xfrm>
            <a:off x="6619730" y="2964225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на протяжении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специалист должен постоянно обновлять знания, потому что технологии быстро меняют требования к профессиям. Особенно важны критическое мышление, командная работа и способность адаптироваться.
</a:t>
            </a:r>
            <a:endParaRPr lang="en-US" sz="802" dirty="0"/>
          </a:p>
        </p:txBody>
      </p:sp>
      <p:sp>
        <p:nvSpPr>
          <p:cNvPr id="16" name="Text 6"/>
          <p:cNvSpPr txBox="1"/>
          <p:nvPr/>
        </p:nvSpPr>
        <p:spPr>
          <a:xfrm>
            <a:off x="3761687" y="3556171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 осторожность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может помогать ученикам, но его использование требует ответственности. Нужно проверять информацию, понимать ограничения технологий и помнить, что не все решения можно доверять алгоритмам без оценки человека.
</a:t>
            </a:r>
            <a:endParaRPr lang="en-US" sz="78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технологии меняют профессии и навыки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появление новых технологий запускает цепочку изменений на рынке труда и в образовании.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неравенство и неравный доступ
</a:t>
            </a:r>
            <a:endParaRPr lang="en-US" sz="2927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заметен разрыв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разрыв особенно виден между городом и деревней, а также между богатыми и бедными странами. Разница касается не только интернета, но и качества связи, устройств и цифровых навыков.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834475" y="25958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карьеры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доступ к технологиям снижает шансы на хорошую работу и участие в современной экономике. Сегодня цифровая грамотность становится таким же важным ресурсом, как и традиционные знания.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4940975" y="14030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 ученика нет стабильного доступа к сети или современному устройству, ему сложнее учиться, искать информацию и выполнять задания. В итоге качество образования становится неравным.
</a:t>
            </a:r>
            <a:endParaRPr lang="en-US" sz="1158" dirty="0"/>
          </a:p>
        </p:txBody>
      </p:sp>
      <p:sp>
        <p:nvSpPr>
          <p:cNvPr id="14" name="Text 5"/>
          <p:cNvSpPr txBox="1"/>
          <p:nvPr/>
        </p:nvSpPr>
        <p:spPr>
          <a:xfrm>
            <a:off x="5126325" y="2691062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сократить gap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инфраструктуры, доступные устройства и обучение цифровым навыкам уменьшают неравенство. Важны равные возможности, потому что access к технологиям влияет на будущее человека и общества.
</a:t>
            </a:r>
            <a:endParaRPr lang="en-US" sz="115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будущего: следующий этап прогресса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517350"/>
            <a:ext cx="16776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помогут точнее понимать процессы в живых системах, создавать новые методы лечения и улучшать сельское хозяйство. Эта область связывает науку, медицину и практические потребности общества.
</a:t>
            </a:r>
            <a:endParaRPr lang="en-US" sz="980" dirty="0"/>
          </a:p>
        </p:txBody>
      </p:sp>
      <p:sp>
        <p:nvSpPr>
          <p:cNvPr id="13" name="Text 3"/>
          <p:cNvSpPr txBox="1"/>
          <p:nvPr/>
        </p:nvSpPr>
        <p:spPr>
          <a:xfrm>
            <a:off x="1939748" y="1517350"/>
            <a:ext cx="16776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Квантовые 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Квантовые компьютеры обещают ускорить решение сложных задач, которые недоступны обычным системам. Их развитие может повлиять на науку, безопасность данных и моделирование материалов.
</a:t>
            </a:r>
            <a:endParaRPr lang="en-US" sz="980" dirty="0"/>
          </a:p>
        </p:txBody>
      </p:sp>
      <p:sp>
        <p:nvSpPr>
          <p:cNvPr id="14" name="Text 4"/>
          <p:cNvSpPr txBox="1"/>
          <p:nvPr/>
        </p:nvSpPr>
        <p:spPr>
          <a:xfrm>
            <a:off x="3699495" y="1517350"/>
            <a:ext cx="16776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и прочные материалы сделают транспорт, строительство и электронику более эффективными. Такие разработки помогают экономить ресурсы и повышать долговечность техники.
</a:t>
            </a:r>
            <a:endParaRPr lang="en-US" sz="991" dirty="0"/>
          </a:p>
        </p:txBody>
      </p:sp>
      <p:sp>
        <p:nvSpPr>
          <p:cNvPr id="15" name="Text 5"/>
          <p:cNvSpPr txBox="1"/>
          <p:nvPr/>
        </p:nvSpPr>
        <p:spPr>
          <a:xfrm>
            <a:off x="5459243" y="1517350"/>
            <a:ext cx="16776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и 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космоса расширяет знания о Вселенной и поддерживает развитие спутниковых технологий. Оно также даёт данные для связи, навигации и наблюдения за Землёй.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218998" y="1517350"/>
            <a:ext cx="16776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и умная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Возобновляемая энергетика и smart cities формируют цивилизацию, где цифровые системы, экология и повседневная жизнь работают вместе, снижая потери ресурсов и повышая комфорт.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 технологическое лидерство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страны по ключевым факторам, которые определяют долгосрочное лидерство в науке и технологиях.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Технологическое лидерство зависит не только от ресурсов, но и от инвестиций в науку, образование, инновационную политику и подготовку кадров.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OECD, WIPO и World Bank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 повседневной жизни подростка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 стал универсальным инструментом: он соединяет учёбу, общение, навигацию и досуг в одном устройстве, которое подростки используют каждый день.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уже встроены в рутину школьника, поэтому цифровая грамотность сегодня означает умение учиться, общаться и безопасно действовать в сети.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иллюстративная диаграмма на основе типичных сценариев использования цифровых устройств подростками
</a:t>
            </a:r>
            <a:endParaRPr lang="en-US" sz="78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Civilisation and Progress: что важно запомнить
</a:t>
            </a:r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Научно-технический прогресс делает цивилизацию быстрее, удобнее и умнее, но одновременно требует ответственности. Будущее зависит от того, сумеет ли общество соединить инновации, этику, устойчивость и равный доступ к технологиям.
</a:t>
            </a:r>
            <a:endParaRPr lang="en-US" sz="357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2026-05-31T15:06:44Z</dcterms:created>
  <dcterms:modified xsi:type="dcterms:W3CDTF">2026-05-31T15:06:44Z</dcterms:modified>
</cp:coreProperties>
</file>