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14325" y="562650"/>
            <a:ext cx="10363500" cy="573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Частица как часть речи
</a:t>
            </a:r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Служебные слова, которые меняют смысл предложения.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4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530588" y="177200"/>
            <a:ext cx="5483073" cy="652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7475" y="3429000"/>
            <a:ext cx="5835600" cy="26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Частицы встречаются почти в каждом разговоре и тексте: они уточняют мысль, передают вопрос, сомнение, усиление и оттенки отношения говорящего к сообщению.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277475" y="552175"/>
            <a:ext cx="5835600" cy="2081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частицы важны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222075" y="355600"/>
            <a:ext cx="11616558" cy="13061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частица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334476" y="2406651"/>
            <a:ext cx="4732348" cy="8857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Служебное слово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Частица не называет предмет, признак или действие и не отвечает на вопросы кто? что? что делать? какой? Она лишь уточняет смысл высказывания.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2621044" y="3383805"/>
            <a:ext cx="4732348" cy="8857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со смыслом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фраза с частицей может звучать как вопрос, отрицание, просьба, удивление или сомнение. Именно поэтому частицы так важны для точной передачи мысли.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4907613" y="4360959"/>
            <a:ext cx="4732348" cy="8857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 главными словами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Частицы часто стоят возле глаголов, местоимений и наречий. Так они помогают говорящему выразить своё отношение к сообщению и выделить нужный оттенок.
</a:t>
            </a:r>
            <a:endParaRPr lang="en-US" sz="1800" dirty="0"/>
          </a:p>
        </p:txBody>
      </p:sp>
      <p:sp>
        <p:nvSpPr>
          <p:cNvPr id="11" name="Text 5"/>
          <p:cNvSpPr txBox="1"/>
          <p:nvPr/>
        </p:nvSpPr>
        <p:spPr>
          <a:xfrm>
            <a:off x="7194181" y="5338115"/>
            <a:ext cx="4732348" cy="8857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изменяются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отличие от самостоятельных частей речи, частицы не изменяются по числам, родам или падежам. Это помогает отличать их в разборе предложения.
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7275" y="2348140"/>
            <a:ext cx="7101300" cy="216171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6850" y="778500"/>
            <a:ext cx="3979500" cy="530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Разряды частиц по значению
</a:t>
            </a:r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школьной грамматике частицы удобно делить по смыслу, который они добавляют к слову или предложению.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Разряд частицы определяется не формой, а её ролью в речи: что именно она добавляет к смыслу высказывания.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300" dirty="0"/>
          </a:p>
        </p:txBody>
      </p:sp>
      <p:sp>
        <p:nvSpPr>
          <p:cNvPr id="6" name="Text 2"/>
          <p:cNvSpPr txBox="1"/>
          <p:nvPr/>
        </p:nvSpPr>
        <p:spPr>
          <a:xfrm>
            <a:off x="5320167" y="6420933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языка, 7 класс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1191" y="2754450"/>
            <a:ext cx="10689419" cy="2912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50" y="428000"/>
            <a:ext cx="111537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отличить частицу от предлога и союза
</a:t>
            </a:r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основан на значении слова и его роли в предложении.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22075" y="4368581"/>
            <a:ext cx="11728625" cy="187841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222075" y="355600"/>
            <a:ext cx="11616558" cy="13061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Частицы в живой речи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421312" y="2406649"/>
            <a:ext cx="3393152" cy="16152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диалог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разговоре частицы делают реплику живой и привычной: Да, конечно же; Я бы пошёл; Разве ты не видел? Они помогают передать интонацию без длинных объяснений.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433395" y="2406649"/>
            <a:ext cx="3393152" cy="16152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эмоции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частица может показать удивление, сомнение, согласие или мягкую просьбу. Благодаря этому речь становится не только понятной, но и более выразительной для собеседника.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445481" y="2406649"/>
            <a:ext cx="3393152" cy="16152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примеры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иллюстрации удобно показать обычный разговор одноклассников в облачках реплик. Так легче увидеть, как частицы выделяются в тексте и влияют на звучание фразы.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1998" y="1834950"/>
            <a:ext cx="6486754" cy="42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367550" y="2004739"/>
            <a:ext cx="4634100" cy="384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Частицы распределяются неравномерно: одни нужны почти в каждом тексте, другие встречаются только для точного оттенка смысла.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используются не и бы, потому что они нужны для отрицания и условных форм; остальные частицы чаще уточняют интонацию.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541167" y="6358508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и разговорные тексты; обобщённое распределение для школьного анализа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частицы встречаются чаще всего
</a:t>
            </a:r>
            <a:endParaRPr lang="en-US" sz="3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22075" y="355600"/>
            <a:ext cx="11616558" cy="160488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Отрицательные частицы не и ни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300" dirty="0"/>
          </a:p>
        </p:txBody>
      </p:sp>
      <p:sp>
        <p:nvSpPr>
          <p:cNvPr id="10" name="Text 2"/>
          <p:cNvSpPr txBox="1"/>
          <p:nvPr/>
        </p:nvSpPr>
        <p:spPr>
          <a:xfrm>
            <a:off x="222075" y="2912828"/>
            <a:ext cx="5215459" cy="12043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Обычное отрицание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Частица не просто отрицает действие или признак: не знаю, не пришёл, не слышал. Она самая частая и легко узнаётся в предложении.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379641" y="2912828"/>
            <a:ext cx="5215459" cy="12043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Усиление отрицания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Частица ни усиливает отрицание или поддерживает его в устойчивых сочетаниях: ни разу, ни один, ни души. Она делает отрицание более сильным и заметным.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222075" y="5033728"/>
            <a:ext cx="5215459" cy="12043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значения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не путать не один и ни один. Не один означает «несколько», а ни один — «никто, ничто из перечисленного». Ошибка меняет смысл фразы.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379641" y="5033728"/>
            <a:ext cx="5215459" cy="12043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в письме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сомневаетесь, попробуйте заменить выражение другим словом или прочитать предложение вслух. Это помогает понять, где нужно обычное отрицание, а где — усиление.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5973" y="2511713"/>
            <a:ext cx="303188" cy="48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33483" y="2511713"/>
            <a:ext cx="485100" cy="485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5016" y="4753825"/>
            <a:ext cx="485100" cy="485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379075" y="2600375"/>
            <a:ext cx="4213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93425" y="3223232"/>
            <a:ext cx="48996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Частица ли помогает построить вопрос и обычно стоит после слова, к которому относится: Знаешь ли ты? Придёшь ли завтра? Она делает вопрос мягче и точнее.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7017525" y="2600375"/>
            <a:ext cx="4213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Разве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6331900" y="3223231"/>
            <a:ext cx="48996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Разве передаёт удивление, сомнение или недоверие: Разве это правда? Такая частица часто звучит как скрытая проверка ответа и заметно меняет интонацию.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1379075" y="4842475"/>
            <a:ext cx="4213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Неужели
</a:t>
            </a:r>
            <a:endParaRPr lang="en-US" sz="1800" dirty="0"/>
          </a:p>
        </p:txBody>
      </p:sp>
      <p:sp>
        <p:nvSpPr>
          <p:cNvPr id="12" name="Text 5"/>
          <p:cNvSpPr txBox="1"/>
          <p:nvPr/>
        </p:nvSpPr>
        <p:spPr>
          <a:xfrm>
            <a:off x="693425" y="5469792"/>
            <a:ext cx="48996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Неужели выражает сильное удивление или сомнение: Неужели урок уже закончился? В речи она помогает показать, что говорящий не ожидал такого ответа или события.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300" dirty="0"/>
          </a:p>
        </p:txBody>
      </p:sp>
      <p:sp>
        <p:nvSpPr>
          <p:cNvPr id="14" name="Text 7"/>
          <p:cNvSpPr txBox="1"/>
          <p:nvPr/>
        </p:nvSpPr>
        <p:spPr>
          <a:xfrm>
            <a:off x="565500" y="564225"/>
            <a:ext cx="110610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Вопросительные и сомнительные частицы
</a:t>
            </a:r>
            <a:endParaRPr lang="en-US" sz="3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300" dirty="0"/>
          </a:p>
        </p:txBody>
      </p:sp>
      <p:sp>
        <p:nvSpPr>
          <p:cNvPr id="8" name="Text 1"/>
          <p:cNvSpPr txBox="1"/>
          <p:nvPr/>
        </p:nvSpPr>
        <p:spPr>
          <a:xfrm>
            <a:off x="222075" y="355600"/>
            <a:ext cx="11616558" cy="13061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Усилительные и выделительные частицы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317468" y="2406651"/>
            <a:ext cx="3928500" cy="66514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
</a:t>
            </a:r>
            <a:pPr algn="l" indent="0" marL="0">
              <a:lnSpc>
                <a:spcPct val="140000"/>
              </a:lnSpc>
              <a:buNone/>
            </a:pPr>
            <a:r>
              <a:rPr lang="en-US" sz="9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Частица даже подчёркивает неожиданность или значимость слова: Даже он справился. Она помогает показать, что событие кажется особенно примечательным.
</a:t>
            </a:r>
            <a:endParaRPr lang="en-US" sz="1378" dirty="0"/>
          </a:p>
        </p:txBody>
      </p:sp>
      <p:sp>
        <p:nvSpPr>
          <p:cNvPr id="10" name="Text 3"/>
          <p:cNvSpPr txBox="1"/>
          <p:nvPr/>
        </p:nvSpPr>
        <p:spPr>
          <a:xfrm>
            <a:off x="2215634" y="3140476"/>
            <a:ext cx="3928500" cy="66514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
</a:t>
            </a:r>
            <a:pPr algn="l" indent="0" marL="0">
              <a:lnSpc>
                <a:spcPct val="140000"/>
              </a:lnSpc>
              <a:buNone/>
            </a:pPr>
            <a:r>
              <a:rPr lang="en-US" sz="9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Частица же выделяет слово или добавляет оттенок настойчивости: Это же моя книга. В разговоре она делает фразу более выразительной и эмоциональной.
</a:t>
            </a:r>
            <a:endParaRPr lang="en-US" sz="1378" dirty="0"/>
          </a:p>
        </p:txBody>
      </p:sp>
      <p:sp>
        <p:nvSpPr>
          <p:cNvPr id="11" name="Text 4"/>
          <p:cNvSpPr txBox="1"/>
          <p:nvPr/>
        </p:nvSpPr>
        <p:spPr>
          <a:xfrm>
            <a:off x="4113801" y="3874301"/>
            <a:ext cx="3928500" cy="66514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
</a:t>
            </a:r>
            <a:pPr algn="l" indent="0" marL="0">
              <a:lnSpc>
                <a:spcPct val="140000"/>
              </a:lnSpc>
              <a:buNone/>
            </a:pPr>
            <a:r>
              <a:rPr lang="en-US" sz="9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Частица именно указывает на точность и выбор: Именно этот ответ оказался верным. Она помогает слушателю сразу понять, что главное в сообщении.
</a:t>
            </a:r>
            <a:endParaRPr lang="en-US" sz="1378" dirty="0"/>
          </a:p>
        </p:txBody>
      </p:sp>
      <p:sp>
        <p:nvSpPr>
          <p:cNvPr id="12" name="Text 5"/>
          <p:cNvSpPr txBox="1"/>
          <p:nvPr/>
        </p:nvSpPr>
        <p:spPr>
          <a:xfrm>
            <a:off x="6011967" y="4608127"/>
            <a:ext cx="3928500" cy="66514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Только
</a:t>
            </a:r>
            <a:pPr algn="l" indent="0" marL="0">
              <a:lnSpc>
                <a:spcPct val="140000"/>
              </a:lnSpc>
              <a:buNone/>
            </a:pPr>
            <a:r>
              <a:rPr lang="en-US" sz="9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Частица только ограничивает значение: Мы пришли только сегодня. Она показывает, что речь идёт не о чём-то большем, а об одном важном условии.
</a:t>
            </a:r>
            <a:endParaRPr lang="en-US" sz="1378" dirty="0"/>
          </a:p>
        </p:txBody>
      </p:sp>
      <p:sp>
        <p:nvSpPr>
          <p:cNvPr id="13" name="Text 6"/>
          <p:cNvSpPr txBox="1"/>
          <p:nvPr/>
        </p:nvSpPr>
        <p:spPr>
          <a:xfrm>
            <a:off x="7910133" y="5341953"/>
            <a:ext cx="3928500" cy="66514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Ведь и всё-таки
</a:t>
            </a:r>
            <a:pPr algn="l" indent="0" marL="0">
              <a:lnSpc>
                <a:spcPct val="140000"/>
              </a:lnSpc>
              <a:buNone/>
            </a:pPr>
            <a:r>
              <a:rPr lang="en-US" sz="9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Частицы ведь и всё-таки помогают выделить уже известную или неожиданно важную мысль: Ведь ты сам это видел; Он всё-таки пришёл. Они усиливают смысл без прямого отрицания.
</a:t>
            </a:r>
            <a:endParaRPr lang="en-US" sz="137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300" dirty="0"/>
          </a:p>
        </p:txBody>
      </p:sp>
      <p:sp>
        <p:nvSpPr>
          <p:cNvPr id="8" name="Text 1"/>
          <p:cNvSpPr txBox="1"/>
          <p:nvPr/>
        </p:nvSpPr>
        <p:spPr>
          <a:xfrm>
            <a:off x="929864" y="2197099"/>
            <a:ext cx="4808460" cy="14524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Передают условность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Частица бы помогает показать действие не как факт, а как возможное или желаемое: Я бы прочитал книгу. Она делает высказывание мягче и менее категоричным.
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6889285" y="2197099"/>
            <a:ext cx="4808460" cy="14524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Выражают пожелание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пусть и пускай часто встречаются в пожеланиях, просьбах и напутствиях: Пусть будет тише. Такие формы звучат доброжелательно и помогают выразить отношение говорящего.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929864" y="4237125"/>
            <a:ext cx="4808460" cy="14524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Побуждают к действию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Частица давай обычно используется, когда нужно предложить начать дело вместе: Давай начнём работу. Она делает речь живой, разговорной и понятной для собеседника.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6889285" y="4237125"/>
            <a:ext cx="4808460" cy="14524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Создают особый оттенок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Частица да в торжественных и книжных выражениях придаёт словам приподнятость: Да здравствует мир. В таких случаях она не называет действие, а формирует нужную интонацию.
</a:t>
            </a:r>
            <a:endParaRPr lang="en-US" sz="1800" dirty="0"/>
          </a:p>
        </p:txBody>
      </p:sp>
      <p:sp>
        <p:nvSpPr>
          <p:cNvPr id="12" name="Text 5"/>
          <p:cNvSpPr txBox="1"/>
          <p:nvPr/>
        </p:nvSpPr>
        <p:spPr>
          <a:xfrm>
            <a:off x="222075" y="355600"/>
            <a:ext cx="11616558" cy="1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Формообразующие частицы
</a:t>
            </a:r>
            <a:endParaRPr lang="en-US" sz="3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8250" y="3110809"/>
            <a:ext cx="6463500" cy="176795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558958" y="635508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6958475" y="1928850"/>
            <a:ext cx="5025000" cy="413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частицы не и ни выполняют разные функции: не обычно отрицает, а ни усиливает отрицание или входит в устойчивые сочетания.
</a:t>
            </a:r>
            <a:pPr algn="l" indent="0" marL="0">
              <a:lnSpc>
                <a:spcPct val="150041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различие видно по смыслу: не отрицает действие или признак, а ни помогает усилить отрицание или передать его полноту.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367549" y="6492325"/>
            <a:ext cx="56493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языка, 7 класс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и ни: как не перепутать
</a:t>
            </a:r>
            <a:endParaRPr lang="en-US" sz="3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1191" y="2754450"/>
            <a:ext cx="10689419" cy="2912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50" y="428000"/>
            <a:ext cx="111537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распознать частицу в предложении
</a:t>
            </a:r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отличить частицу от других служебных слов по функции и смыслу в предложении.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2075" y="4368581"/>
            <a:ext cx="11728625" cy="1878413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300" dirty="0"/>
          </a:p>
        </p:txBody>
      </p:sp>
      <p:sp>
        <p:nvSpPr>
          <p:cNvPr id="8" name="Text 1"/>
          <p:cNvSpPr txBox="1"/>
          <p:nvPr/>
        </p:nvSpPr>
        <p:spPr>
          <a:xfrm>
            <a:off x="222075" y="355600"/>
            <a:ext cx="11616558" cy="13061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определении частиц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370165" y="2406649"/>
            <a:ext cx="2522084" cy="17523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с наречием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только нередко принимают за наречие, если оно значит «лишь». Но в роли частицы оно ограничивает сообщение и помогает точнее выделить нужный смысл.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352292" y="2406649"/>
            <a:ext cx="2522084" cy="17523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Смешивают с союзом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Частицу же ошибочно считают союзом, хотя она не соединяет части предложения. Её задача — усилить высказывание, подчеркнуть противопоставление или указать на известный факт.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334422" y="2406649"/>
            <a:ext cx="2522084" cy="17523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замечают смысл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не, ни, ли легко распознать, если внимательно посмотреть на их роль. Они не называют предмет или действие, а добавляют отрицание, вопрос или усиление.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9316549" y="2406649"/>
            <a:ext cx="2522084" cy="17523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Смотрят только на форму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часто возникают, когда ученик опирается лишь на внешний вид слова. Надёжнее проверять значение, место в предложении и то, как слово влияет на интонацию.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1998" y="1834950"/>
            <a:ext cx="6486754" cy="42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367550" y="2004739"/>
            <a:ext cx="4634100" cy="384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основа предложения по-разному звучит в зависимости от частицы: сообщение становится эмоциональнее, вопросительнее или условнее.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Частицы не меняют тему высказывания, но сильно меняют его оттенок, поэтому они важны для точной передачи мысли.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541167" y="6358508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 «Частица»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частицы меняют смысл одной и той же фразы
</a:t>
            </a:r>
            <a:endParaRPr lang="en-US" sz="3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22075" y="355600"/>
            <a:ext cx="11616558" cy="160488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Частицы в устойчивых выражениях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300" dirty="0"/>
          </a:p>
        </p:txBody>
      </p:sp>
      <p:sp>
        <p:nvSpPr>
          <p:cNvPr id="10" name="Text 2"/>
          <p:cNvSpPr txBox="1"/>
          <p:nvPr/>
        </p:nvSpPr>
        <p:spPr>
          <a:xfrm>
            <a:off x="222075" y="2912828"/>
            <a:ext cx="5215459" cy="12043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Знакомые сочетания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Частицы часто входят в устойчивые выражения, которые запоминаются целиком: чуть ли не, как бы не, вот уж, только бы. В них смысл зависит от всего сочетания.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379641" y="2912828"/>
            <a:ext cx="5215459" cy="12043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эмоции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таких выражениях частицы помогают передать удивление, тревогу, сомнение или сильное чувство. Поэтому фраза звучит живее и точнее, чем без этих маленьких слов.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222075" y="5033728"/>
            <a:ext cx="5215459" cy="12043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Смысловая устойчивость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изменить частицу в устойчивом сочетании, смысл может заметно сместиться. Именно поэтому такие выражения нужно запоминать и употреблять аккуратно, без случайной замены слов.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379641" y="5033728"/>
            <a:ext cx="5215459" cy="12043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Выразительность речи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Устойчивые сочетания с частицами делают речь образной и естественной. Они часто встречаются в разговорной и художественной речи, где важно передать отношение говорящего.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040475" y="2606225"/>
            <a:ext cx="47304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Речевая норма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частиц слишком много, фраза становится тяжёлой и неясной. Поэтому важно употреблять их там, где они действительно помогают передать нужный смысл.
</a:t>
            </a:r>
            <a:endParaRPr lang="en-US" sz="1900" dirty="0"/>
          </a:p>
        </p:txBody>
      </p:sp>
      <p:sp>
        <p:nvSpPr>
          <p:cNvPr id="7" name="Text 1"/>
          <p:cNvSpPr txBox="1"/>
          <p:nvPr/>
        </p:nvSpPr>
        <p:spPr>
          <a:xfrm>
            <a:off x="1322400" y="2606225"/>
            <a:ext cx="47304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Устная речь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разговоре частицы звучат особенно часто: ну, да, же, ведь, вот. Они помогают передать интонацию, показать эмоцию и сделать реплику естественной.
</a:t>
            </a:r>
            <a:endParaRPr lang="en-US" sz="1900" dirty="0"/>
          </a:p>
        </p:txBody>
      </p:sp>
      <p:sp>
        <p:nvSpPr>
          <p:cNvPr id="8" name="Text 2"/>
          <p:cNvSpPr txBox="1"/>
          <p:nvPr/>
        </p:nvSpPr>
        <p:spPr>
          <a:xfrm>
            <a:off x="4191600" y="4872250"/>
            <a:ext cx="47304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Письменная речь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текстах частицы используются точнее и осознаннее. Они помогают в диалогах, при описании чувств и в художественных фразах, где важно сохранить живость речи.
</a:t>
            </a:r>
            <a:endParaRPr lang="en-US" sz="1900" dirty="0"/>
          </a:p>
        </p:txBody>
      </p:sp>
      <p:sp>
        <p:nvSpPr>
          <p:cNvPr id="9" name="Text 3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300" dirty="0"/>
          </a:p>
        </p:txBody>
      </p:sp>
      <p:sp>
        <p:nvSpPr>
          <p:cNvPr id="10" name="Text 4"/>
          <p:cNvSpPr txBox="1"/>
          <p:nvPr/>
        </p:nvSpPr>
        <p:spPr>
          <a:xfrm>
            <a:off x="497250" y="296675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Частицы в устной и письменной речи
</a:t>
            </a:r>
            <a:endParaRPr lang="en-US" sz="3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7275" y="2348140"/>
            <a:ext cx="7101300" cy="216171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6850" y="778500"/>
            <a:ext cx="3979500" cy="530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разборов частиц
</a:t>
            </a:r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частица связана с её функцией и каким примером можно подтвердить значение в предложении.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разряд легко узнать по функции: частица либо отрицает, либо задаёт вопрос, либо усиливает смысл, либо помогает образовать форму.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300" dirty="0"/>
          </a:p>
        </p:txBody>
      </p:sp>
      <p:sp>
        <p:nvSpPr>
          <p:cNvPr id="6" name="Text 2"/>
          <p:cNvSpPr txBox="1"/>
          <p:nvPr/>
        </p:nvSpPr>
        <p:spPr>
          <a:xfrm>
            <a:off x="5320167" y="6420933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«Частица»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300" dirty="0"/>
          </a:p>
        </p:txBody>
      </p:sp>
      <p:sp>
        <p:nvSpPr>
          <p:cNvPr id="4" name="Text 1"/>
          <p:cNvSpPr txBox="1"/>
          <p:nvPr/>
        </p:nvSpPr>
        <p:spPr>
          <a:xfrm>
            <a:off x="6420400" y="1621807"/>
            <a:ext cx="5122800" cy="31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Запомните: частицы не называют предметы и действия, а помогают уточнять смысл. Чтобы распознать их, смотрите на значение, место в предложении и интонацию.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886700" y="1832400"/>
            <a:ext cx="4647000" cy="269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разрядов нужно различать в школьном курсе.
</a:t>
            </a:r>
            <a:endParaRPr lang="en-US" sz="3000" dirty="0"/>
          </a:p>
        </p:txBody>
      </p:sp>
      <p:sp>
        <p:nvSpPr>
          <p:cNvPr id="6" name="Text 3"/>
          <p:cNvSpPr txBox="1"/>
          <p:nvPr/>
        </p:nvSpPr>
        <p:spPr>
          <a:xfrm>
            <a:off x="648800" y="4818000"/>
            <a:ext cx="51228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языка, 7 класс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59595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40400" y="932250"/>
            <a:ext cx="9940500" cy="499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роль частиц в русском языке
</a:t>
            </a:r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Частицы делают речь точнее и выразительнее, помогают задавать вопросы, отрицать, усиливать и выделять главное. Без них высказывание теряет важные оттенки смысла и звучит беднее.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2026-05-28T17:43:05Z</dcterms:created>
  <dcterms:modified xsi:type="dcterms:W3CDTF">2026-05-28T17:43:05Z</dcterms:modified>
</cp:coreProperties>
</file>