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image" Target="../media/image-8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Египет: цивилизация Нила
</a:t>
            </a:r>
            <a:endParaRPr lang="en-US" sz="2879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Цивилизация, выросшая из воды, веры и знаний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возникла цивилизация на Ниле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Египет — это государство на берегах Нила, просуществовавшее более трёх тысяч лет и оставившее после себя удивительное наследие.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6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 реки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долине Нила люди жили среди узкой полосы плодородной земли, окружённой пустыней. Река давала воду, почву и удобные пути для передвижения. Именно здесь возникли первые города, поля и хозяйства, которые могли существовать круглый год.
</a:t>
            </a:r>
            <a:endParaRPr lang="en-US" sz="1034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торговли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 связывал между собой поселения, рынки и храмы. По нему перевозили зерно, камень, папирус и товары ремесленников. Без этой водной дороги Египет не смог бы так рано стать сильным и хорошо организованным государством.
</a:t>
            </a:r>
            <a:endParaRPr lang="en-US" sz="1036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Река, которая всё определяла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важное в Египте было связано с рекой: посевы, налоги, власть и даже представления о порядке мира. Поэтому историю страны удобнее понимать не как набор дат, а как рассказ о том, как Нил формировал жизнь людей.
</a:t>
            </a:r>
            <a:endParaRPr lang="en-US" sz="1036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Египет: страна вдоль Нила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6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Нил, разливы и урожай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приходила вовремя — и поля быстро покрывались зеленью после посева.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разлив Нила был основой земледелия: без воды не было бы ни посева, ни урожая.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 общим сведениям о сезонном разливе Нила; точные древние показатели не сохранились.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6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6997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1/3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Египта приходилось на пустыню.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трети территории Египта занимала пустыня, которая защищала страну, но ограничивала жизнь людей.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о географии Древнего Египта.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6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2262231"/>
            <a:ext cx="5139684" cy="12320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правил Египтом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Египте власть, обязанности и богатство были тесно связаны. Таблица показывает, кто стоял выше остальных и за что отвечал.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держалось на верховной власти фараона и труде большинства населения, которое обеспечивало страну продовольствием.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о социальной структуре Древнего Египта.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6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Сословия и социальная лестница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по историческим сведениям о Древнем Египте.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6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00220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94779" y="1900220"/>
            <a:ext cx="63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478989"/>
            <a:ext cx="72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537336"/>
            <a:ext cx="720000" cy="576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Боги и Маат — порядок мира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 — солнце
</a:t>
            </a:r>
            <a:pPr algn="l" indent="0" marL="0">
              <a:lnSpc>
                <a:spcPct val="100000"/>
              </a:lnSpc>
              <a:buNone/>
            </a:pPr>
            <a:r>
              <a:rPr lang="en-US" sz="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 считался солнечным богом и символизировал свет, тепло и ежедневное движение солнца по небу. Для египтян это был знак жизни, без которого невозможно представить мир и урожай.
</a:t>
            </a:r>
            <a:endParaRPr lang="en-US" sz="802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Осирис — вечность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Осирис связывался с загробным миром и надеждой на продолжение жизни после смерти. Его образ напоминал, что смерть не считалась окончательным концом человеческого пути.
</a:t>
            </a:r>
            <a:endParaRPr lang="en-US" sz="838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Исида —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7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Исида почиталась как защитница семьи и хранительница порядка. Её образ особенно важен для понимания того, как египтяне представляли заботу, верность и помощь в трудные времена.
</a:t>
            </a:r>
            <a:endParaRPr lang="en-US" sz="797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Маат —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8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Маат означала истину, справедливость и правильное устройство мира. Египтяне верили, что без Маат наступят хаос и беспорядок, а жизнь государства потеряет устойчивость.
</a:t>
            </a:r>
            <a:endParaRPr lang="en-US" sz="844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6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Загробный мир и суд Осириса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Представления египтян о судьбе души после смерти.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6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3385" y="3387493"/>
            <a:ext cx="8522150" cy="143977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делали мумии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60" dirty="0"/>
          </a:p>
        </p:txBody>
      </p:sp>
      <p:sp>
        <p:nvSpPr>
          <p:cNvPr id="12" name="Text 2"/>
          <p:cNvSpPr txBox="1"/>
          <p:nvPr/>
        </p:nvSpPr>
        <p:spPr>
          <a:xfrm>
            <a:off x="673100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сохраняли тело
</a:t>
            </a:r>
            <a:pPr algn="l" indent="0" marL="0">
              <a:lnSpc>
                <a:spcPct val="100000"/>
              </a:lnSpc>
              <a:buNone/>
            </a:pPr>
            <a:r>
              <a:rPr lang="en-US" sz="4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считали, что после смерти человеку нужно сохранить тело, чтобы душа могла узнать свой облик и продолжить путь в вечности.
</a:t>
            </a:r>
            <a:endParaRPr lang="en-US" sz="1025" dirty="0"/>
          </a:p>
        </p:txBody>
      </p:sp>
      <p:sp>
        <p:nvSpPr>
          <p:cNvPr id="13" name="Text 3"/>
          <p:cNvSpPr txBox="1"/>
          <p:nvPr/>
        </p:nvSpPr>
        <p:spPr>
          <a:xfrm>
            <a:off x="2782528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мумификации
</a:t>
            </a:r>
            <a:pPr algn="l" indent="0" marL="0">
              <a:lnSpc>
                <a:spcPct val="100000"/>
              </a:lnSpc>
              <a:buNone/>
            </a:pPr>
            <a:r>
              <a:rPr lang="en-US" sz="3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удаляли внутренние органы, затем тело обрабатывали специальными веществами, чтобы замедлить разложение и подготовить его к погребению.
</a:t>
            </a:r>
            <a:endParaRPr lang="en-US" sz="923" dirty="0"/>
          </a:p>
        </p:txBody>
      </p:sp>
      <p:sp>
        <p:nvSpPr>
          <p:cNvPr id="14" name="Text 4"/>
          <p:cNvSpPr txBox="1"/>
          <p:nvPr/>
        </p:nvSpPr>
        <p:spPr>
          <a:xfrm>
            <a:off x="4899576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Бинты и стоимость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4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тело обматывали льняными бинтами. Работа требовала опыта, времени и дорогих материалов, поэтому была доступна не всем.
</a:t>
            </a:r>
            <a:endParaRPr lang="en-US" sz="1109" dirty="0"/>
          </a:p>
        </p:txBody>
      </p:sp>
      <p:sp>
        <p:nvSpPr>
          <p:cNvPr id="15" name="Text 5"/>
          <p:cNvSpPr txBox="1"/>
          <p:nvPr/>
        </p:nvSpPr>
        <p:spPr>
          <a:xfrm>
            <a:off x="7013190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ритуал
</a:t>
            </a:r>
            <a:pPr algn="l" indent="0" marL="0">
              <a:lnSpc>
                <a:spcPct val="100000"/>
              </a:lnSpc>
              <a:buNone/>
            </a:pPr>
            <a:r>
              <a:rPr lang="en-US" sz="4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Весь обряд занимал около 70 дней и сопровождался ритуалами, которые должны были защитить умершего в загробном мире.
</a:t>
            </a:r>
            <a:endParaRPr lang="en-US" sz="110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возникла и использовалась письменность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знаков
</a:t>
            </a:r>
            <a:pPr algn="ctr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начиналось с простых знаков, которые передавали звук, слово или целую идею. Так египтяне могли записывать имена, молитвы и важные события.
</a:t>
            </a:r>
            <a:endParaRPr lang="en-US" sz="1027" dirty="0"/>
          </a:p>
        </p:txBody>
      </p:sp>
      <p:sp>
        <p:nvSpPr>
          <p:cNvPr id="8" name="Text 2"/>
          <p:cNvSpPr txBox="1"/>
          <p:nvPr/>
        </p:nvSpPr>
        <p:spPr>
          <a:xfrm>
            <a:off x="3212990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Папирус и запись
</a:t>
            </a:r>
            <a:pPr algn="ctr" indent="0" marL="0">
              <a:lnSpc>
                <a:spcPct val="100000"/>
              </a:lnSpc>
              <a:buNone/>
            </a:pPr>
            <a:r>
              <a:rPr lang="en-US" sz="99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повседневных записей использовали папирус — лёгкий материал из тростника. Его удобно было сворачивать, хранить и переносить, а писать на нём могли тростниковой кистью.
</a:t>
            </a:r>
            <a:endParaRPr lang="en-US" sz="996" dirty="0"/>
          </a:p>
        </p:txBody>
      </p:sp>
      <p:sp>
        <p:nvSpPr>
          <p:cNvPr id="9" name="Text 3"/>
          <p:cNvSpPr txBox="1"/>
          <p:nvPr/>
        </p:nvSpPr>
        <p:spPr>
          <a:xfrm>
            <a:off x="620340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 писца
</a:t>
            </a:r>
            <a:pPr algn="ctr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Писцом становился тот, кто долго учился читать и писать. Такая подготовка открывала путь к службе при храме или во дворце и давала высокий статус.
</a:t>
            </a:r>
            <a:endParaRPr lang="en-US" sz="1099" dirty="0"/>
          </a:p>
        </p:txBody>
      </p:sp>
      <p:sp>
        <p:nvSpPr>
          <p:cNvPr id="10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6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Знания: календарь, звезды и счета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записи помогали египтянам не только считать, но и планировать работу на весь год.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и учёт были связаны с хозяйством: зная время разлива и сроки работ, египтяне точнее собирали налоги и распределяли труд.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Древнего Египта; данные о календаре — 365 дней, 12 месяцев и 3 сезона.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6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 самых известных пирамидах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6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Гробница для вечности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5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выглядела не просто как огромная постройка, а как путь фараона к вечной жизни. Чем выше статус правителя, тем более внушительной становилась его гробница, а камень должен был пережить века.
</a:t>
            </a:r>
            <a:endParaRPr lang="en-US" sz="754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двигали камень
</a:t>
            </a:r>
            <a:pPr algn="l" indent="0" marL="0">
              <a:lnSpc>
                <a:spcPct val="100000"/>
              </a:lnSpc>
              <a:buNone/>
            </a:pPr>
            <a:r>
              <a:rPr lang="en-US" sz="75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плато Гиза каменные блоки поднимали по наклонным земляным насыпям и перевозили по воде, когда это было возможно. Такое строительство требовало тысяч работников, точной организации и постоянного контроля.
</a:t>
            </a:r>
            <a:endParaRPr lang="en-US" sz="754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могущества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75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были видимым знаком власти: они показывали, что фараон обладает ресурсами, людьми и поддержкой государства. Поэтому их силуэт до сих пор остаётся символом древнеегипетской цивилизации.
</a:t>
            </a:r>
            <a:endParaRPr lang="en-US" sz="75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2274273"/>
            <a:ext cx="5139684" cy="1640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монументальных построек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Древнего Египта показывает, как по-разному использовались памятники для власти, культа и памяти о знатных людях.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4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подчёркивали религиозный центр государства, мастабы стали ранним этапом погребальной архитектуры, а пирамиды превратились в самый узнаваемый символ царской власти.
</a:t>
            </a:r>
            <a:endParaRPr lang="en-US" sz="714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древнеегипетской архитектуры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6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56387"/>
            <a:ext cx="720000" cy="64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9" y="1988387"/>
            <a:ext cx="720000" cy="57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4948" y="3648244"/>
            <a:ext cx="720000" cy="72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0471" y="3720243"/>
            <a:ext cx="720000" cy="576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повседневности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1589717" y="190625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из кирпича
</a:t>
            </a:r>
            <a:pPr algn="l" indent="0" marL="0">
              <a:lnSpc>
                <a:spcPct val="100000"/>
              </a:lnSpc>
              <a:buNone/>
            </a:pPr>
            <a:r>
              <a:rPr lang="en-US" sz="8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чаще строили из сырцового кирпича, потому что камень берегли для храмов и гробниц. Такие здания были прохладнее днём, но требовали постоянного ремонта после дождей и ветра.
</a:t>
            </a:r>
            <a:endParaRPr lang="en-US" sz="828" dirty="0"/>
          </a:p>
        </p:txBody>
      </p:sp>
      <p:sp>
        <p:nvSpPr>
          <p:cNvPr id="14" name="Text 2"/>
          <p:cNvSpPr txBox="1"/>
          <p:nvPr/>
        </p:nvSpPr>
        <p:spPr>
          <a:xfrm>
            <a:off x="5960449" y="191638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одежда
</a:t>
            </a:r>
            <a:pPr algn="l" indent="0" marL="0">
              <a:lnSpc>
                <a:spcPct val="100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Одежду шили из льна: она была лёгкой и подходила для жаркого климата. Простые ткани ценили за удобство, а украшения показывали достаток семьи и положение человека.
</a:t>
            </a:r>
            <a:endParaRPr lang="en-US" sz="836" dirty="0"/>
          </a:p>
        </p:txBody>
      </p:sp>
      <p:sp>
        <p:nvSpPr>
          <p:cNvPr id="15" name="Text 3"/>
          <p:cNvSpPr txBox="1"/>
          <p:nvPr/>
        </p:nvSpPr>
        <p:spPr>
          <a:xfrm>
            <a:off x="1589717" y="364824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на 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ели хлеб, каши, рыбу, овощи и фрукты, а воду и напитки хранили в кувшинах. Рацион зависел от урожая и того, что удавалось вырастить рядом с Нилом.
</a:t>
            </a:r>
            <a:endParaRPr lang="en-US" sz="858" dirty="0"/>
          </a:p>
        </p:txBody>
      </p:sp>
      <p:sp>
        <p:nvSpPr>
          <p:cNvPr id="16" name="Text 4"/>
          <p:cNvSpPr txBox="1"/>
          <p:nvPr/>
        </p:nvSpPr>
        <p:spPr>
          <a:xfrm>
            <a:off x="5960449" y="3648243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время проводили за настольными играми и семейными делами. Дети быстро включались в работу по хозяйству, помогая взрослым на поле, дома и на рынке.
</a:t>
            </a:r>
            <a:endParaRPr lang="en-US" sz="858" dirty="0"/>
          </a:p>
        </p:txBody>
      </p:sp>
      <p:sp>
        <p:nvSpPr>
          <p:cNvPr id="17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6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 опора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египетской семье важны были не только взрослые, но и дети. Мальчики и девочки рано учились помогать по дому, присматривать за младшими и участвовать в работе, которая поддерживала хозяйство.
</a:t>
            </a:r>
            <a:endParaRPr lang="en-US" sz="1107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женщин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могли владеть имуществом, наследовать его и обращаться в суд. Это давало им заметную правовую самостоятельность, хотя жизнь семьи всё равно оставалась тесно связанной с трудом и традициями.
</a:t>
            </a:r>
            <a:endParaRPr lang="en-US" sz="1036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Рынки и обмен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соединяла Египет с соседними землями: вывозили зерно, лён, папирус, золото и изделия ремесленников. Обмен помогал государству получать нужные ресурсы и поддерживать богатство храмов и городов.
</a:t>
            </a:r>
            <a:endParaRPr lang="en-US" sz="1052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дом и обмен товарами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6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3385" y="3387493"/>
            <a:ext cx="8522150" cy="143977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работали правила египетского искусства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60" dirty="0"/>
          </a:p>
        </p:txBody>
      </p:sp>
      <p:sp>
        <p:nvSpPr>
          <p:cNvPr id="12" name="Text 2"/>
          <p:cNvSpPr txBox="1"/>
          <p:nvPr/>
        </p:nvSpPr>
        <p:spPr>
          <a:xfrm>
            <a:off x="547141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Строгий канон
</a:t>
            </a:r>
            <a:pPr algn="l" indent="0" marL="0">
              <a:lnSpc>
                <a:spcPct val="100000"/>
              </a:lnSpc>
              <a:buNone/>
            </a:pPr>
            <a:r>
              <a:rPr lang="en-US" sz="4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не изображал человека случайно: каждая часть тела подчинялась правилу, чтобы фигура была узнаваемой и «правильной». Поэтому лица, плечи и ноги часто показывали под разными углами.
</a:t>
            </a:r>
            <a:endParaRPr lang="en-US" sz="1079" dirty="0"/>
          </a:p>
        </p:txBody>
      </p:sp>
      <p:sp>
        <p:nvSpPr>
          <p:cNvPr id="13" name="Text 3"/>
          <p:cNvSpPr txBox="1"/>
          <p:nvPr/>
        </p:nvSpPr>
        <p:spPr>
          <a:xfrm>
            <a:off x="2656569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как рассказ
</a:t>
            </a:r>
            <a:pPr algn="l" indent="0" marL="0">
              <a:lnSpc>
                <a:spcPct val="100000"/>
              </a:lnSpc>
              <a:buNone/>
            </a:pPr>
            <a:r>
              <a:rPr lang="en-US" sz="4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Сцены на стенах храмов и гробниц рассказывали о жизни, ритуалах и победах. Искусство было не просто украшением, а способом сохранить порядок, память и уважение к богам и правителям.
</a:t>
            </a:r>
            <a:endParaRPr lang="en-US" sz="1049" dirty="0"/>
          </a:p>
        </p:txBody>
      </p:sp>
      <p:sp>
        <p:nvSpPr>
          <p:cNvPr id="14" name="Text 4"/>
          <p:cNvSpPr txBox="1"/>
          <p:nvPr/>
        </p:nvSpPr>
        <p:spPr>
          <a:xfrm>
            <a:off x="4773617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цвета
</a:t>
            </a:r>
            <a:pPr algn="l" indent="0" marL="0">
              <a:lnSpc>
                <a:spcPct val="100000"/>
              </a:lnSpc>
              <a:buNone/>
            </a:pPr>
            <a:r>
              <a:rPr lang="en-US" sz="4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тоже имели смысл: золотой напоминал о вечности и божественности, зелёный — о жизни и возрождении, а синий связывали с Нилом, небом и бескрайним пространством.
</a:t>
            </a:r>
            <a:endParaRPr lang="en-US" sz="1079" dirty="0"/>
          </a:p>
        </p:txBody>
      </p:sp>
      <p:sp>
        <p:nvSpPr>
          <p:cNvPr id="15" name="Text 5"/>
          <p:cNvSpPr txBox="1"/>
          <p:nvPr/>
        </p:nvSpPr>
        <p:spPr>
          <a:xfrm>
            <a:off x="6887231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запоминается
</a:t>
            </a:r>
            <a:pPr algn="l" indent="0" marL="0">
              <a:lnSpc>
                <a:spcPct val="100000"/>
              </a:lnSpc>
              <a:buNone/>
            </a:pPr>
            <a:r>
              <a:rPr lang="en-US" sz="4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канонам египетское искусство легко узнаётся даже спустя тысячи лет. Оно выглядит торжественно, ясно и очень упорядоченно, как сама идея Маат.
</a:t>
            </a:r>
            <a:endParaRPr lang="en-US" sz="109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эпохи и повороты истории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 истории Египта лучше заметны, если сравнить не события, а сам масштаб и устойчивость эпох.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2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периода были долгими, но каждый по-своему менял страну: от строительства пирамид к укреплению управления и затем к расширению влияния Египта.
</a:t>
            </a:r>
            <a:endParaRPr lang="en-US" sz="802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справочные оценки длительности периодов Древнего, Среднего и Нового царств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6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8689" y="1670354"/>
            <a:ext cx="3011023" cy="31144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знаний и следы наследия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98337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Находки археологов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Раскопки помогают находить предметы быта, украшения, орудия труда и остатки домов. Каждый такой находка дополняет картину жизни страны и уточняет то, что не сохранилось в письменных источниках.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источники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Гробницы и храмы дают археологам прямые сведения о верованиях, власти и искусстве. По надписям на стенах можно восстановить имена правителей, ритуалы и даже отдельные хозяйственные сцены.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23585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в памяти мира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Египта заметно и сегодня: пирамиды изучают по всему миру, а образы мумий и сфинксов стали частью культуры музеев, книг и фильмов.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123585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на папирусе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Папирусы рассказывают о налогах, заказах, письмах и учебе писцов. Такие тексты особенно ценны, потому что показывают не только жизнь царей, но и повседневные дела обычных людей.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6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цивилизация Нила пережила века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Египет объединил реку, власть, религию и знания в устойчивую систему. Именно поэтому его пирамиды, письменность и календарь до сих пор кажутся удивительно современными и понятными.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2026-07-26T13:39:23Z</dcterms:created>
  <dcterms:modified xsi:type="dcterms:W3CDTF">2026-07-26T13:39:23Z</dcterms:modified>
</cp:coreProperties>
</file>