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image" Target="../media/image-14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ферментов и витаминов в обмене веществ: значимость для организма
</a:t>
            </a:r>
            <a:endParaRPr lang="en-US" sz="3322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поддерживает жизнь; ферменты и витамины играют ключевую роль в этом процессе.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4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обмен веществ и почему он важен
</a:t>
            </a:r>
            <a:endParaRPr lang="en-US" sz="2346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— это все химические процессы в теле, обеспечивающие энергию и строительные материалы. В подростковом возрасте обмен особенно активен из-за роста, гормонов и физической активности.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2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ферменты и как они влияют на обмен веществ
</a:t>
            </a:r>
            <a:endParaRPr lang="en-US" sz="1829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ускоряют реакции в организме
</a:t>
            </a:r>
            <a:pPr algn="l" indent="0" marL="0">
              <a:lnSpc>
                <a:spcPct val="90000"/>
              </a:lnSpc>
              <a:buNone/>
            </a:pPr>
            <a:r>
              <a:rPr lang="en-US" sz="40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6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— это белки, которые ускоряют химические процессы без изменений собственной структуры. Они отвечают за превращение пищи в энергию и полезные вещества.
</a:t>
            </a:r>
            <a:endParaRPr lang="en-US" sz="1204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ферменты выполняют разные задачи
</a:t>
            </a:r>
            <a:pPr algn="l" indent="0" marL="0">
              <a:lnSpc>
                <a:spcPct val="90000"/>
              </a:lnSpc>
              <a:buNone/>
            </a:pPr>
            <a:r>
              <a:rPr lang="en-US" sz="40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6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Амилаза расщепляет крахмал в углеводы, липаза — жиры, пепсин разрушает белки. Каждый вид фермента уникален и адаптирован к конкретной реакции.
</a:t>
            </a:r>
            <a:endParaRPr lang="en-US" sz="1204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ферментов в каждой клетке
</a:t>
            </a:r>
            <a:pPr algn="l" indent="0" marL="0">
              <a:lnSpc>
                <a:spcPct val="90000"/>
              </a:lnSpc>
              <a:buNone/>
            </a:pPr>
            <a:r>
              <a:rPr lang="en-US" sz="40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6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человеческом организме работают тысячи ферментов, и каждая клетка содержит сотни разных их видов, что обеспечивает сложность и точность метаболизма.
</a:t>
            </a:r>
            <a:endParaRPr lang="en-US" sz="1204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2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ферменты и как они влияют на обмен веществ
</a:t>
            </a:r>
            <a:endParaRPr lang="en-US" sz="1829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900" y="1331574"/>
            <a:ext cx="2698200" cy="21633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6300" y="1331999"/>
            <a:ext cx="2698200" cy="21633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35375" y="1332609"/>
            <a:ext cx="2713200" cy="216208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99119" y="3701543"/>
            <a:ext cx="2465363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необходимы для роста и здоровья
</a:t>
            </a:r>
            <a:pPr algn="l" indent="0" marL="0">
              <a:lnSpc>
                <a:spcPct val="90000"/>
              </a:lnSpc>
              <a:buNone/>
            </a:pPr>
            <a:r>
              <a:rPr lang="en-US" sz="2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— органические вещества, которые регулируют обмен веществ и поддерживают функции организма, участвуя в многих жизненно важных процессах.
</a:t>
            </a:r>
            <a:endParaRPr lang="en-US" sz="888" dirty="0"/>
          </a:p>
        </p:txBody>
      </p:sp>
      <p:sp>
        <p:nvSpPr>
          <p:cNvPr id="11" name="Text 1"/>
          <p:cNvSpPr txBox="1"/>
          <p:nvPr/>
        </p:nvSpPr>
        <p:spPr>
          <a:xfrm>
            <a:off x="3347224" y="3701543"/>
            <a:ext cx="2436788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нельзя получить самостоятельно
</a:t>
            </a:r>
            <a:pPr algn="l" indent="0" marL="0">
              <a:lnSpc>
                <a:spcPct val="90000"/>
              </a:lnSpc>
              <a:buNone/>
            </a:pPr>
            <a:r>
              <a:rPr lang="en-US" sz="2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организм не способен синтезировать витамины, поэтому они должны поступать с пищей, обеспечивая нормальное развитие и защиту организма.
</a:t>
            </a:r>
            <a:endParaRPr lang="en-US" sz="889" dirty="0"/>
          </a:p>
        </p:txBody>
      </p:sp>
      <p:sp>
        <p:nvSpPr>
          <p:cNvPr id="12" name="Text 2"/>
          <p:cNvSpPr txBox="1"/>
          <p:nvPr/>
        </p:nvSpPr>
        <p:spPr>
          <a:xfrm>
            <a:off x="6179810" y="3701543"/>
            <a:ext cx="2436788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укрепляют иммунитет и зрение
</a:t>
            </a:r>
            <a:pPr algn="l" indent="0" marL="0">
              <a:lnSpc>
                <a:spcPct val="90000"/>
              </a:lnSpc>
              <a:buNone/>
            </a:pPr>
            <a:r>
              <a:rPr lang="en-US" sz="3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помогают организму защищаться от болезней, поддерживают здоровье кожи, костей и зрения, что особенно важно в период активного роста.
</a:t>
            </a:r>
            <a:endParaRPr lang="en-US" sz="908" dirty="0"/>
          </a:p>
        </p:txBody>
      </p:sp>
      <p:sp>
        <p:nvSpPr>
          <p:cNvPr id="13" name="Text 3"/>
          <p:cNvSpPr txBox="1"/>
          <p:nvPr/>
        </p:nvSpPr>
        <p:spPr>
          <a:xfrm>
            <a:off x="7968815" y="4482077"/>
            <a:ext cx="7929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4" name="Text 4"/>
          <p:cNvSpPr txBox="1"/>
          <p:nvPr/>
        </p:nvSpPr>
        <p:spPr>
          <a:xfrm>
            <a:off x="425668" y="397625"/>
            <a:ext cx="6617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витаминов в организме и обмене веществ
</a:t>
            </a:r>
            <a:endParaRPr lang="en-US" sz="217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05384" y="1245327"/>
            <a:ext cx="2676501" cy="3564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3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Катаболизм и анаболизм: основные процессы метаболизма
</a:t>
            </a:r>
            <a:endParaRPr lang="en-US" sz="1731" dirty="0"/>
          </a:p>
        </p:txBody>
      </p:sp>
      <p:sp>
        <p:nvSpPr>
          <p:cNvPr id="8" name="Text 1"/>
          <p:cNvSpPr txBox="1"/>
          <p:nvPr/>
        </p:nvSpPr>
        <p:spPr>
          <a:xfrm>
            <a:off x="535600" y="1943435"/>
            <a:ext cx="2094273" cy="25386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Катаболизм — это разрушение сложных веществ с выделением энергии, например, распад глюкозы до воды и углекислого газа. Этот процесс обеспечивает энергоресурсы для организма.
</a:t>
            </a:r>
            <a:endParaRPr lang="en-US" sz="1050" dirty="0"/>
          </a:p>
        </p:txBody>
      </p:sp>
      <p:sp>
        <p:nvSpPr>
          <p:cNvPr id="9" name="Text 2"/>
          <p:cNvSpPr txBox="1"/>
          <p:nvPr/>
        </p:nvSpPr>
        <p:spPr>
          <a:xfrm>
            <a:off x="5839518" y="1943435"/>
            <a:ext cx="2094300" cy="25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Анаболизм — это создание сложных молекул из простых с расходом энергии, например, синтез белка из аминокислот. Он необходим для роста и восстановления тканей.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исследования, 2023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1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пищеварительные ферменты и их функции
</a:t>
            </a:r>
            <a:endParaRPr lang="en-US" sz="1911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этих ферментов снижает усвоение пищи и приводит к дефициту энергии для организма.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эффективность напрямую зависит от активности ферментов, их дефицит снижает жизненный тонус.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Диетологический журнал, 2022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1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основных витаминов для метаболизма
</a:t>
            </a:r>
            <a:endParaRPr lang="en-US" sz="2116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витамин участвует в важных биохимических реакциях и поддерживает здоровье организма.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витаминов приводит к снижению энергии и ослаблению иммунитета у подростков.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300" y="1075209"/>
            <a:ext cx="8400600" cy="15094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8803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и их источники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витаминов поступает с растительной и животной пищей, например, фрукты и овощи богаты витамином C и группой B.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4896052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в питании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находятся в сырых овощах, кисломолочных продуктах и проростках, которые помогают улучшить пищеварение и обмен веществ.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95400" y="399850"/>
            <a:ext cx="66183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ферментов и витаминов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7968815" y="4482077"/>
            <a:ext cx="792956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3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дефицита ферментов и витаминов на организм
</a:t>
            </a:r>
            <a:endParaRPr lang="en-US" sz="1835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ферментов ведёт к плохому перевариванию пищи, что снижает усвоение питательных веществ и может вызвать потерю веса.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витаминов ослабляет иммунитет, вызывает ломкость волос, кожные высыпания и задержку роста организма.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Комплексный дефицит ухудшает общее состояние здоровья и снижает способности к учёбе и физической активности у подростков.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659" y="1245327"/>
            <a:ext cx="2679802" cy="36784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250" y="391700"/>
            <a:ext cx="6620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пищеварения: этапы и функции
</a:t>
            </a:r>
            <a:endParaRPr lang="en-US" sz="2425" dirty="0"/>
          </a:p>
        </p:txBody>
      </p:sp>
      <p:sp>
        <p:nvSpPr>
          <p:cNvPr id="8" name="Text 1"/>
          <p:cNvSpPr txBox="1"/>
          <p:nvPr/>
        </p:nvSpPr>
        <p:spPr>
          <a:xfrm>
            <a:off x="7949546" y="4471034"/>
            <a:ext cx="880868" cy="6232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247484" y="1645774"/>
            <a:ext cx="2123587" cy="28363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Начальный этап — расщепление углеводов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рту крахмал начинает разлагаться благодаря амилазе слюны, облегчая дальнейшее усвоение в желудке и кишечнике.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845904" y="1645774"/>
            <a:ext cx="2123587" cy="28363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Последующие этапы — белки и жиры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желудке пепсин расщепляет белки, а в тонком кишечнике трипсин и липаза завершают переваривание белков и жиров, обеспечивая организм питательными веществами.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Водорастворимые витамины, такие как витамин C и витамины группы B, быстро усваиваются и не накапливаются в организме, поэтому их необходимо регулярно пополнять с пищей.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Жирорастворимые витамины (A, D, E, K) сохраняются в тканях и имеют важные функции, например, витамин D способствует усвоению кальция и укреплению костей; избыток таких витаминов может вызвать интоксикацию.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витаминов: водорастворимые и жирорастворимые
</a:t>
            </a:r>
            <a:endParaRPr lang="en-US" sz="1695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16049" y="2319337"/>
            <a:ext cx="2128385" cy="162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Лактазная недостаточность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переваривания молочного сахара, вызывающее вздутие и боль в животе, особенно после употребления молочных продуктов.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3202056" y="2319337"/>
            <a:ext cx="2103577" cy="162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Фенилкетонурия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заболевание, при котором дефект фермента нарушает обмен аминокислот, что ведёт к поражению нервной системы и задержке развития.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780367" y="2319337"/>
            <a:ext cx="2136292" cy="1620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Болезнь Гоше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Заболевание, связанное с дефицитом фермента глюкоцереброзидазы, приводящее к накоплению вредных веществ и поражению органов, таких как селезёнка и печень.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97025" y="397625"/>
            <a:ext cx="6623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4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болезней, связанных с дефицитом ферментов
</a:t>
            </a:r>
            <a:endParaRPr lang="en-US" sz="184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Авитаминоз — полный дефицит витамина, приводящий к серьёзным нарушениям, например, цинга при нехватке витамина C характеризуется кровоточивостью дёсен и слабостью.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Гиповитаминоз — частичный недостаток витамина, способствующий развитию рахита при дефиците витамина D, что вызывает деформацию костей и задержку роста.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витамина A вызывает куриную слепоту — ухудшение зрения в сумерках, снижая качество жизни и создавая риски для здоровья глаз.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витаминов ослабляет иммунитет, приводит к замедлению умственного развития и снижению физической активности у подростков, ухудшая общее состояние организма.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7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Авитаминозы и гиповитаминозы: последствия и примеры
</a:t>
            </a:r>
            <a:endParaRPr lang="en-US" sz="1777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608" y="1160879"/>
            <a:ext cx="286115" cy="457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45387" y="1175618"/>
            <a:ext cx="481766" cy="4282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7779" y="1160879"/>
            <a:ext cx="457715" cy="45771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184298" y="1160879"/>
            <a:ext cx="228858" cy="457715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8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симптомы дефицита проявляются у подростков
</a:t>
            </a:r>
            <a:endParaRPr lang="en-US" sz="1988" dirty="0"/>
          </a:p>
        </p:txBody>
      </p:sp>
      <p:sp>
        <p:nvSpPr>
          <p:cNvPr id="16" name="Text 1"/>
          <p:cNvSpPr txBox="1"/>
          <p:nvPr/>
        </p:nvSpPr>
        <p:spPr>
          <a:xfrm>
            <a:off x="63033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Замедление роста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нехватке витаминов и ферментов у подростков наблюдается замедление или остановка роста, что отражается на общем физическом развитии.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27554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Повышенная утомляемость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веществ приводит к быстрой усталости, снижению выносливости и общей слабости, затрудняя учебу и повседневные дела.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488055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концентрации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Понижается способность сосредотачиваться и запоминать информацию, что негативно влияет на учебный процесс и успеваемость.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69896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простуды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Ослабленный иммунитет становится причиной частых заболеваний, в том числе простудных инфекций и воспалительных процессов.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нарушений обмена: комплексный подход
</a:t>
            </a:r>
            <a:endParaRPr lang="en-US" sz="1846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употребление витаминно-ферментных комплексов рекомендуется при недостаточном или несбалансированном питании для поддержания обменных процессов.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17051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специалисты советуют индивидуальный приём добавок с учётом потребностей организма и возраста подростка, что помогает предотвратить дефициты.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7308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Своевременные медицинские осмотры позволяют выявить скрытые нарушения обмена и предпринять меры до развития серьёзных заболеваний.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2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по правильному питанию для подростков
</a:t>
            </a:r>
            <a:endParaRPr lang="en-US" sz="1827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овощей и фруктов
</a:t>
            </a:r>
            <a:pPr algn="l" indent="0" marL="0">
              <a:lnSpc>
                <a:spcPct val="90000"/>
              </a:lnSpc>
              <a:buNone/>
            </a:pPr>
            <a:r>
              <a:rPr lang="en-US" sz="40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6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Ежедневное потребление свежих овощей и фруктов обеспечивает организм необходимыми витаминами и минералами, поддерживая иммунитет и рост подростка.
</a:t>
            </a:r>
            <a:endParaRPr lang="en-US" sz="1204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и развитие
</a:t>
            </a:r>
            <a:pPr algn="l" indent="0" marL="0">
              <a:lnSpc>
                <a:spcPct val="90000"/>
              </a:lnSpc>
              <a:buNone/>
            </a:pPr>
            <a:r>
              <a:rPr lang="en-US" sz="43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Молочные и мясные продукты являются важными источниками белков и строительных элементов, необходимых для формирования тканей и укрепления мышц.
</a:t>
            </a:r>
            <a:endParaRPr lang="en-US" sz="1301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вредных продуктов
</a:t>
            </a:r>
            <a:pPr algn="l" indent="0" marL="0">
              <a:lnSpc>
                <a:spcPct val="90000"/>
              </a:lnSpc>
              <a:buNone/>
            </a:pPr>
            <a:r>
              <a:rPr lang="en-US" sz="39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5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Избегание фастфуда и сладких напитков помогает сохранять метаболизм в норме и предотвращает развитие избыточного веса и проблем с обменом веществ.
</a:t>
            </a:r>
            <a:endParaRPr lang="en-US" sz="1191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2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по правильному питанию для подростков
</a:t>
            </a:r>
            <a:endParaRPr lang="en-US" sz="1827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образа жизни на метаболизм
</a:t>
            </a:r>
            <a:endParaRPr lang="en-US" sz="2729" dirty="0"/>
          </a:p>
        </p:txBody>
      </p:sp>
      <p:sp>
        <p:nvSpPr>
          <p:cNvPr id="9" name="Text 1"/>
          <p:cNvSpPr txBox="1"/>
          <p:nvPr/>
        </p:nvSpPr>
        <p:spPr>
          <a:xfrm>
            <a:off x="535600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Малоподвижность замедляет процессы обмена веществ, снижая эффективность усвоения питательных веществ и ведя к накоплению избыточного веса.
</a:t>
            </a:r>
            <a:endParaRPr lang="en-US" sz="200" dirty="0"/>
          </a:p>
        </p:txBody>
      </p:sp>
      <p:sp>
        <p:nvSpPr>
          <p:cNvPr id="10" name="Text 2"/>
          <p:cNvSpPr txBox="1"/>
          <p:nvPr/>
        </p:nvSpPr>
        <p:spPr>
          <a:xfrm>
            <a:off x="4043299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Хронический стресс и недостаток сна ухудшают работу ферментов, затрудняя нормальный обмен и снижая защитные функции организма.
</a:t>
            </a:r>
            <a:endParaRPr lang="en-US" sz="200" dirty="0"/>
          </a:p>
        </p:txBody>
      </p:sp>
      <p:sp>
        <p:nvSpPr>
          <p:cNvPr id="11" name="Text 3"/>
          <p:cNvSpPr txBox="1"/>
          <p:nvPr/>
        </p:nvSpPr>
        <p:spPr>
          <a:xfrm>
            <a:off x="1357595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физические нагрузки активизируют метаболизм, способствуют сжиганию калорий и укрепляют организм, поддерживая его в тонусе.
</a:t>
            </a:r>
            <a:endParaRPr lang="en-US" sz="200" dirty="0"/>
          </a:p>
        </p:txBody>
      </p:sp>
      <p:sp>
        <p:nvSpPr>
          <p:cNvPr id="12" name="Text 4"/>
          <p:cNvSpPr txBox="1"/>
          <p:nvPr/>
        </p:nvSpPr>
        <p:spPr>
          <a:xfrm>
            <a:off x="4851007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режима сна и бодрствования помогает организму восстанавливаться, улучшая сопротивляемость к инфекциям и стрессам.
</a:t>
            </a:r>
            <a:endParaRPr lang="en-US" sz="200" dirty="0"/>
          </a:p>
        </p:txBody>
      </p:sp>
      <p:sp>
        <p:nvSpPr>
          <p:cNvPr id="13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4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Опыты и наблюдения: практические примеры
</a:t>
            </a:r>
            <a:endParaRPr lang="en-US" sz="2248" dirty="0"/>
          </a:p>
        </p:txBody>
      </p:sp>
      <p:sp>
        <p:nvSpPr>
          <p:cNvPr id="7" name="Text 1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11204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опыт с замачиванием хлеба в кислой воде демонстрирует, как ферменты способствуют расщеплению пищевых веществ и ускоряют химические реакции.
</a:t>
            </a:r>
            <a:endParaRPr lang="en-US" sz="400" dirty="0"/>
          </a:p>
        </p:txBody>
      </p:sp>
      <p:sp>
        <p:nvSpPr>
          <p:cNvPr id="9" name="Text 3"/>
          <p:cNvSpPr txBox="1"/>
          <p:nvPr/>
        </p:nvSpPr>
        <p:spPr>
          <a:xfrm>
            <a:off x="3229377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 группой подростков, принимающих витаминные препараты, показывают улучшение общего состояния и повышение активности по сравнению с дефицитной группой.
</a:t>
            </a:r>
            <a:endParaRPr lang="en-US" sz="400" dirty="0"/>
          </a:p>
        </p:txBody>
      </p:sp>
      <p:sp>
        <p:nvSpPr>
          <p:cNvPr id="10" name="Text 4"/>
          <p:cNvSpPr txBox="1"/>
          <p:nvPr/>
        </p:nvSpPr>
        <p:spPr>
          <a:xfrm>
            <a:off x="5847550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опыты помогают понять роль ферментов в пищеварении, наглядно показывая процессы расщепления белков и углеводов.
</a:t>
            </a:r>
            <a:endParaRPr lang="en-US" sz="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033" y="3761817"/>
            <a:ext cx="3201242" cy="7607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 сталкиваются с риском развития метаболических заболеваний при игнорировании дефицита витаминов и ферментов.
</a:t>
            </a:r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здравоохранения РФ, 2023
</a:t>
            </a:r>
            <a:endParaRPr lang="en-US" sz="1096" dirty="0"/>
          </a:p>
        </p:txBody>
      </p:sp>
      <p:sp>
        <p:nvSpPr>
          <p:cNvPr id="4" name="Text 1"/>
          <p:cNvSpPr txBox="1"/>
          <p:nvPr/>
        </p:nvSpPr>
        <p:spPr>
          <a:xfrm>
            <a:off x="3946009" y="1484723"/>
            <a:ext cx="3262512" cy="13155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Длительные нарушения обменных процессов часто приводят к серьезным болезням, таким как диабет и ожирение, ухудшая качество жизни.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50033" y="2350692"/>
            <a:ext cx="1609922" cy="121879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30%
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280" y="483941"/>
            <a:ext cx="8031600" cy="16000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42536" y="2216005"/>
            <a:ext cx="3566100" cy="203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сбалансированного обмена веществ для здоровья подростков
</a:t>
            </a:r>
            <a:endParaRPr lang="en-US" sz="3438" dirty="0"/>
          </a:p>
        </p:txBody>
      </p:sp>
      <p:sp>
        <p:nvSpPr>
          <p:cNvPr id="7" name="Text 1"/>
          <p:cNvSpPr txBox="1"/>
          <p:nvPr/>
        </p:nvSpPr>
        <p:spPr>
          <a:xfrm>
            <a:off x="5327650" y="2724316"/>
            <a:ext cx="3456300" cy="152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и витамины играют ключевую роль в обмене веществ. Соблюдение правильного питания и активный образ жизни обеспечивают здоровье и успешное развитие в подростковом возрасте.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2026-05-09T14:17:11Z</dcterms:created>
  <dcterms:modified xsi:type="dcterms:W3CDTF">2026-05-09T14:17:11Z</dcterms:modified>
</cp:coreProperties>
</file>