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jpeg"/><Relationship Id="rId4" Type="http://schemas.openxmlformats.org/officeDocument/2006/relationships/image" Target="../media/image-3-4.jpe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png"/><Relationship Id="rId4" Type="http://schemas.openxmlformats.org/officeDocument/2006/relationships/image" Target="../media/image-8-4.jpe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jpe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77992" y="1"/>
            <a:ext cx="4364942" cy="514349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86953" y="1209976"/>
            <a:ext cx="4185046" cy="25210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 и ключевые темы: строение семян
</a:t>
            </a:r>
            <a:pPr algn="l" indent="0" marL="0">
              <a:lnSpc>
                <a:spcPct val="100000"/>
              </a:lnSpc>
              <a:buNone/>
            </a:pPr>
            <a:r>
              <a:rPr lang="en-US" sz="3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Рассмотрим структуру семян и их роль в жизни растений.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315207" y="4123021"/>
            <a:ext cx="2755899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63537" y="787281"/>
            <a:ext cx="3665589" cy="356893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72825" y="678426"/>
            <a:ext cx="3267300" cy="368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семени в развитии растений
</a:t>
            </a:r>
            <a:pPr algn="ctr" indent="0" marL="0">
              <a:lnSpc>
                <a:spcPct val="100000"/>
              </a:lnSpc>
              <a:buNone/>
            </a:pPr>
            <a:r>
              <a:rPr lang="en-US" sz="3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Семя — это важный этап развития растения. Оно защищает зародыш и гарантирует продолжение рода в неблагоприятных условиях природы.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7213" y="1592325"/>
            <a:ext cx="2550322" cy="167613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77552" y="1592325"/>
            <a:ext cx="2550322" cy="167613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51233" y="1592325"/>
            <a:ext cx="2550322" cy="167613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57213" y="3470297"/>
            <a:ext cx="2550322" cy="1150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51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Кожура — защитная оболочка
</a:t>
            </a:r>
            <a:pPr algn="l" indent="0" marL="0">
              <a:lnSpc>
                <a:spcPct val="100000"/>
              </a:lnSpc>
              <a:buNone/>
            </a:pPr>
            <a:r>
              <a:rPr lang="en-US" sz="108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8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Кожура плотно покрывает семя, защищая его от повреждений и сохраняя влагу. Её поверхность часто имеет рубчик — след прикрепления к растению.
</a:t>
            </a:r>
            <a:endParaRPr lang="en-US" sz="1351" dirty="0"/>
          </a:p>
        </p:txBody>
      </p:sp>
      <p:sp>
        <p:nvSpPr>
          <p:cNvPr id="10" name="Text 1"/>
          <p:cNvSpPr txBox="1"/>
          <p:nvPr/>
        </p:nvSpPr>
        <p:spPr>
          <a:xfrm>
            <a:off x="3285897" y="3470297"/>
            <a:ext cx="2592534" cy="1150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32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Микропиле — ворота для жизненно важных процессов
</a:t>
            </a:r>
            <a:pPr algn="l" indent="0" marL="0">
              <a:lnSpc>
                <a:spcPct val="100000"/>
              </a:lnSpc>
              <a:buNone/>
            </a:pPr>
            <a:r>
              <a:rPr lang="en-US" sz="10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Микропиле — небольшое отверстие в кожуре, через которое семя получает воду и воздух, необходимые для прорастания и начала жизни нового растения.
</a:t>
            </a:r>
            <a:endParaRPr lang="en-US" sz="1332" dirty="0"/>
          </a:p>
        </p:txBody>
      </p:sp>
      <p:sp>
        <p:nvSpPr>
          <p:cNvPr id="11" name="Text 2"/>
          <p:cNvSpPr txBox="1"/>
          <p:nvPr/>
        </p:nvSpPr>
        <p:spPr>
          <a:xfrm>
            <a:off x="6057394" y="3470297"/>
            <a:ext cx="2592534" cy="1150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4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текстур кожицы
</a:t>
            </a:r>
            <a:pPr algn="l" indent="0" marL="0">
              <a:lnSpc>
                <a:spcPct val="100000"/>
              </a:lnSpc>
              <a:buNone/>
            </a:pPr>
            <a:r>
              <a:rPr lang="en-US" sz="107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7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Поверхность семян может быть гладкой или шероховатой, что способствует лучшему закреплению семени в почве и предотвращает смещение при ветре или дожде.
</a:t>
            </a:r>
            <a:endParaRPr lang="en-US" sz="1340" dirty="0"/>
          </a:p>
        </p:txBody>
      </p:sp>
      <p:sp>
        <p:nvSpPr>
          <p:cNvPr id="12" name="Text 3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Внешнее строение семени
</a:t>
            </a:r>
            <a:endParaRPr lang="en-US" sz="2700" dirty="0"/>
          </a:p>
        </p:txBody>
      </p:sp>
      <p:sp>
        <p:nvSpPr>
          <p:cNvPr id="13" name="Text 4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42849" y="471488"/>
            <a:ext cx="3829127" cy="19145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Внутреннее строение: основные части
</a:t>
            </a:r>
            <a:endParaRPr lang="en-US" sz="2700" dirty="0"/>
          </a:p>
        </p:txBody>
      </p:sp>
      <p:sp>
        <p:nvSpPr>
          <p:cNvPr id="8" name="Text 1"/>
          <p:cNvSpPr txBox="1"/>
          <p:nvPr/>
        </p:nvSpPr>
        <p:spPr>
          <a:xfrm>
            <a:off x="4967846" y="471489"/>
            <a:ext cx="3612000" cy="191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Кожура — наружный защитный слой, предохраняющий внутренности семени от повреждений и высыхания.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849083" y="2720618"/>
            <a:ext cx="3612000" cy="191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Зародыш — будущий росток, содержится внутри семени и развивается в новое растение.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967846" y="2720618"/>
            <a:ext cx="3612000" cy="191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Запас питательных веществ представлен эндоспермом или семядолями, обеспечивая питание зародыша при прорастании.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64649" y="457322"/>
            <a:ext cx="3822138" cy="197825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13" y="471488"/>
            <a:ext cx="3814762" cy="19145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Зародыш: начало новой жизни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57213" y="2810177"/>
            <a:ext cx="3814762" cy="14665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зародыша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Зародыш включает корешок, стебелек, семядоли и почечку — основные части будущего растения.
</a:t>
            </a:r>
            <a:endParaRPr lang="en-US" sz="1500" dirty="0"/>
          </a:p>
        </p:txBody>
      </p:sp>
      <p:sp>
        <p:nvSpPr>
          <p:cNvPr id="9" name="Text 3"/>
          <p:cNvSpPr txBox="1"/>
          <p:nvPr/>
        </p:nvSpPr>
        <p:spPr>
          <a:xfrm>
            <a:off x="4764650" y="2810177"/>
            <a:ext cx="3877904" cy="14665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Функции зародыша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содержит зачатки всех органов, из которых развивается проросток для дальнейшего роста и развития.
</a:t>
            </a:r>
            <a:endParaRPr lang="en-US" sz="15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542849" y="923925"/>
            <a:ext cx="3829127" cy="32956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4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 или 2
</a:t>
            </a:r>
            <a:pPr algn="l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семядоли определяют классификацию растений на однодольные и двудольные.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Ботанический справочник.
</a:t>
            </a:r>
            <a:endParaRPr lang="en-US" sz="5400" dirty="0"/>
          </a:p>
        </p:txBody>
      </p:sp>
      <p:sp>
        <p:nvSpPr>
          <p:cNvPr id="6" name="Text 2"/>
          <p:cNvSpPr txBox="1"/>
          <p:nvPr/>
        </p:nvSpPr>
        <p:spPr>
          <a:xfrm>
            <a:off x="4772027" y="1524001"/>
            <a:ext cx="3829125" cy="20954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Семядоли хранят питательные вещества, которые питают зародыш до появления настоящих листьев, играют ключевую роль в развитии растений.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2453" y="2097483"/>
            <a:ext cx="3675575" cy="216801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Эндосперм — запас питательных веществ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4911213" y="1729033"/>
            <a:ext cx="3675575" cy="13607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Эндосперм содержит крахмал, белки и жиры, что обеспечивает питание зародыша в начальной фазе развития.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911213" y="3299736"/>
            <a:ext cx="3675575" cy="13607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злаков эндосперм выражен хорошо, а у бобовых почти отсутствует, что отражает различные стратегии прорастания.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4958" y="1594232"/>
            <a:ext cx="3854864" cy="191237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24729" y="1594232"/>
            <a:ext cx="3854864" cy="191237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57213" y="3703345"/>
            <a:ext cx="3872379" cy="7480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93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Защитная роль кожуры
</a:t>
            </a:r>
            <a:pPr algn="l" indent="0" marL="0">
              <a:lnSpc>
                <a:spcPct val="100000"/>
              </a:lnSpc>
              <a:buNone/>
            </a:pPr>
            <a:r>
              <a:rPr lang="en-US" sz="111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1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Кожура препятствует попаданию влаги и бактерий внутрь семени. Она также предотвращает механические повреждения при транспортировке и хранении растениям.
</a:t>
            </a:r>
            <a:endParaRPr lang="en-US" sz="1393" dirty="0"/>
          </a:p>
        </p:txBody>
      </p:sp>
      <p:sp>
        <p:nvSpPr>
          <p:cNvPr id="10" name="Text 1"/>
          <p:cNvSpPr txBox="1"/>
          <p:nvPr/>
        </p:nvSpPr>
        <p:spPr>
          <a:xfrm>
            <a:off x="4716984" y="3703343"/>
            <a:ext cx="3872380" cy="74805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2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Долговременное хранение семян
</a:t>
            </a:r>
            <a:pPr algn="l" indent="0" marL="0">
              <a:lnSpc>
                <a:spcPct val="100000"/>
              </a:lnSpc>
              <a:buNone/>
            </a:pPr>
            <a:r>
              <a:rPr lang="en-US" sz="112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2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Благодаря плотной кожуре, семена могут сохранять жизнеспособность в течение многих лет, что способствует выживанию и распространению растений.
</a:t>
            </a:r>
            <a:endParaRPr lang="en-US" sz="1402" dirty="0"/>
          </a:p>
        </p:txBody>
      </p:sp>
      <p:sp>
        <p:nvSpPr>
          <p:cNvPr id="11" name="Text 2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Кожура: защита семени
</a:t>
            </a:r>
            <a:endParaRPr lang="en-US" sz="2700" dirty="0"/>
          </a:p>
        </p:txBody>
      </p:sp>
      <p:sp>
        <p:nvSpPr>
          <p:cNvPr id="12" name="Text 3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7225" y="2159531"/>
            <a:ext cx="4176900" cy="140663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строения семян фасоли, пшеницы и подсолнечника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819799" y="1508050"/>
            <a:ext cx="2758200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отражает различия в строении основных компонентов семян трёх видов растений.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819799" y="3012056"/>
            <a:ext cx="2758200" cy="120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 семядолей и количество эндосперма влияют на питание и прорастание семян.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биология, 2023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Моно- и дикотиледонные семена
</a:t>
            </a:r>
            <a:endParaRPr lang="en-US" sz="2700" dirty="0"/>
          </a:p>
        </p:txBody>
      </p:sp>
      <p:sp>
        <p:nvSpPr>
          <p:cNvPr id="8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873575" y="1549350"/>
            <a:ext cx="35283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Однодольные имеют одну семядолю, которая хранит основные питательные вещества для зародыша.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064475" y="1549350"/>
            <a:ext cx="35283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Двудольные обладают двумя семядолями, часто с запасами внутри них, что влияет на процесс прорастания.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873575" y="3188446"/>
            <a:ext cx="35283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Различия в семядолях связаны с видоизменениями листьев и особенностями роста растений.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5064475" y="3188446"/>
            <a:ext cx="35283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Классификация на моно- и дикотиледонные помогает понять эволюционные и экологические особенности растений.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7225" y="1510236"/>
            <a:ext cx="4176900" cy="2705221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Распределение питательных веществ в семени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819799" y="1508050"/>
            <a:ext cx="2758200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запасы семени – энергия в виде крахмала, а также белки и жиры для строительства клеток зародыша.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819799" y="3012056"/>
            <a:ext cx="2758200" cy="120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показывают, что крахмал является главной энергетической основой для начального роста растения.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биологии, 2020
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64649" y="457322"/>
            <a:ext cx="3822138" cy="197825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13" y="471488"/>
            <a:ext cx="3814762" cy="19145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Прорастание: как семя «оживает»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873575" y="2810175"/>
            <a:ext cx="35283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увлажнении семя начинает размягчаться, что запускает рост зародыша. Эта активация необходима для выхода корешка наружу и закрепления в почве.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064475" y="2810175"/>
            <a:ext cx="35283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развивается стебель и семядоли, которые используют питательные запасы для роста. Этот процесс требует энергии из эндосперма или семядолей.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Условия длительного хранения семян
</a:t>
            </a:r>
            <a:endParaRPr lang="en-US" sz="2700" dirty="0"/>
          </a:p>
        </p:txBody>
      </p:sp>
      <p:sp>
        <p:nvSpPr>
          <p:cNvPr id="9" name="Text 2"/>
          <p:cNvSpPr txBox="1"/>
          <p:nvPr/>
        </p:nvSpPr>
        <p:spPr>
          <a:xfrm>
            <a:off x="557213" y="3129352"/>
            <a:ext cx="2595376" cy="14665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Сбор и подготовка семян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Собранные семена сушат для снижения влажности, чтобы замедлить процессы старения и предотвратить развитие микроорганизмов.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3265318" y="3129352"/>
            <a:ext cx="2595376" cy="14665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Помещение в хранилища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Семена размещают в специально оборудованных помещениях с контролем температуры и влажности для сохранения жизнеспособности.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5969330" y="3129352"/>
            <a:ext cx="2595377" cy="14665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Долгосрочное хранение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стабильных условиях семена могут сохранять всхожесть десятки лет, что важно для сохранения сельскохозяйственных и редких видов.
</a:t>
            </a:r>
            <a:endParaRPr lang="en-US" sz="15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2453" y="1730074"/>
            <a:ext cx="3298999" cy="132733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2453" y="3269314"/>
            <a:ext cx="3298999" cy="132733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124411" y="1729033"/>
            <a:ext cx="4525517" cy="134138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Толстая кожура орехов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Орехи, такие как фундук и грецкий орех, имеют прочную древесную оболочку. Она защищает богатые жирами и белками внутренности от вредителей и гниения.
</a:t>
            </a:r>
            <a:endParaRPr lang="en-US" sz="1500" dirty="0"/>
          </a:p>
        </p:txBody>
      </p:sp>
      <p:sp>
        <p:nvSpPr>
          <p:cNvPr id="9" name="Text 1"/>
          <p:cNvSpPr txBox="1"/>
          <p:nvPr/>
        </p:nvSpPr>
        <p:spPr>
          <a:xfrm>
            <a:off x="4124411" y="3252433"/>
            <a:ext cx="4525517" cy="134138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Мелкие семена паразитов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Семена растений-паразитов, например омелы, маленькие и лёгкие. Их переносят птицы, что способствует расселению и поддержанию жизненного цикла этих видов.
</a:t>
            </a:r>
            <a:endParaRPr lang="en-US" sz="1500" dirty="0"/>
          </a:p>
        </p:txBody>
      </p:sp>
      <p:sp>
        <p:nvSpPr>
          <p:cNvPr id="10" name="Text 2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орехов и семян паразитов
</a:t>
            </a:r>
            <a:endParaRPr lang="en-US" sz="2700" dirty="0"/>
          </a:p>
        </p:txBody>
      </p:sp>
      <p:sp>
        <p:nvSpPr>
          <p:cNvPr id="11" name="Text 3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66053" y="1691650"/>
            <a:ext cx="731700" cy="7317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56453" y="3206828"/>
            <a:ext cx="750900" cy="60072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734303" y="1691638"/>
            <a:ext cx="731700" cy="7317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80034" y="3141350"/>
            <a:ext cx="640238" cy="7317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10" name="Text 1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семян как пищевого ресурса
</a:t>
            </a:r>
            <a:endParaRPr lang="en-US" sz="2700" dirty="0"/>
          </a:p>
        </p:txBody>
      </p:sp>
      <p:sp>
        <p:nvSpPr>
          <p:cNvPr id="11" name="Text 2"/>
          <p:cNvSpPr txBox="1"/>
          <p:nvPr/>
        </p:nvSpPr>
        <p:spPr>
          <a:xfrm>
            <a:off x="2017816" y="1697750"/>
            <a:ext cx="2401785" cy="11317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Питание животных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Белки и жиры семян обеспечивают энергию многим животным — белкам, мышам и птицам для выживания и размножения.
</a:t>
            </a:r>
            <a:endParaRPr lang="en-US" sz="1500" dirty="0"/>
          </a:p>
        </p:txBody>
      </p:sp>
      <p:sp>
        <p:nvSpPr>
          <p:cNvPr id="12" name="Text 3"/>
          <p:cNvSpPr txBox="1"/>
          <p:nvPr/>
        </p:nvSpPr>
        <p:spPr>
          <a:xfrm>
            <a:off x="2017816" y="3144440"/>
            <a:ext cx="2401785" cy="11317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 масел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Масличные семена — подсолнечник, соя — дают растительное масло, широко используемое в кулинарии и промышленности.
</a:t>
            </a:r>
            <a:endParaRPr lang="en-US" sz="1500" dirty="0"/>
          </a:p>
        </p:txBody>
      </p:sp>
      <p:sp>
        <p:nvSpPr>
          <p:cNvPr id="13" name="Text 4"/>
          <p:cNvSpPr txBox="1"/>
          <p:nvPr/>
        </p:nvSpPr>
        <p:spPr>
          <a:xfrm>
            <a:off x="5608741" y="1697750"/>
            <a:ext cx="2401785" cy="11317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Рацион человека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Семена злаковых и бобовых составляют основу питания, поставляя важные углеводы и белки для здоровья и энергии.
</a:t>
            </a:r>
            <a:endParaRPr lang="en-US" sz="1500" dirty="0"/>
          </a:p>
        </p:txBody>
      </p:sp>
      <p:sp>
        <p:nvSpPr>
          <p:cNvPr id="14" name="Text 5"/>
          <p:cNvSpPr txBox="1"/>
          <p:nvPr/>
        </p:nvSpPr>
        <p:spPr>
          <a:xfrm>
            <a:off x="5608741" y="3144440"/>
            <a:ext cx="2401785" cy="11317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Питательная ценность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состава семян позволяет использовать их в разных продуктах и диетах, улучшая питание людей и животных.
</a:t>
            </a:r>
            <a:endParaRPr lang="en-US" sz="15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7225" y="1510236"/>
            <a:ext cx="4176900" cy="2705221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Калорийность и состав основных съедобных семян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819799" y="1508050"/>
            <a:ext cx="2758200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Высокое содержание жиров в подсолнечнике делает семена калорийными; фасоль богата белками, важными для роста и восстановления тканей.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819799" y="3012056"/>
            <a:ext cx="2758200" cy="120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Различия в питательном составе семян определяют их кулинарное и промышленное применение.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пищевого состава, 2022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2160" y="1890150"/>
            <a:ext cx="8082929" cy="2548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25" y="471503"/>
            <a:ext cx="8092800" cy="110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Жизненный цикл растения от семени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Источник: учебный материал по ботанике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00" cy="23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2453" y="464992"/>
            <a:ext cx="3825794" cy="192036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4745755" y="471488"/>
            <a:ext cx="3814762" cy="19145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семян в расселении растений
</a:t>
            </a:r>
            <a:endParaRPr lang="en-US" sz="2700" dirty="0"/>
          </a:p>
        </p:txBody>
      </p:sp>
      <p:sp>
        <p:nvSpPr>
          <p:cNvPr id="8" name="Text 2"/>
          <p:cNvSpPr txBox="1"/>
          <p:nvPr/>
        </p:nvSpPr>
        <p:spPr>
          <a:xfrm>
            <a:off x="873575" y="2810175"/>
            <a:ext cx="35283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Растворимые семена распространяются с помощью ветра, например, у одуванчика, который оснащён парашютиками для дальнего переноса.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064475" y="2810175"/>
            <a:ext cx="35283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переносят семена при поедании или с помощью крючков, как у лопуха, расширяя ареал растений по новым территориям.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862964" y="1729033"/>
            <a:ext cx="3509011" cy="13607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Семена помогают растениям переживать неблагоприятные условия, сохраняя жизнеспособность в засуху или холод.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077776" y="1729033"/>
            <a:ext cx="3509012" cy="13607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форм семян обусловлено адаптациями к среде, что повышает шансы на успешное расселение.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077777" y="3299736"/>
            <a:ext cx="3509010" cy="13607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 семян сложные растения не смогли бы сохраняться и успешно воспроизводиться в естественных условиях.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862965" y="3299736"/>
            <a:ext cx="3509011" cy="13607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Механизмы распространения семян способствуют увеличению биологического разнообразия в экосистемах.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Семена — основа выживания и разнообразия растений
</a:t>
            </a:r>
            <a:endParaRPr lang="en-US" sz="27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473309" y="895350"/>
            <a:ext cx="6197400" cy="33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Ключевое значение строения семян
</a:t>
            </a:r>
            <a:pPr algn="ctr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строения семян важно для биологии и сельского хозяйства. Семена обеспечивают защиту, питание и воспроизводство растений, играя важную роль в экосистемах и безопасности продовольствия.
</a:t>
            </a:r>
            <a:endParaRPr lang="en-US" sz="3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2026-05-08T20:39:15Z</dcterms:created>
  <dcterms:modified xsi:type="dcterms:W3CDTF">2026-05-08T20:39:15Z</dcterms:modified>
</cp:coreProperties>
</file>