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image" Target="../media/image-4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16400" y="1428399"/>
            <a:ext cx="8059200" cy="784670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530375" y="2331350"/>
            <a:ext cx="7529100" cy="502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Writing: как письмо помогает изучать английский язык
</a:t>
            </a:r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соединяет лексику, грамматику и умение ясно выражать мысли.
</a:t>
            </a:r>
            <a:endParaRPr lang="en-US" sz="4600" dirty="0"/>
          </a:p>
        </p:txBody>
      </p:sp>
      <p:sp>
        <p:nvSpPr>
          <p:cNvPr id="5" name="Text 1"/>
          <p:cNvSpPr txBox="1"/>
          <p:nvPr/>
        </p:nvSpPr>
        <p:spPr>
          <a:xfrm>
            <a:off x="1530375" y="8050825"/>
            <a:ext cx="7529100" cy="12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8950" y="2235947"/>
            <a:ext cx="8053500" cy="80299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242500" y="9536150"/>
            <a:ext cx="9246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9020150" y="3242100"/>
            <a:ext cx="7925400" cy="55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7 классе writing уже помогает не только тренировать правила, но и учиться строить короткие связные тексты: письма, описания, сообщения и ответы на вопросы, где важны точность и логика.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519350" y="468400"/>
            <a:ext cx="14526600" cy="12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writing важен в 7 классе
</a:t>
            </a:r>
            <a:endParaRPr lang="en-US" sz="5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8008" y="2915264"/>
            <a:ext cx="707175" cy="80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4462" y="2915264"/>
            <a:ext cx="808200" cy="80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4009" y="6671131"/>
            <a:ext cx="835200" cy="742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10979" y="6671131"/>
            <a:ext cx="835200" cy="742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2650" y="-56980"/>
            <a:ext cx="16622700" cy="16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входит в навык письменной речи
</a:t>
            </a:r>
            <a:endParaRPr lang="en-US" sz="4500" dirty="0"/>
          </a:p>
        </p:txBody>
      </p:sp>
      <p:sp>
        <p:nvSpPr>
          <p:cNvPr id="8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1057075" y="3993125"/>
            <a:ext cx="78654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подобрать лексику, которая подходит к заданию и теме. Чем точнее слова, тем легче передать смысл и избежать лишних повторов в тексте.
</a:t>
            </a:r>
            <a:endParaRPr lang="en-US" sz="2500" dirty="0"/>
          </a:p>
        </p:txBody>
      </p:sp>
      <p:sp>
        <p:nvSpPr>
          <p:cNvPr id="10" name="Text 3"/>
          <p:cNvSpPr txBox="1"/>
          <p:nvPr/>
        </p:nvSpPr>
        <p:spPr>
          <a:xfrm>
            <a:off x="2186875" y="2996125"/>
            <a:ext cx="67356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по теме
</a:t>
            </a:r>
            <a:endParaRPr lang="en-US" sz="3200" dirty="0"/>
          </a:p>
        </p:txBody>
      </p:sp>
      <p:sp>
        <p:nvSpPr>
          <p:cNvPr id="11" name="Text 4"/>
          <p:cNvSpPr txBox="1"/>
          <p:nvPr/>
        </p:nvSpPr>
        <p:spPr>
          <a:xfrm>
            <a:off x="9794275" y="3993175"/>
            <a:ext cx="78654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требует правильного порядка слов, подходящих форм глаголов и артиклей. Отдельные предложения должны быть понятными сами по себе и работать на общую мысль текста.
</a:t>
            </a:r>
            <a:endParaRPr lang="en-US" sz="2500" dirty="0"/>
          </a:p>
        </p:txBody>
      </p:sp>
      <p:sp>
        <p:nvSpPr>
          <p:cNvPr id="12" name="Text 5"/>
          <p:cNvSpPr txBox="1"/>
          <p:nvPr/>
        </p:nvSpPr>
        <p:spPr>
          <a:xfrm>
            <a:off x="11030275" y="2980825"/>
            <a:ext cx="66294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Грамотные предложения
</a:t>
            </a:r>
            <a:endParaRPr lang="en-US" sz="3200" dirty="0"/>
          </a:p>
        </p:txBody>
      </p:sp>
      <p:sp>
        <p:nvSpPr>
          <p:cNvPr id="13" name="Text 6"/>
          <p:cNvSpPr txBox="1"/>
          <p:nvPr/>
        </p:nvSpPr>
        <p:spPr>
          <a:xfrm>
            <a:off x="1057075" y="7758600"/>
            <a:ext cx="78654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Хороший текст объединяет предложения в абзацы и показывает развитие мысли. Для этого нужны начало, основная часть и завершение, а также связки between ideas.
</a:t>
            </a:r>
            <a:endParaRPr lang="en-US" sz="2500" dirty="0"/>
          </a:p>
        </p:txBody>
      </p:sp>
      <p:sp>
        <p:nvSpPr>
          <p:cNvPr id="14" name="Text 7"/>
          <p:cNvSpPr txBox="1"/>
          <p:nvPr/>
        </p:nvSpPr>
        <p:spPr>
          <a:xfrm>
            <a:off x="2186875" y="6703775"/>
            <a:ext cx="67356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Абзацы и логика
</a:t>
            </a:r>
            <a:endParaRPr lang="en-US" sz="3200" dirty="0"/>
          </a:p>
        </p:txBody>
      </p:sp>
      <p:sp>
        <p:nvSpPr>
          <p:cNvPr id="15" name="Text 8"/>
          <p:cNvSpPr txBox="1"/>
          <p:nvPr/>
        </p:nvSpPr>
        <p:spPr>
          <a:xfrm>
            <a:off x="9794275" y="7758600"/>
            <a:ext cx="78654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написания важно проверить орфографию, пунктуацию и согласование слов. Даже небольшой текст становится сильнее, если в нём нет случайных ошибок и неясных формулировок.
</a:t>
            </a:r>
            <a:endParaRPr lang="en-US" sz="2500" dirty="0"/>
          </a:p>
        </p:txBody>
      </p:sp>
      <p:sp>
        <p:nvSpPr>
          <p:cNvPr id="16" name="Text 9"/>
          <p:cNvSpPr txBox="1"/>
          <p:nvPr/>
        </p:nvSpPr>
        <p:spPr>
          <a:xfrm>
            <a:off x="11030275" y="6703775"/>
            <a:ext cx="66294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ошибок
</a:t>
            </a:r>
            <a:endParaRPr lang="en-US" sz="3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7200" y="2805935"/>
            <a:ext cx="6835800" cy="63217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200" dirty="0"/>
          </a:p>
        </p:txBody>
      </p:sp>
      <p:sp>
        <p:nvSpPr>
          <p:cNvPr id="13" name="Text 1"/>
          <p:cNvSpPr txBox="1"/>
          <p:nvPr/>
        </p:nvSpPr>
        <p:spPr>
          <a:xfrm>
            <a:off x="497200" y="852250"/>
            <a:ext cx="6835800" cy="160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шагов создания текста на английском
</a:t>
            </a:r>
            <a:endParaRPr lang="en-US" sz="4500" dirty="0"/>
          </a:p>
        </p:txBody>
      </p:sp>
      <p:sp>
        <p:nvSpPr>
          <p:cNvPr id="14" name="Text 2"/>
          <p:cNvSpPr txBox="1"/>
          <p:nvPr/>
        </p:nvSpPr>
        <p:spPr>
          <a:xfrm>
            <a:off x="9404100" y="1797623"/>
            <a:ext cx="7503600" cy="14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Понять задание
</a:t>
            </a:r>
            <a:pPr algn="l" indent="0" marL="0">
              <a:lnSpc>
                <a:spcPct val="100000"/>
              </a:lnSpc>
              <a:buNone/>
            </a:pPr>
            <a:r>
              <a:rPr lang="en-US" sz="7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2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определить тему, жанр и адресата текста. Письмо другу, описание человека или короткий рассказ требуют разного выбора слов, примеров и тона.
</a:t>
            </a:r>
            <a:endParaRPr lang="en-US" sz="2729" dirty="0"/>
          </a:p>
        </p:txBody>
      </p:sp>
      <p:sp>
        <p:nvSpPr>
          <p:cNvPr id="15" name="Text 3"/>
          <p:cNvSpPr txBox="1"/>
          <p:nvPr/>
        </p:nvSpPr>
        <p:spPr>
          <a:xfrm>
            <a:off x="9404100" y="3499957"/>
            <a:ext cx="7503600" cy="14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Подобрать материал
</a:t>
            </a:r>
            <a:pPr algn="l" indent="0" marL="0">
              <a:lnSpc>
                <a:spcPct val="100000"/>
              </a:lnSpc>
              <a:buNone/>
            </a:pPr>
            <a:r>
              <a:rPr lang="en-US" sz="7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стоит выписать ключевые слова и простые примеры по теме. Этот этап помогает не останавливаться во время письма и быстрее перейти к созданию текста.
</a:t>
            </a:r>
            <a:endParaRPr lang="en-US" sz="2647" dirty="0"/>
          </a:p>
        </p:txBody>
      </p:sp>
      <p:sp>
        <p:nvSpPr>
          <p:cNvPr id="16" name="Text 4"/>
          <p:cNvSpPr txBox="1"/>
          <p:nvPr/>
        </p:nvSpPr>
        <p:spPr>
          <a:xfrm>
            <a:off x="9404100" y="5202282"/>
            <a:ext cx="7503600" cy="14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Сделать план
</a:t>
            </a:r>
            <a:pPr algn="l" indent="0" marL="0">
              <a:lnSpc>
                <a:spcPct val="100000"/>
              </a:lnSpc>
              <a:buNone/>
            </a:pPr>
            <a:r>
              <a:rPr lang="en-US" sz="7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помогает распределить идеи по частям: начало, основная часть и конец. Даже для короткой работы он делает текст более последовательным и понятным читателю.
</a:t>
            </a:r>
            <a:endParaRPr lang="en-US" sz="2491" dirty="0"/>
          </a:p>
        </p:txBody>
      </p:sp>
      <p:sp>
        <p:nvSpPr>
          <p:cNvPr id="17" name="Text 5"/>
          <p:cNvSpPr txBox="1"/>
          <p:nvPr/>
        </p:nvSpPr>
        <p:spPr>
          <a:xfrm>
            <a:off x="9404100" y="6904607"/>
            <a:ext cx="7503600" cy="14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Написать черновик
</a:t>
            </a:r>
            <a:pPr algn="l" indent="0" marL="0">
              <a:lnSpc>
                <a:spcPct val="100000"/>
              </a:lnSpc>
              <a:buNone/>
            </a:pPr>
            <a:r>
              <a:rPr lang="en-US" sz="7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черновике лучше сначала передать смысл, а уже потом думать о красоте формулировок. Важно использовать простые предложения и не пропускать нужные детали.
</a:t>
            </a:r>
            <a:endParaRPr lang="en-US" sz="2592" dirty="0"/>
          </a:p>
        </p:txBody>
      </p:sp>
      <p:sp>
        <p:nvSpPr>
          <p:cNvPr id="18" name="Text 6"/>
          <p:cNvSpPr txBox="1"/>
          <p:nvPr/>
        </p:nvSpPr>
        <p:spPr>
          <a:xfrm>
            <a:off x="9404100" y="8606932"/>
            <a:ext cx="7503600" cy="14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Проверить и исправить
</a:t>
            </a:r>
            <a:pPr algn="l" indent="0" marL="0">
              <a:lnSpc>
                <a:spcPct val="100000"/>
              </a:lnSpc>
              <a:buNone/>
            </a:pPr>
            <a:r>
              <a:rPr lang="en-US" sz="7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написания нужно перечитать работу и исправить орфографию, заглавные буквы, знаки препинания, артикли и формы глаголов. Это повышает качество готовой версии.
</a:t>
            </a:r>
            <a:endParaRPr lang="en-US" sz="259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9773" y="3063875"/>
            <a:ext cx="16483054" cy="6284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7150" y="428975"/>
            <a:ext cx="16488300" cy="130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текст создается от идеи до готовой версии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957150" y="1729775"/>
            <a:ext cx="16488300" cy="13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подходит для коротких письменных работ в 7 классе: от замысла до финальной проверки.
</a:t>
            </a:r>
            <a:endParaRPr lang="en-US" sz="2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58892" y="886492"/>
            <a:ext cx="15065400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короткого текста: beginning, body, ending
</a:t>
            </a:r>
            <a:endParaRPr lang="en-US" sz="4600" dirty="0"/>
          </a:p>
        </p:txBody>
      </p:sp>
      <p:sp>
        <p:nvSpPr>
          <p:cNvPr id="8" name="Text 1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3046900" y="3598000"/>
            <a:ext cx="6159000" cy="19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Beginning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вступлении обозначают тему и сразу дают первую важную мысль. Читатель понимает, о чём пойдёт речь, и легче следит за дальнейшим текстом.
</a:t>
            </a:r>
            <a:endParaRPr lang="en-US" sz="2600" dirty="0"/>
          </a:p>
        </p:txBody>
      </p:sp>
      <p:sp>
        <p:nvSpPr>
          <p:cNvPr id="10" name="Text 3"/>
          <p:cNvSpPr txBox="1"/>
          <p:nvPr/>
        </p:nvSpPr>
        <p:spPr>
          <a:xfrm>
            <a:off x="11040950" y="3598000"/>
            <a:ext cx="6228600" cy="19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Ending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 завершает текст и может содержать короткий вывод, мнение или итоговую фразу. Оно помогает читателю почувствовать, что мысль доведена до конца.
</a:t>
            </a:r>
            <a:endParaRPr lang="en-US" sz="2600" dirty="0"/>
          </a:p>
        </p:txBody>
      </p:sp>
      <p:sp>
        <p:nvSpPr>
          <p:cNvPr id="11" name="Text 4"/>
          <p:cNvSpPr txBox="1"/>
          <p:nvPr/>
        </p:nvSpPr>
        <p:spPr>
          <a:xfrm>
            <a:off x="7075750" y="7328250"/>
            <a:ext cx="6228600" cy="19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Body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часть раскрывает тему с помощью 2–4 деталей, примеров или коротких событий. Здесь важно не уходить в сторону и поддерживать одну линию мысли.
</a:t>
            </a:r>
            <a:endParaRPr lang="en-US" sz="2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03325" y="3395225"/>
            <a:ext cx="9042900" cy="369695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3325" y="8881500"/>
            <a:ext cx="90429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292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практика writing in English
</a:t>
            </a:r>
            <a:endParaRPr lang="en-US" sz="1292" dirty="0"/>
          </a:p>
        </p:txBody>
      </p:sp>
      <p:sp>
        <p:nvSpPr>
          <p:cNvPr id="6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382425" y="1918950"/>
            <a:ext cx="8069100" cy="664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жанры writing в 7 классе
</a:t>
            </a:r>
            <a:pPr algn="l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жанр задаёт свою цель, лексику и объём текста. Важно писать так, как требует конкретное задание.
</a:t>
            </a:r>
            <a:pPr algn="l" indent="0" marL="0">
              <a:lnSpc>
                <a:spcPct val="150041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формат задания нельзя писать одинаково: жанр определяет лексику, грамматику и организацию текста.
</a:t>
            </a:r>
            <a:endParaRPr lang="en-US" sz="4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3448" y="1979215"/>
            <a:ext cx="8287500" cy="664905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372575" y="9023150"/>
            <a:ext cx="6911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20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практика writing in English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349250" y="2011300"/>
            <a:ext cx="8918400" cy="664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трудности при письме на английском языке
</a:t>
            </a:r>
            <a:pPr algn="l" indent="0" marL="0">
              <a:lnSpc>
                <a:spcPct val="150041"/>
              </a:lnSpc>
              <a:buNone/>
            </a:pPr>
            <a:r>
              <a:rPr lang="en-US" sz="3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семиклассников ошибки часто связаны не только со знанием слов, но и с автоматическим применением правил в предложении, особенно в коротких текстах и ответах.
</a:t>
            </a:r>
            <a:pPr algn="l" indent="0" marL="0">
              <a:lnSpc>
                <a:spcPct val="150041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мешают орфография и грамматика, поэтому при проверке стоит сначала искать именно такие ошибки.
</a:t>
            </a:r>
            <a:endParaRPr lang="en-US" sz="4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5811050" y="457200"/>
            <a:ext cx="117912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расширять словарный запас для writing
</a:t>
            </a:r>
            <a:endParaRPr lang="en-US" sz="4500" dirty="0"/>
          </a:p>
        </p:txBody>
      </p:sp>
      <p:sp>
        <p:nvSpPr>
          <p:cNvPr id="9" name="Text 2"/>
          <p:cNvSpPr txBox="1"/>
          <p:nvPr/>
        </p:nvSpPr>
        <p:spPr>
          <a:xfrm>
            <a:off x="5821050" y="2336425"/>
            <a:ext cx="117813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Читать короткие тексты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тексты показывают, как слова работают в реальном контексте. Так легче запоминать выражения, которые потом можно использовать в собственных письмах и описаниях.
</a:t>
            </a:r>
            <a:endParaRPr lang="en-US" sz="2800" dirty="0"/>
          </a:p>
        </p:txBody>
      </p:sp>
      <p:sp>
        <p:nvSpPr>
          <p:cNvPr id="10" name="Text 3"/>
          <p:cNvSpPr txBox="1"/>
          <p:nvPr/>
        </p:nvSpPr>
        <p:spPr>
          <a:xfrm>
            <a:off x="5821050" y="4092600"/>
            <a:ext cx="117813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Вести тематические списки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записывать слова по темам: school, family, hobbies, weather, travel, daily routine. Такие группы помогают быстрее находить нужную лексику во время письма.
</a:t>
            </a:r>
            <a:endParaRPr lang="en-US" sz="2800" dirty="0"/>
          </a:p>
        </p:txBody>
      </p:sp>
      <p:sp>
        <p:nvSpPr>
          <p:cNvPr id="11" name="Text 4"/>
          <p:cNvSpPr txBox="1"/>
          <p:nvPr/>
        </p:nvSpPr>
        <p:spPr>
          <a:xfrm>
            <a:off x="5821050" y="5848775"/>
            <a:ext cx="117813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Подбирать синонимы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один и тот же прилагательный повторяется слишком часто, текст становится беднее. Слова kind, friendly, beautiful, interesting и useful помогают точнее передавать смысл.
</a:t>
            </a:r>
            <a:endParaRPr lang="en-US" sz="2800" dirty="0"/>
          </a:p>
        </p:txBody>
      </p:sp>
      <p:sp>
        <p:nvSpPr>
          <p:cNvPr id="12" name="Text 5"/>
          <p:cNvSpPr txBox="1"/>
          <p:nvPr/>
        </p:nvSpPr>
        <p:spPr>
          <a:xfrm>
            <a:off x="5821050" y="7604950"/>
            <a:ext cx="117813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Составлять свои примеры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Новое слово запоминается лучше, если сразу придумать с ним собственное предложение. Этот приём помогает не только выучить лексику, но и потренировать грамматику.
</a:t>
            </a:r>
            <a:endParaRPr lang="en-US" sz="2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6650" y="6052027"/>
            <a:ext cx="16444800" cy="316369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562200" y="491775"/>
            <a:ext cx="156423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Пунктуация и заглавные буквы в английском тексте
</a:t>
            </a:r>
            <a:endParaRPr lang="en-US" sz="4500" dirty="0"/>
          </a:p>
        </p:txBody>
      </p:sp>
      <p:sp>
        <p:nvSpPr>
          <p:cNvPr id="8" name="Text 1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1574340" y="2321656"/>
            <a:ext cx="4579500" cy="3409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конца предложения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Точка, вопросительный и восклицательный знаки показывают, как читается предложение и где заканчивается мысль. Они помогают сделать текст ясным и удобным для чтения.
</a:t>
            </a:r>
            <a:endParaRPr lang="en-US" sz="2800" dirty="0"/>
          </a:p>
        </p:txBody>
      </p:sp>
      <p:sp>
        <p:nvSpPr>
          <p:cNvPr id="10" name="Text 3"/>
          <p:cNvSpPr txBox="1"/>
          <p:nvPr/>
        </p:nvSpPr>
        <p:spPr>
          <a:xfrm>
            <a:off x="7092574" y="2321656"/>
            <a:ext cx="4579500" cy="3409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нужна заглавная буква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Заглавная буква ставится в начале предложения, в именах людей, названиях стран и городов, а также в днях недели и месяцах. Это обязательное правило английского письма.
</a:t>
            </a:r>
            <a:endParaRPr lang="en-US" sz="2800" dirty="0"/>
          </a:p>
        </p:txBody>
      </p:sp>
      <p:sp>
        <p:nvSpPr>
          <p:cNvPr id="11" name="Text 4"/>
          <p:cNvSpPr txBox="1"/>
          <p:nvPr/>
        </p:nvSpPr>
        <p:spPr>
          <a:xfrm>
            <a:off x="12624924" y="2321656"/>
            <a:ext cx="4579500" cy="3409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Запятые в тексте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Запятая отделяет части предложения и помогает избежать путаницы. В коротком тексте она особенно полезна, когда нужно перечислить предметы или добавить пояснение.
</a:t>
            </a:r>
            <a:endParaRPr lang="en-US" sz="2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6F6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9030" y="2827747"/>
            <a:ext cx="537600" cy="614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89030" y="5947147"/>
            <a:ext cx="537600" cy="614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567080" y="2869267"/>
            <a:ext cx="664200" cy="53136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567080" y="5959147"/>
            <a:ext cx="664200" cy="5904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32650" y="376226"/>
            <a:ext cx="16622700" cy="16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Абзац и связность в английском тексте
</a:t>
            </a:r>
            <a:endParaRPr lang="en-US" sz="4500" dirty="0"/>
          </a:p>
        </p:txBody>
      </p:sp>
      <p:sp>
        <p:nvSpPr>
          <p:cNvPr id="13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00" dirty="0"/>
          </a:p>
        </p:txBody>
      </p:sp>
      <p:sp>
        <p:nvSpPr>
          <p:cNvPr id="14" name="Text 2"/>
          <p:cNvSpPr txBox="1"/>
          <p:nvPr/>
        </p:nvSpPr>
        <p:spPr>
          <a:xfrm>
            <a:off x="832650" y="3993125"/>
            <a:ext cx="8004000" cy="11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абзац обычно раскрывает только одну завершённую мысль. Если смешать в нём разные темы, читателю становится трудно понять, о чём именно говорит автор и где заканчивается идея.
</a:t>
            </a:r>
            <a:endParaRPr lang="en-US" sz="2042" dirty="0"/>
          </a:p>
        </p:txBody>
      </p:sp>
      <p:sp>
        <p:nvSpPr>
          <p:cNvPr id="15" name="Text 3"/>
          <p:cNvSpPr txBox="1"/>
          <p:nvPr/>
        </p:nvSpPr>
        <p:spPr>
          <a:xfrm>
            <a:off x="1994525" y="2796400"/>
            <a:ext cx="68421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мысль
</a:t>
            </a:r>
            <a:endParaRPr lang="en-US" sz="2800" dirty="0"/>
          </a:p>
        </p:txBody>
      </p:sp>
      <p:sp>
        <p:nvSpPr>
          <p:cNvPr id="16" name="Text 4"/>
          <p:cNvSpPr txBox="1"/>
          <p:nvPr/>
        </p:nvSpPr>
        <p:spPr>
          <a:xfrm>
            <a:off x="832650" y="7155425"/>
            <a:ext cx="8004000" cy="11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Местоимения he, she, it, they помогают не повторять одни и те же слова слишком часто. Благодаря этому текст звучит естественнее, а предложения соединяются между собой без лишней однообразности.
</a:t>
            </a:r>
            <a:endParaRPr lang="en-US" sz="1943" dirty="0"/>
          </a:p>
        </p:txBody>
      </p:sp>
      <p:sp>
        <p:nvSpPr>
          <p:cNvPr id="17" name="Text 5"/>
          <p:cNvSpPr txBox="1"/>
          <p:nvPr/>
        </p:nvSpPr>
        <p:spPr>
          <a:xfrm>
            <a:off x="1994525" y="5915800"/>
            <a:ext cx="68421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Замена повторов
</a:t>
            </a:r>
            <a:endParaRPr lang="en-US" sz="2600" dirty="0"/>
          </a:p>
        </p:txBody>
      </p:sp>
      <p:sp>
        <p:nvSpPr>
          <p:cNvPr id="18" name="Text 6"/>
          <p:cNvSpPr txBox="1"/>
          <p:nvPr/>
        </p:nvSpPr>
        <p:spPr>
          <a:xfrm>
            <a:off x="9473975" y="3993125"/>
            <a:ext cx="8004000" cy="11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Связность текста создают союзы and, but, because, or и слова времени first, then, after that, finally. Они показывают отношения между предложениями и помогают выстроить логичный порядок событий.
</a:t>
            </a:r>
            <a:endParaRPr lang="en-US" sz="1943" dirty="0"/>
          </a:p>
        </p:txBody>
      </p:sp>
      <p:sp>
        <p:nvSpPr>
          <p:cNvPr id="19" name="Text 7"/>
          <p:cNvSpPr txBox="1"/>
          <p:nvPr/>
        </p:nvSpPr>
        <p:spPr>
          <a:xfrm>
            <a:off x="10635875" y="2796400"/>
            <a:ext cx="68421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Связующие слова
</a:t>
            </a:r>
            <a:endParaRPr lang="en-US" sz="2800" dirty="0"/>
          </a:p>
        </p:txBody>
      </p:sp>
      <p:sp>
        <p:nvSpPr>
          <p:cNvPr id="20" name="Text 8"/>
          <p:cNvSpPr txBox="1"/>
          <p:nvPr/>
        </p:nvSpPr>
        <p:spPr>
          <a:xfrm>
            <a:off x="9473975" y="7155425"/>
            <a:ext cx="8004000" cy="11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рассказах и описаниях связность особенно заметна: без неё текст превращается в набор отдельных фраз. Для ученика 7 класса это влияет и на понятность, и на оценку работы.
</a:t>
            </a:r>
            <a:endParaRPr lang="en-US" sz="2154" dirty="0"/>
          </a:p>
        </p:txBody>
      </p:sp>
      <p:sp>
        <p:nvSpPr>
          <p:cNvPr id="21" name="Text 9"/>
          <p:cNvSpPr txBox="1"/>
          <p:nvPr/>
        </p:nvSpPr>
        <p:spPr>
          <a:xfrm>
            <a:off x="10635875" y="5915800"/>
            <a:ext cx="68421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в 7 классе
</a:t>
            </a:r>
            <a:endParaRPr lang="en-US" sz="2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9773" y="3063875"/>
            <a:ext cx="16483054" cy="6284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7150" y="428975"/>
            <a:ext cx="16488300" cy="130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текста перед сдачей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957150" y="1729775"/>
            <a:ext cx="16488300" cy="13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помогает заметить ошибки и убедиться, что текст соответствует заданию.
</a:t>
            </a:r>
            <a:endParaRPr lang="en-US" sz="2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3448" y="1979215"/>
            <a:ext cx="8287500" cy="664905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372575" y="9023150"/>
            <a:ext cx="6911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957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практика выполнения письменных заданий по английскому языку, 7 класс
</a:t>
            </a:r>
            <a:endParaRPr lang="en-US" sz="1957" dirty="0"/>
          </a:p>
        </p:txBody>
      </p:sp>
      <p:sp>
        <p:nvSpPr>
          <p:cNvPr id="6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349250" y="2011300"/>
            <a:ext cx="8918400" cy="664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распределяется время при написании работы
</a:t>
            </a:r>
            <a:pPr algn="l" indent="0" marL="0">
              <a:lnSpc>
                <a:spcPct val="150041"/>
              </a:lnSpc>
              <a:buNone/>
            </a:pPr>
            <a:r>
              <a:rPr lang="en-US" sz="3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практике часть времени уходит не только на написание, но и на возвращение к тексту после черновика. Это помогает заметить пропуски и сделать ответ аккуратнее.
</a:t>
            </a:r>
            <a:pPr algn="l" indent="0" marL="0">
              <a:lnSpc>
                <a:spcPct val="150041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времени занимает drafting, но именно checking и rewriting делают текст точнее. Без них чаще остаются артикли, окончания и заглавные буквы.
</a:t>
            </a:r>
            <a:endParaRPr lang="en-US" sz="4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524725" y="1189600"/>
            <a:ext cx="172398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в учебе: ответы, описания и короткие тексты
</a:t>
            </a:r>
            <a:endParaRPr lang="en-US" sz="4500" dirty="0"/>
          </a:p>
        </p:txBody>
      </p:sp>
      <p:sp>
        <p:nvSpPr>
          <p:cNvPr id="10" name="Text 2"/>
          <p:cNvSpPr txBox="1"/>
          <p:nvPr/>
        </p:nvSpPr>
        <p:spPr>
          <a:xfrm>
            <a:off x="1495200" y="2890275"/>
            <a:ext cx="7421700" cy="26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Ответы на вопросы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уроке ученики часто пишут короткие ответы по образцу или по теме урока. Здесь важно отвечать прямо, использовать понятные слова и не уходить от вопроса.
</a:t>
            </a:r>
            <a:endParaRPr lang="en-US" sz="3000" dirty="0"/>
          </a:p>
        </p:txBody>
      </p:sp>
      <p:sp>
        <p:nvSpPr>
          <p:cNvPr id="11" name="Text 3"/>
          <p:cNvSpPr txBox="1"/>
          <p:nvPr/>
        </p:nvSpPr>
        <p:spPr>
          <a:xfrm>
            <a:off x="10342675" y="2890275"/>
            <a:ext cx="7421700" cy="26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рассказы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небольших рассказах нужно показать, что сначала произошло, что было потом и чем всё закончилось. Для этого помогают слова времени, Past Simple и логичная последовательность событий.
</a:t>
            </a:r>
            <a:endParaRPr lang="en-US" sz="3000" dirty="0"/>
          </a:p>
        </p:txBody>
      </p:sp>
      <p:sp>
        <p:nvSpPr>
          <p:cNvPr id="12" name="Text 4"/>
          <p:cNvSpPr txBox="1"/>
          <p:nvPr/>
        </p:nvSpPr>
        <p:spPr>
          <a:xfrm>
            <a:off x="1495200" y="5715350"/>
            <a:ext cx="7421700" cy="26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Описания и сообщения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Описания человека, места или предмета требуют точных прилагательных и нескольких подробностей. В сообщениях главное — быстро передать нужную информацию простыми предложениями и без лишних слов.
</a:t>
            </a:r>
            <a:endParaRPr lang="en-US" sz="3000" dirty="0"/>
          </a:p>
        </p:txBody>
      </p:sp>
      <p:sp>
        <p:nvSpPr>
          <p:cNvPr id="13" name="Text 5"/>
          <p:cNvSpPr txBox="1"/>
          <p:nvPr/>
        </p:nvSpPr>
        <p:spPr>
          <a:xfrm>
            <a:off x="10342675" y="5715350"/>
            <a:ext cx="7421700" cy="26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задания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Любой учебный текст должен соответствовать инструкции: нужный объём, тема, формат и язык. Даже короткая работа выглядит сильнее, если она аккуратна, связна и без грубых ошибок.
</a:t>
            </a:r>
            <a:endParaRPr lang="en-US" sz="3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2475" y="4187339"/>
            <a:ext cx="8493000" cy="288512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7150" y="428975"/>
            <a:ext cx="14362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Устная и письменная речь на английском языке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10254875" y="2305150"/>
            <a:ext cx="7728300" cy="56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почему writing требует большей точности и времени на проверку.
</a:t>
            </a:r>
            <a:pPr algn="l" indent="0" marL="0">
              <a:lnSpc>
                <a:spcPct val="150041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Письменная речь точнее и аккуратнее, потому что её можно перечитать и исправить. Устная речь гибче, но чаще допускает паузы и неточности.
</a:t>
            </a:r>
            <a:endParaRPr lang="en-US" sz="2500" dirty="0"/>
          </a:p>
        </p:txBody>
      </p:sp>
      <p:sp>
        <p:nvSpPr>
          <p:cNvPr id="6" name="Text 2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9645375" y="8170450"/>
            <a:ext cx="62919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20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теория видов речевой деятельности
</a:t>
            </a:r>
            <a:endParaRPr lang="en-US" sz="2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529525" y="1994875"/>
            <a:ext cx="6835800" cy="30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писать понятно для читателя
</a:t>
            </a:r>
            <a:endParaRPr lang="en-US" sz="4500" dirty="0"/>
          </a:p>
        </p:txBody>
      </p:sp>
      <p:sp>
        <p:nvSpPr>
          <p:cNvPr id="11" name="Text 2"/>
          <p:cNvSpPr txBox="1"/>
          <p:nvPr/>
        </p:nvSpPr>
        <p:spPr>
          <a:xfrm>
            <a:off x="9404100" y="1797625"/>
            <a:ext cx="3177000" cy="398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Начать с темы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становится понятнее, если сразу назвать тему и не откладывать основную мысль. Читатель должен быстро понять, о чём идёт речь и что именно хочет сообщить автор.
</a:t>
            </a:r>
            <a:endParaRPr lang="en-US" sz="3000" dirty="0"/>
          </a:p>
        </p:txBody>
      </p:sp>
      <p:sp>
        <p:nvSpPr>
          <p:cNvPr id="12" name="Text 3"/>
          <p:cNvSpPr txBox="1"/>
          <p:nvPr/>
        </p:nvSpPr>
        <p:spPr>
          <a:xfrm>
            <a:off x="9404100" y="6045250"/>
            <a:ext cx="3177000" cy="398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Писать коротко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предложения легче читать и проверять. Они помогают избежать лишних ошибок, а для 7 класса особенно полезны, когда нужно выразить мысль без сложных конструкций.
</a:t>
            </a:r>
            <a:endParaRPr lang="en-US" sz="2988" dirty="0"/>
          </a:p>
        </p:txBody>
      </p:sp>
      <p:sp>
        <p:nvSpPr>
          <p:cNvPr id="13" name="Text 4"/>
          <p:cNvSpPr txBox="1"/>
          <p:nvPr/>
        </p:nvSpPr>
        <p:spPr>
          <a:xfrm>
            <a:off x="14115125" y="6045250"/>
            <a:ext cx="3177000" cy="398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Добавлять нужные детали
</a:t>
            </a:r>
            <a:pPr algn="l" indent="0" marL="0">
              <a:lnSpc>
                <a:spcPct val="100000"/>
              </a:lnSpc>
              <a:buNone/>
            </a:pPr>
            <a:r>
              <a:rPr lang="en-US" sz="9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Ответы на вопросы where, when, who, what и why помогают раскрыть содержание. Несколько конкретных деталей делают текст живым и понятным, не перегружая его лишней информацией.
</a:t>
            </a:r>
            <a:endParaRPr lang="en-US" sz="2856" dirty="0"/>
          </a:p>
        </p:txBody>
      </p:sp>
      <p:sp>
        <p:nvSpPr>
          <p:cNvPr id="14" name="Text 5"/>
          <p:cNvSpPr txBox="1"/>
          <p:nvPr/>
        </p:nvSpPr>
        <p:spPr>
          <a:xfrm>
            <a:off x="14115125" y="1797625"/>
            <a:ext cx="3177000" cy="398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Выбирать точные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Знакомая, но точная лексика делает текст ясным. Лучше выбрать слово, которое точно передаёт смысл, чем использовать слишком общее или неуместное выражение.
</a:t>
            </a:r>
            <a:endParaRPr lang="en-US" sz="294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7200" y="2336733"/>
            <a:ext cx="6835800" cy="66488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1359450" y="707575"/>
            <a:ext cx="16245600" cy="135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Цифровое письмо: сообщения, чаты и комментарии
</a:t>
            </a:r>
            <a:endParaRPr lang="en-US" sz="4500" dirty="0"/>
          </a:p>
        </p:txBody>
      </p:sp>
      <p:sp>
        <p:nvSpPr>
          <p:cNvPr id="10" name="Text 2"/>
          <p:cNvSpPr txBox="1"/>
          <p:nvPr/>
        </p:nvSpPr>
        <p:spPr>
          <a:xfrm>
            <a:off x="8410675" y="2336425"/>
            <a:ext cx="91944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 и кратко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сообщениях и чатах текст обычно короче, чем в школьном письме. Часто используются короткие фразы, сокращения и простые ответы, чтобы быстро передать смысл.
</a:t>
            </a:r>
            <a:endParaRPr lang="en-US" sz="2800" dirty="0"/>
          </a:p>
        </p:txBody>
      </p:sp>
      <p:sp>
        <p:nvSpPr>
          <p:cNvPr id="11" name="Text 3"/>
          <p:cNvSpPr txBox="1"/>
          <p:nvPr/>
        </p:nvSpPr>
        <p:spPr>
          <a:xfrm>
            <a:off x="8410675" y="4092600"/>
            <a:ext cx="91944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 имеет 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короткое сообщение должно звучать вежливо и понятно. Неправильный тон может показаться грубым, если не добавить приветствие, уточнение или подходящее обращение.
</a:t>
            </a:r>
            <a:endParaRPr lang="en-US" sz="2800" dirty="0"/>
          </a:p>
        </p:txBody>
      </p:sp>
      <p:sp>
        <p:nvSpPr>
          <p:cNvPr id="12" name="Text 4"/>
          <p:cNvSpPr txBox="1"/>
          <p:nvPr/>
        </p:nvSpPr>
        <p:spPr>
          <a:xfrm>
            <a:off x="8410675" y="5848775"/>
            <a:ext cx="91944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меняют смысл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цифровом письме грамматика остаётся важной, потому что одна ошибка может исказить мысль. Особенно заметны пропуски слов, неверные времена и неправильный порядок слов.
</a:t>
            </a:r>
            <a:endParaRPr lang="en-US" sz="2800" dirty="0"/>
          </a:p>
        </p:txBody>
      </p:sp>
      <p:sp>
        <p:nvSpPr>
          <p:cNvPr id="13" name="Text 5"/>
          <p:cNvSpPr txBox="1"/>
          <p:nvPr/>
        </p:nvSpPr>
        <p:spPr>
          <a:xfrm>
            <a:off x="8410675" y="7604950"/>
            <a:ext cx="91944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Подходит для общения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Комментарии, сообщения другу и ответы в чате показывают, что writing нужен не только для уроков. Он помогает общаться каждый день, быстро и по делу.
</a:t>
            </a:r>
            <a:endParaRPr lang="en-US" sz="2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3448" y="1979215"/>
            <a:ext cx="8287500" cy="664905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372575" y="9023150"/>
            <a:ext cx="6911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957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критерии оценки письменных работ по английскому языку
</a:t>
            </a:r>
            <a:endParaRPr lang="en-US" sz="1957" dirty="0"/>
          </a:p>
        </p:txBody>
      </p:sp>
      <p:sp>
        <p:nvSpPr>
          <p:cNvPr id="6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349250" y="2011300"/>
            <a:ext cx="8918400" cy="664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английский текст сильнее
</a:t>
            </a:r>
            <a:pPr algn="l" indent="0" marL="0">
              <a:lnSpc>
                <a:spcPct val="150041"/>
              </a:lnSpc>
              <a:buNone/>
            </a:pPr>
            <a:r>
              <a:rPr lang="en-US" sz="3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сильной работе важны не только правила, но и то, насколько текст помогает читателю быстро понять мысль и увидеть её развитие.
</a:t>
            </a:r>
            <a:pPr algn="l" indent="0" marL="0">
              <a:lnSpc>
                <a:spcPct val="150041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эффект дают ясная тема, логичный порядок и грамотные связки. Для 7 класса это часто важнее, чем редкие слова или сложные конструкции.
</a:t>
            </a:r>
            <a:endParaRPr lang="en-US" sz="4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524725" y="1189600"/>
            <a:ext cx="172398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удачного и слабого writing
</a:t>
            </a:r>
            <a:endParaRPr lang="en-US" sz="4500" dirty="0"/>
          </a:p>
        </p:txBody>
      </p:sp>
      <p:sp>
        <p:nvSpPr>
          <p:cNvPr id="10" name="Text 2"/>
          <p:cNvSpPr txBox="1"/>
          <p:nvPr/>
        </p:nvSpPr>
        <p:spPr>
          <a:xfrm>
            <a:off x="1495200" y="2890275"/>
            <a:ext cx="7421700" cy="26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на задание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Удачный текст полностью соответствует теме и форме задания. Он даёт именно тот ответ, который просили, а не общие фразы или случайные детали.
</a:t>
            </a:r>
            <a:endParaRPr lang="en-US" sz="3000" dirty="0"/>
          </a:p>
        </p:txBody>
      </p:sp>
      <p:sp>
        <p:nvSpPr>
          <p:cNvPr id="11" name="Text 3"/>
          <p:cNvSpPr txBox="1"/>
          <p:nvPr/>
        </p:nvSpPr>
        <p:spPr>
          <a:xfrm>
            <a:off x="10342675" y="2890275"/>
            <a:ext cx="7421700" cy="26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Грамматика и слова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удачном варианте предложения простые, но правильные, а слова подобраны по смыслу. В слабом тексте часто пропадают артикли, путаются формы глаголов и порядок слов.
</a:t>
            </a:r>
            <a:endParaRPr lang="en-US" sz="3000" dirty="0"/>
          </a:p>
        </p:txBody>
      </p:sp>
      <p:sp>
        <p:nvSpPr>
          <p:cNvPr id="12" name="Text 4"/>
          <p:cNvSpPr txBox="1"/>
          <p:nvPr/>
        </p:nvSpPr>
        <p:spPr>
          <a:xfrm>
            <a:off x="1495200" y="5715350"/>
            <a:ext cx="7421700" cy="26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Конкретные детали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Хорошая работа содержит несколько точных деталей, но не перегружена ими. Слабый текст часто слишком короткий и не показывает, что автор действительно раскрыл тему.
</a:t>
            </a:r>
            <a:endParaRPr lang="en-US" sz="3000" dirty="0"/>
          </a:p>
        </p:txBody>
      </p:sp>
      <p:sp>
        <p:nvSpPr>
          <p:cNvPr id="13" name="Text 5"/>
          <p:cNvSpPr txBox="1"/>
          <p:nvPr/>
        </p:nvSpPr>
        <p:spPr>
          <a:xfrm>
            <a:off x="10342675" y="5715350"/>
            <a:ext cx="7421700" cy="26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текста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Сильный writing читается последовательно: сначала мысль, потом пример, затем вывод. Если идеи идут хаотично, текст становится труднее понять, даже когда отдельные слова знакомы.
</a:t>
            </a:r>
            <a:endParaRPr lang="en-US" sz="3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28675" y="2761375"/>
            <a:ext cx="12865200" cy="47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Writing — навык, который помогает думать и говорить по-английски
</a:t>
            </a:r>
            <a:pPr algn="l" indent="0" marL="0">
              <a:lnSpc>
                <a:spcPct val="100000"/>
              </a:lnSpc>
              <a:buNone/>
            </a:pPr>
            <a:r>
              <a:rPr lang="en-US" sz="6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объединяет лексику, грамматику и логику в одной работе. Когда ученик умеет писать ясно и аккуратно, ему легче читать, говорить и уверенно выполнять задания по английскому.
</a:t>
            </a:r>
            <a:endParaRPr lang="en-US" sz="6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2026-05-30T20:52:47Z</dcterms:created>
  <dcterms:modified xsi:type="dcterms:W3CDTF">2026-05-30T20:52:47Z</dcterms:modified>
</cp:coreProperties>
</file>