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image" Target="../media/image-2-3.png"/><Relationship Id="rId4" Type="http://schemas.openxmlformats.org/officeDocument/2006/relationships/image" Target="../media/image-2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jpe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image" Target="../media/image-5-4.png"/><Relationship Id="rId5" Type="http://schemas.openxmlformats.org/officeDocument/2006/relationships/image" Target="../media/image-5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image" Target="../media/image-7-5.png"/><Relationship Id="rId6" Type="http://schemas.openxmlformats.org/officeDocument/2006/relationships/image" Target="../media/image-7-6.png"/><Relationship Id="rId7" Type="http://schemas.openxmlformats.org/officeDocument/2006/relationships/image" Target="../media/image-7-7.png"/><Relationship Id="rId8" Type="http://schemas.openxmlformats.org/officeDocument/2006/relationships/image" Target="../media/image-7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jpe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image" Target="../media/image-10-4.png"/><Relationship Id="rId5" Type="http://schemas.openxmlformats.org/officeDocument/2006/relationships/image" Target="../media/image-10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image" Target="../media/image-14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jpeg"/><Relationship Id="rId3" Type="http://schemas.openxmlformats.org/officeDocument/2006/relationships/image" Target="../media/image-15-3.jpeg"/><Relationship Id="rId4" Type="http://schemas.openxmlformats.org/officeDocument/2006/relationships/image" Target="../media/image-15-4.jpeg"/><Relationship Id="rId5" Type="http://schemas.openxmlformats.org/officeDocument/2006/relationships/image" Target="../media/image-15-5.jpeg"/><Relationship Id="rId6" Type="http://schemas.openxmlformats.org/officeDocument/2006/relationships/image" Target="../media/image-15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image" Target="../media/image-17-4.png"/><Relationship Id="rId5" Type="http://schemas.openxmlformats.org/officeDocument/2006/relationships/image" Target="../media/image-17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jpe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EEEE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23066" y="1069925"/>
            <a:ext cx="3155218" cy="31707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960200" y="370725"/>
            <a:ext cx="4090500" cy="593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400" dirty="0"/>
          </a:p>
        </p:txBody>
      </p:sp>
      <p:sp>
        <p:nvSpPr>
          <p:cNvPr id="5" name="Text 1"/>
          <p:cNvSpPr txBox="1"/>
          <p:nvPr/>
        </p:nvSpPr>
        <p:spPr>
          <a:xfrm>
            <a:off x="3960200" y="1156500"/>
            <a:ext cx="4090500" cy="2830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4500" b="1" dirty="0">
                <a:solidFill>
                  <a:srgbClr val="005DD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Драма как род литературы
</a:t>
            </a:r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Действие в драме «оживает» через реплики героев, ремарки и конфликт.
</a:t>
            </a:r>
            <a:endParaRPr lang="en-US" sz="45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EEEE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571475" y="1148452"/>
            <a:ext cx="3218100" cy="3155246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420150" y="1213600"/>
            <a:ext cx="4829100" cy="2348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Истоки драмы связаны с праздниками в честь Диониса. В античном театре постепенно оформились трагедия и комедия. Сегодня в русской литературе мы видим драматургию у Фонвизина, Грибоедова, Гоголя, Островского и Чехова; в школе драма читается и ставится на сцене.
</a:t>
            </a:r>
            <a:endParaRPr lang="en-US" sz="1600" dirty="0"/>
          </a:p>
        </p:txBody>
      </p:sp>
      <p:sp>
        <p:nvSpPr>
          <p:cNvPr id="7" name="Text 1"/>
          <p:cNvSpPr txBox="1"/>
          <p:nvPr/>
        </p:nvSpPr>
        <p:spPr>
          <a:xfrm>
            <a:off x="420150" y="342050"/>
            <a:ext cx="8303400" cy="534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35" b="1" dirty="0">
                <a:solidFill>
                  <a:srgbClr val="005DD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 древнегреческого театра до школьной программы
</a:t>
            </a:r>
            <a:endParaRPr lang="en-US" sz="2435" dirty="0"/>
          </a:p>
        </p:txBody>
      </p:sp>
      <p:sp>
        <p:nvSpPr>
          <p:cNvPr id="8" name="Text 2"/>
          <p:cNvSpPr txBox="1"/>
          <p:nvPr/>
        </p:nvSpPr>
        <p:spPr>
          <a:xfrm>
            <a:off x="8314125" y="4577675"/>
            <a:ext cx="284700" cy="246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6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566987" y="1355320"/>
            <a:ext cx="2307600" cy="196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пьесе почти нет подробного рассказа от автора: события раскрываются в репликах персонажей. Герои спорят, объясняются, действуют — и именно это двигает сюжет.
</a:t>
            </a:r>
            <a:endParaRPr lang="en-US" sz="1400" dirty="0"/>
          </a:p>
        </p:txBody>
      </p:sp>
      <p:sp>
        <p:nvSpPr>
          <p:cNvPr id="8" name="Text 1"/>
          <p:cNvSpPr txBox="1"/>
          <p:nvPr/>
        </p:nvSpPr>
        <p:spPr>
          <a:xfrm>
            <a:off x="8314125" y="4577675"/>
            <a:ext cx="284700" cy="246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600" dirty="0"/>
          </a:p>
        </p:txBody>
      </p:sp>
      <p:sp>
        <p:nvSpPr>
          <p:cNvPr id="9" name="Text 2"/>
          <p:cNvSpPr txBox="1"/>
          <p:nvPr/>
        </p:nvSpPr>
        <p:spPr>
          <a:xfrm>
            <a:off x="3418224" y="1355320"/>
            <a:ext cx="2307600" cy="196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Авторские пояснения оформляются в виде ремарок. Они помогают понять жесты, паузы, интонацию, время и место действия, то есть «подсказывают» будущему исполнителю.
</a:t>
            </a:r>
            <a:endParaRPr lang="en-US" sz="1400" dirty="0"/>
          </a:p>
        </p:txBody>
      </p:sp>
      <p:sp>
        <p:nvSpPr>
          <p:cNvPr id="10" name="Text 3"/>
          <p:cNvSpPr txBox="1"/>
          <p:nvPr/>
        </p:nvSpPr>
        <p:spPr>
          <a:xfrm>
            <a:off x="6269462" y="1355320"/>
            <a:ext cx="2307600" cy="196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Драма рассчитана не только на чтение, но и на постановку. Поэтому текст особенно внимателен к сценическому действию: что делают герои и как меняется напряжение в диалоге.
</a:t>
            </a:r>
            <a:endParaRPr lang="en-US" sz="1400" dirty="0"/>
          </a:p>
        </p:txBody>
      </p:sp>
      <p:sp>
        <p:nvSpPr>
          <p:cNvPr id="11" name="Text 4"/>
          <p:cNvSpPr txBox="1"/>
          <p:nvPr/>
        </p:nvSpPr>
        <p:spPr>
          <a:xfrm>
            <a:off x="420150" y="342050"/>
            <a:ext cx="8303400" cy="534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631" b="1" dirty="0">
                <a:solidFill>
                  <a:srgbClr val="D5121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Главные признаки драматического произведения
</a:t>
            </a:r>
            <a:endParaRPr lang="en-US" sz="2631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EEEE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572000" y="1623237"/>
            <a:ext cx="4151400" cy="1800975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314125" y="4577675"/>
            <a:ext cx="284700" cy="246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600" dirty="0"/>
          </a:p>
        </p:txBody>
      </p:sp>
      <p:sp>
        <p:nvSpPr>
          <p:cNvPr id="6" name="Text 1"/>
          <p:cNvSpPr txBox="1"/>
          <p:nvPr/>
        </p:nvSpPr>
        <p:spPr>
          <a:xfrm>
            <a:off x="420150" y="1148225"/>
            <a:ext cx="3925500" cy="2751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показывает, как по-разному литература передаёт события и состояние человека.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Главное отличие драмы: жизнь изображается не пересказом, а живыми сценами и столкновениями, которые можно сыграть на сцене.
</a:t>
            </a:r>
            <a:endParaRPr lang="en-US" sz="1600" dirty="0"/>
          </a:p>
        </p:txBody>
      </p:sp>
      <p:sp>
        <p:nvSpPr>
          <p:cNvPr id="7" name="Text 2"/>
          <p:cNvSpPr txBox="1"/>
          <p:nvPr/>
        </p:nvSpPr>
        <p:spPr>
          <a:xfrm>
            <a:off x="420150" y="342050"/>
            <a:ext cx="8303400" cy="534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12983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Три рода литературы: эпос, лирика, драма
</a:t>
            </a:r>
            <a:endParaRPr lang="en-US" sz="3000" dirty="0"/>
          </a:p>
        </p:txBody>
      </p:sp>
      <p:sp>
        <p:nvSpPr>
          <p:cNvPr id="8" name="Text 3"/>
          <p:cNvSpPr txBox="1"/>
          <p:nvPr/>
        </p:nvSpPr>
        <p:spPr>
          <a:xfrm>
            <a:off x="4572000" y="4033250"/>
            <a:ext cx="4151400" cy="297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Учебный материал по литературе
</a:t>
            </a:r>
            <a:endParaRPr lang="en-US" sz="13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EEEE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1075" y="0"/>
            <a:ext cx="379735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799650" y="1613925"/>
            <a:ext cx="4923900" cy="957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8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драматический текст попадает на сцену, он получает голос и движение: герои произносят реплики, меняют позы, показывают отношения друг к другу. Один и тот же эпизод воспринимается по-разному.
</a:t>
            </a:r>
            <a:endParaRPr lang="en-US" sz="1508" dirty="0"/>
          </a:p>
        </p:txBody>
      </p:sp>
      <p:sp>
        <p:nvSpPr>
          <p:cNvPr id="8" name="Text 1"/>
          <p:cNvSpPr txBox="1"/>
          <p:nvPr/>
        </p:nvSpPr>
        <p:spPr>
          <a:xfrm>
            <a:off x="3799747" y="342050"/>
            <a:ext cx="4923900" cy="534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165" b="1" dirty="0">
                <a:solidFill>
                  <a:srgbClr val="12983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Театр — естественная среда драмы
</a:t>
            </a:r>
            <a:endParaRPr lang="en-US" sz="2165" dirty="0"/>
          </a:p>
        </p:txBody>
      </p:sp>
      <p:sp>
        <p:nvSpPr>
          <p:cNvPr id="9" name="Text 2"/>
          <p:cNvSpPr txBox="1"/>
          <p:nvPr/>
        </p:nvSpPr>
        <p:spPr>
          <a:xfrm>
            <a:off x="8314125" y="4577675"/>
            <a:ext cx="284700" cy="246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600" dirty="0"/>
          </a:p>
        </p:txBody>
      </p:sp>
      <p:sp>
        <p:nvSpPr>
          <p:cNvPr id="10" name="Text 3"/>
          <p:cNvSpPr txBox="1"/>
          <p:nvPr/>
        </p:nvSpPr>
        <p:spPr>
          <a:xfrm>
            <a:off x="3799650" y="1044438"/>
            <a:ext cx="4923900" cy="40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Сцена «оживляет» текст
</a:t>
            </a:r>
            <a:endParaRPr lang="en-US" sz="1800" dirty="0"/>
          </a:p>
        </p:txBody>
      </p:sp>
      <p:sp>
        <p:nvSpPr>
          <p:cNvPr id="11" name="Text 4"/>
          <p:cNvSpPr txBox="1"/>
          <p:nvPr/>
        </p:nvSpPr>
        <p:spPr>
          <a:xfrm>
            <a:off x="3799300" y="3380538"/>
            <a:ext cx="4923900" cy="957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Смысл усиливают декорации, костюмы, свет и музыка. Не менее важны паузы и интонация: по ним зритель считывает напряжение, скрытые намерения и смену настроения.
</a:t>
            </a:r>
            <a:endParaRPr lang="en-US" sz="1600" dirty="0"/>
          </a:p>
        </p:txBody>
      </p:sp>
      <p:sp>
        <p:nvSpPr>
          <p:cNvPr id="12" name="Text 5"/>
          <p:cNvSpPr txBox="1"/>
          <p:nvPr/>
        </p:nvSpPr>
        <p:spPr>
          <a:xfrm>
            <a:off x="3799300" y="2811050"/>
            <a:ext cx="4923900" cy="40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721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Театральные средства делают сцену зримой
</a:t>
            </a:r>
            <a:endParaRPr lang="en-US" sz="1721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546718" y="342050"/>
            <a:ext cx="5175714" cy="38913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8314125" y="4577675"/>
            <a:ext cx="284700" cy="246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600" dirty="0"/>
          </a:p>
        </p:txBody>
      </p:sp>
      <p:sp>
        <p:nvSpPr>
          <p:cNvPr id="5" name="Text 1"/>
          <p:cNvSpPr txBox="1"/>
          <p:nvPr/>
        </p:nvSpPr>
        <p:spPr>
          <a:xfrm>
            <a:off x="420150" y="342050"/>
            <a:ext cx="2878200" cy="3891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D5121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строится драматическое произведение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Композиция пьесы: от знакомства с героями к развязке конфликта.
</a:t>
            </a:r>
            <a:endParaRPr lang="en-US" sz="30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799906" y="1512471"/>
            <a:ext cx="348862" cy="3987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3635338" y="1516071"/>
            <a:ext cx="391500" cy="391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6513406" y="1512471"/>
            <a:ext cx="348862" cy="3987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420150" y="342050"/>
            <a:ext cx="8303400" cy="534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05DD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Конфликт — основа драмы
</a:t>
            </a:r>
            <a:endParaRPr lang="en-US" sz="3000" dirty="0"/>
          </a:p>
        </p:txBody>
      </p:sp>
      <p:sp>
        <p:nvSpPr>
          <p:cNvPr id="11" name="Text 1"/>
          <p:cNvSpPr txBox="1"/>
          <p:nvPr/>
        </p:nvSpPr>
        <p:spPr>
          <a:xfrm>
            <a:off x="544950" y="4577675"/>
            <a:ext cx="284700" cy="246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600" dirty="0"/>
          </a:p>
        </p:txBody>
      </p:sp>
      <p:sp>
        <p:nvSpPr>
          <p:cNvPr id="12" name="Text 2"/>
          <p:cNvSpPr txBox="1"/>
          <p:nvPr/>
        </p:nvSpPr>
        <p:spPr>
          <a:xfrm>
            <a:off x="581349" y="2260600"/>
            <a:ext cx="2267700" cy="1900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5DD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Столкновение происходит «снаружи»: между героями, человеком и обществом или человеком и обстоятельствами. Такие противоречия ведут к спорам и поступкам, меняющим судьбы персонажей.
</a:t>
            </a:r>
            <a:endParaRPr lang="en-US" sz="1400" dirty="0"/>
          </a:p>
        </p:txBody>
      </p:sp>
      <p:sp>
        <p:nvSpPr>
          <p:cNvPr id="13" name="Text 3"/>
          <p:cNvSpPr txBox="1"/>
          <p:nvPr/>
        </p:nvSpPr>
        <p:spPr>
          <a:xfrm>
            <a:off x="1498601" y="1291325"/>
            <a:ext cx="1350300" cy="84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005DD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Внешний конфликт
</a:t>
            </a:r>
            <a:endParaRPr lang="en-US" sz="1600" dirty="0"/>
          </a:p>
        </p:txBody>
      </p:sp>
      <p:sp>
        <p:nvSpPr>
          <p:cNvPr id="14" name="Text 4"/>
          <p:cNvSpPr txBox="1"/>
          <p:nvPr/>
        </p:nvSpPr>
        <p:spPr>
          <a:xfrm>
            <a:off x="3438099" y="2260600"/>
            <a:ext cx="2267700" cy="1900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Внутренний конфликт связан с выбором и борьбой чувств. Герой сомневается, боится, принимает трудное решение — и из этого рождается напряжение внутри сцены.
</a:t>
            </a:r>
            <a:endParaRPr lang="en-US" sz="1400" dirty="0"/>
          </a:p>
        </p:txBody>
      </p:sp>
      <p:sp>
        <p:nvSpPr>
          <p:cNvPr id="15" name="Text 5"/>
          <p:cNvSpPr txBox="1"/>
          <p:nvPr/>
        </p:nvSpPr>
        <p:spPr>
          <a:xfrm>
            <a:off x="4355351" y="1291325"/>
            <a:ext cx="1350300" cy="84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Внутренний конфликт
</a:t>
            </a:r>
            <a:endParaRPr lang="en-US" sz="1600" dirty="0"/>
          </a:p>
        </p:txBody>
      </p:sp>
      <p:sp>
        <p:nvSpPr>
          <p:cNvPr id="16" name="Text 6"/>
          <p:cNvSpPr txBox="1"/>
          <p:nvPr/>
        </p:nvSpPr>
        <p:spPr>
          <a:xfrm>
            <a:off x="6294849" y="2260600"/>
            <a:ext cx="2267700" cy="1900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5DD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Конфликт связывает эпизоды в единое целое и объясняет, зачем герои говорят и действуют. Если противоречия нет, пьеса становится плоской и теряет смысловой центр.
</a:t>
            </a:r>
            <a:endParaRPr lang="en-US" sz="1400" dirty="0"/>
          </a:p>
        </p:txBody>
      </p:sp>
      <p:sp>
        <p:nvSpPr>
          <p:cNvPr id="17" name="Text 7"/>
          <p:cNvSpPr txBox="1"/>
          <p:nvPr/>
        </p:nvSpPr>
        <p:spPr>
          <a:xfrm>
            <a:off x="7212101" y="1291325"/>
            <a:ext cx="1350300" cy="84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005DD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без конфликта нельзя
</a:t>
            </a:r>
            <a:endParaRPr lang="en-US" sz="16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EEEE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894050" y="1069609"/>
            <a:ext cx="3829500" cy="2619683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314125" y="4577675"/>
            <a:ext cx="284700" cy="246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600" dirty="0"/>
          </a:p>
        </p:txBody>
      </p:sp>
      <p:sp>
        <p:nvSpPr>
          <p:cNvPr id="6" name="Text 1"/>
          <p:cNvSpPr txBox="1"/>
          <p:nvPr/>
        </p:nvSpPr>
        <p:spPr>
          <a:xfrm>
            <a:off x="420150" y="1068000"/>
            <a:ext cx="4151400" cy="18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78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 каждого жанра своя «тональность»: трагедия сильнее всего подчёркивает тяжёлый исход, комедия — осуждение через смех, а драма сосредоточена на серьёзных столкновениях.
</a:t>
            </a:r>
            <a:pPr algn="l" indent="0" marL="0">
              <a:lnSpc>
                <a:spcPct val="100000"/>
              </a:lnSpc>
              <a:buNone/>
            </a:pPr>
            <a:r>
              <a:rPr lang="en-US" sz="1478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78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Диаграмма показывает, что внутри драматического рода есть разные варианты конфликта и финала. Поэтому одни и те же жизненные ситуации могут звучать по-разному.
</a:t>
            </a:r>
            <a:endParaRPr lang="en-US" sz="1478" dirty="0"/>
          </a:p>
        </p:txBody>
      </p:sp>
      <p:sp>
        <p:nvSpPr>
          <p:cNvPr id="7" name="Text 2"/>
          <p:cNvSpPr txBox="1"/>
          <p:nvPr/>
        </p:nvSpPr>
        <p:spPr>
          <a:xfrm>
            <a:off x="4893900" y="3843000"/>
            <a:ext cx="3829500" cy="438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85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Учебная классификация жанров драматического рода (без статистических долей), дата: не указана
</a:t>
            </a:r>
            <a:endParaRPr lang="en-US" sz="1285" dirty="0"/>
          </a:p>
        </p:txBody>
      </p:sp>
      <p:sp>
        <p:nvSpPr>
          <p:cNvPr id="8" name="Text 3"/>
          <p:cNvSpPr txBox="1"/>
          <p:nvPr/>
        </p:nvSpPr>
        <p:spPr>
          <a:xfrm>
            <a:off x="420150" y="342050"/>
            <a:ext cx="8303400" cy="534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05DD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виды драмы
</a:t>
            </a:r>
            <a:endParaRPr lang="en-US" sz="30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EEEE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571475" y="1148452"/>
            <a:ext cx="3218100" cy="3155246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314125" y="4577675"/>
            <a:ext cx="284700" cy="246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600" dirty="0"/>
          </a:p>
        </p:txBody>
      </p:sp>
      <p:sp>
        <p:nvSpPr>
          <p:cNvPr id="7" name="Text 1"/>
          <p:cNvSpPr txBox="1"/>
          <p:nvPr/>
        </p:nvSpPr>
        <p:spPr>
          <a:xfrm>
            <a:off x="1153025" y="342050"/>
            <a:ext cx="7570800" cy="534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32" b="1" dirty="0">
                <a:solidFill>
                  <a:srgbClr val="005DD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Трагедия: серьезный конфликт и тяжелый исход
</a:t>
            </a:r>
            <a:endParaRPr lang="en-US" sz="2432" dirty="0"/>
          </a:p>
        </p:txBody>
      </p:sp>
      <p:sp>
        <p:nvSpPr>
          <p:cNvPr id="8" name="Text 2"/>
          <p:cNvSpPr txBox="1"/>
          <p:nvPr/>
        </p:nvSpPr>
        <p:spPr>
          <a:xfrm>
            <a:off x="1455025" y="1148225"/>
            <a:ext cx="3783000" cy="1456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Трагедия строится вокруг сильного выбора и его последствий. Герой может оказаться перед долгом, ошибкой, роком или обстоятельствами, которые не удаётся изменить.
</a:t>
            </a:r>
            <a:endParaRPr lang="en-US" sz="1600" dirty="0"/>
          </a:p>
        </p:txBody>
      </p:sp>
      <p:sp>
        <p:nvSpPr>
          <p:cNvPr id="9" name="Text 3"/>
          <p:cNvSpPr txBox="1"/>
          <p:nvPr/>
        </p:nvSpPr>
        <p:spPr>
          <a:xfrm>
            <a:off x="1455025" y="2836958"/>
            <a:ext cx="3783000" cy="1456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трагедии особенно важны высокая напряжённость, серьёзный тон и ощущение неизбежности финала. Часто в ней поддерживается трагический театральный образ: маска или сцена предельного действия.
</a:t>
            </a:r>
            <a:endParaRPr lang="en-US" sz="16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997400" y="2190549"/>
            <a:ext cx="4710300" cy="1027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комедии часто встречаются ирония и преувеличение, недоразумения и комические ситуации. Именно неожиданные повороты делают поступки героев заметными и легко оцениваемыми зрителем.
</a:t>
            </a:r>
            <a:endParaRPr lang="en-US" sz="1400" dirty="0"/>
          </a:p>
        </p:txBody>
      </p:sp>
      <p:sp>
        <p:nvSpPr>
          <p:cNvPr id="8" name="Text 1"/>
          <p:cNvSpPr txBox="1"/>
          <p:nvPr/>
        </p:nvSpPr>
        <p:spPr>
          <a:xfrm>
            <a:off x="544950" y="4577675"/>
            <a:ext cx="284700" cy="246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600" dirty="0"/>
          </a:p>
        </p:txBody>
      </p:sp>
      <p:sp>
        <p:nvSpPr>
          <p:cNvPr id="9" name="Text 2"/>
          <p:cNvSpPr txBox="1"/>
          <p:nvPr/>
        </p:nvSpPr>
        <p:spPr>
          <a:xfrm>
            <a:off x="1088575" y="241125"/>
            <a:ext cx="2585400" cy="466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05DD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Комедия: смех как способ критики
</a:t>
            </a:r>
            <a:endParaRPr lang="en-US" sz="3000" dirty="0"/>
          </a:p>
        </p:txBody>
      </p:sp>
      <p:sp>
        <p:nvSpPr>
          <p:cNvPr id="10" name="Text 3"/>
          <p:cNvSpPr txBox="1"/>
          <p:nvPr/>
        </p:nvSpPr>
        <p:spPr>
          <a:xfrm>
            <a:off x="3997400" y="599299"/>
            <a:ext cx="4710300" cy="1027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Комедия показывает смешные стороны характера, поведения и общественных порядков. Смех здесь работает не только как развлечение: он помогает увидеть недостатки и их последствия.
</a:t>
            </a:r>
            <a:endParaRPr lang="en-US" sz="1400" dirty="0"/>
          </a:p>
        </p:txBody>
      </p:sp>
      <p:sp>
        <p:nvSpPr>
          <p:cNvPr id="11" name="Text 4"/>
          <p:cNvSpPr txBox="1"/>
          <p:nvPr/>
        </p:nvSpPr>
        <p:spPr>
          <a:xfrm>
            <a:off x="4011900" y="3781799"/>
            <a:ext cx="4710300" cy="1027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Комедия связывает смешное с жизненной правдой: зритель узнаёт типичные модели поведения. Благодаря этому критика становится понятнее, даже если финал остаётся не «идеальным».
</a:t>
            </a:r>
            <a:endParaRPr lang="en-US" sz="14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EEEE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894050" y="1069609"/>
            <a:ext cx="3829500" cy="2619683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314125" y="4577675"/>
            <a:ext cx="284700" cy="246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600" dirty="0"/>
          </a:p>
        </p:txBody>
      </p:sp>
      <p:sp>
        <p:nvSpPr>
          <p:cNvPr id="6" name="Text 1"/>
          <p:cNvSpPr txBox="1"/>
          <p:nvPr/>
        </p:nvSpPr>
        <p:spPr>
          <a:xfrm>
            <a:off x="420150" y="1068000"/>
            <a:ext cx="4151400" cy="18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33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тексте пьесы почти всё «двигается» за счёт речи персонажей: диалоги и монологи ведут действие вперёд. Авторские пояснения уточняют темп, интонацию и обстановку.
</a:t>
            </a:r>
            <a:pPr algn="l" indent="0" marL="0">
              <a:lnSpc>
                <a:spcPct val="100000"/>
              </a:lnSpc>
              <a:buNone/>
            </a:pPr>
            <a:r>
              <a:rPr lang="en-US" sz="1533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533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Диаграмма показывает, что драму создают прежде всего слова и поступки героев. Ремарки дают «режиссёрские подсказки», но их доля сравнительно меньше.
</a:t>
            </a:r>
            <a:endParaRPr lang="en-US" sz="1533" dirty="0"/>
          </a:p>
        </p:txBody>
      </p:sp>
      <p:sp>
        <p:nvSpPr>
          <p:cNvPr id="7" name="Text 2"/>
          <p:cNvSpPr txBox="1"/>
          <p:nvPr/>
        </p:nvSpPr>
        <p:spPr>
          <a:xfrm>
            <a:off x="4893900" y="3843000"/>
            <a:ext cx="3829500" cy="438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Учебная схема (условное распределение, методические материалы для 7 класса)
</a:t>
            </a:r>
            <a:endParaRPr lang="en-US" sz="1300" dirty="0"/>
          </a:p>
        </p:txBody>
      </p:sp>
      <p:sp>
        <p:nvSpPr>
          <p:cNvPr id="8" name="Text 3"/>
          <p:cNvSpPr txBox="1"/>
          <p:nvPr/>
        </p:nvSpPr>
        <p:spPr>
          <a:xfrm>
            <a:off x="420150" y="342050"/>
            <a:ext cx="8303400" cy="534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05DD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 чего состоит пьеса
</a:t>
            </a:r>
            <a:endParaRPr lang="en-US" sz="30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EEEE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265707" y="1068000"/>
            <a:ext cx="2007886" cy="1969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314125" y="4577675"/>
            <a:ext cx="284700" cy="246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600" dirty="0"/>
          </a:p>
        </p:txBody>
      </p:sp>
      <p:sp>
        <p:nvSpPr>
          <p:cNvPr id="6" name="Text 1"/>
          <p:cNvSpPr txBox="1"/>
          <p:nvPr/>
        </p:nvSpPr>
        <p:spPr>
          <a:xfrm>
            <a:off x="1815900" y="3198677"/>
            <a:ext cx="6907500" cy="108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Разные части пьесы отвечают за «масштаб действия» и за то, как именно читатель и зритель понимают поведение героев.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Чем мельче элемент, тем точнее он настраивает восприятие сцен: от общего хода (акты) до деталей поведения (ремарки).
</a:t>
            </a:r>
            <a:endParaRPr lang="en-US" sz="1600" dirty="0"/>
          </a:p>
        </p:txBody>
      </p:sp>
      <p:sp>
        <p:nvSpPr>
          <p:cNvPr id="7" name="Text 2"/>
          <p:cNvSpPr txBox="1"/>
          <p:nvPr/>
        </p:nvSpPr>
        <p:spPr>
          <a:xfrm>
            <a:off x="1815900" y="342050"/>
            <a:ext cx="6907500" cy="534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D5121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Элементы пьесы и их значение
</a:t>
            </a:r>
            <a:endParaRPr lang="en-US" sz="3000" dirty="0"/>
          </a:p>
        </p:txBody>
      </p:sp>
      <p:sp>
        <p:nvSpPr>
          <p:cNvPr id="8" name="Text 3"/>
          <p:cNvSpPr txBox="1"/>
          <p:nvPr/>
        </p:nvSpPr>
        <p:spPr>
          <a:xfrm>
            <a:off x="1815900" y="4433975"/>
            <a:ext cx="6057000" cy="534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Учебник/методика школьного курса литературы (обобщение определений)
</a:t>
            </a:r>
            <a:endParaRPr lang="en-US" sz="13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546718" y="342050"/>
            <a:ext cx="5175714" cy="38913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8314125" y="4577675"/>
            <a:ext cx="284700" cy="246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600" dirty="0"/>
          </a:p>
        </p:txBody>
      </p:sp>
      <p:sp>
        <p:nvSpPr>
          <p:cNvPr id="5" name="Text 1"/>
          <p:cNvSpPr txBox="1"/>
          <p:nvPr/>
        </p:nvSpPr>
        <p:spPr>
          <a:xfrm>
            <a:off x="420150" y="342050"/>
            <a:ext cx="2878200" cy="3891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D5121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читать драму в 7 классе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анализа: от героев и конфликта к частям сюжета и важным текстовым подсказкам.
</a:t>
            </a:r>
            <a:endParaRPr lang="en-US" sz="30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704025" y="1350519"/>
            <a:ext cx="3051600" cy="135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Реплика — это слова персонажа в диалоге или монологе. По репликам видно, чего герой добивается, как он оправдывается или спорит, и как меняется его позиция по ходу сцены.
</a:t>
            </a:r>
            <a:endParaRPr lang="en-US" sz="1400" dirty="0"/>
          </a:p>
        </p:txBody>
      </p:sp>
      <p:sp>
        <p:nvSpPr>
          <p:cNvPr id="8" name="Text 1"/>
          <p:cNvSpPr txBox="1"/>
          <p:nvPr/>
        </p:nvSpPr>
        <p:spPr>
          <a:xfrm>
            <a:off x="420150" y="342050"/>
            <a:ext cx="7233300" cy="534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05DD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Ремарка и реплика
</a:t>
            </a:r>
            <a:endParaRPr lang="en-US" sz="3000" dirty="0"/>
          </a:p>
        </p:txBody>
      </p:sp>
      <p:sp>
        <p:nvSpPr>
          <p:cNvPr id="9" name="Text 2"/>
          <p:cNvSpPr txBox="1"/>
          <p:nvPr/>
        </p:nvSpPr>
        <p:spPr>
          <a:xfrm>
            <a:off x="704025" y="3144002"/>
            <a:ext cx="3051600" cy="135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Ремарки работают как подсказки для читателя и актёра: после них легче различить скрытые чувства, резкость или неуверенность героя. Часто именно ремарка задаёт нужное настроение.
</a:t>
            </a:r>
            <a:endParaRPr lang="en-US" sz="1400" dirty="0"/>
          </a:p>
        </p:txBody>
      </p:sp>
      <p:sp>
        <p:nvSpPr>
          <p:cNvPr id="10" name="Text 3"/>
          <p:cNvSpPr txBox="1"/>
          <p:nvPr/>
        </p:nvSpPr>
        <p:spPr>
          <a:xfrm>
            <a:off x="4437050" y="3144002"/>
            <a:ext cx="3051600" cy="135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Без ремарок многие «мелочи» драмы пропадут: где делается пауза, как произносится фраза, что происходит рядом. Поэтому ремарки часто объясняют, почему конфликт обостряется именно так.
</a:t>
            </a:r>
            <a:endParaRPr lang="en-US" sz="1400" dirty="0"/>
          </a:p>
        </p:txBody>
      </p:sp>
      <p:sp>
        <p:nvSpPr>
          <p:cNvPr id="11" name="Text 4"/>
          <p:cNvSpPr txBox="1"/>
          <p:nvPr/>
        </p:nvSpPr>
        <p:spPr>
          <a:xfrm>
            <a:off x="4437050" y="1350519"/>
            <a:ext cx="3051600" cy="135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Ремарка — авторское пояснение о движении, паузе и тоне, о выражении лица, времени и месте действия. Она помогает представить сцену и понять, как внутреннее напряжение становится заметным вовне.
</a:t>
            </a:r>
            <a:endParaRPr lang="en-US" sz="1400" dirty="0"/>
          </a:p>
        </p:txBody>
      </p:sp>
      <p:sp>
        <p:nvSpPr>
          <p:cNvPr id="12" name="Text 5"/>
          <p:cNvSpPr txBox="1"/>
          <p:nvPr/>
        </p:nvSpPr>
        <p:spPr>
          <a:xfrm>
            <a:off x="8314125" y="4577675"/>
            <a:ext cx="284700" cy="246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6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EEEE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93852" y="1203795"/>
            <a:ext cx="1729200" cy="165321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612086" y="1203795"/>
            <a:ext cx="1729200" cy="165321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730311" y="1203795"/>
            <a:ext cx="1729200" cy="165321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6848536" y="1203795"/>
            <a:ext cx="1729200" cy="165321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544950" y="4577675"/>
            <a:ext cx="284700" cy="246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600" dirty="0"/>
          </a:p>
        </p:txBody>
      </p:sp>
      <p:sp>
        <p:nvSpPr>
          <p:cNvPr id="9" name="Text 1"/>
          <p:cNvSpPr txBox="1"/>
          <p:nvPr/>
        </p:nvSpPr>
        <p:spPr>
          <a:xfrm>
            <a:off x="334400" y="3056050"/>
            <a:ext cx="2048100" cy="1334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5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«Недоросль»: характеры, которые спорят с совестью
</a:t>
            </a:r>
            <a:pPr algn="ctr" indent="0" marL="0">
              <a:lnSpc>
                <a:spcPct val="100000"/>
              </a:lnSpc>
              <a:buNone/>
            </a:pPr>
            <a:r>
              <a:rPr lang="en-US" sz="105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919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Представьте сцену, где в одной комнате сталкиваются высокие слова и бытовая грубость. Речь героев становится главным действием: каждый тянет «свой» смысл. Такая атмосфера хорошо иллюстрируется школьной постановкой или сценой из книги.
</a:t>
            </a:r>
            <a:endParaRPr lang="en-US" sz="1050" dirty="0"/>
          </a:p>
        </p:txBody>
      </p:sp>
      <p:sp>
        <p:nvSpPr>
          <p:cNvPr id="10" name="Text 2"/>
          <p:cNvSpPr txBox="1"/>
          <p:nvPr/>
        </p:nvSpPr>
        <p:spPr>
          <a:xfrm>
            <a:off x="2452634" y="3056050"/>
            <a:ext cx="2048100" cy="1334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5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«Горе от ума»: разговор как борьба взглядов
</a:t>
            </a:r>
            <a:pPr algn="ctr" indent="0" marL="0">
              <a:lnSpc>
                <a:spcPct val="100000"/>
              </a:lnSpc>
              <a:buNone/>
            </a:pPr>
            <a:r>
              <a:rPr lang="en-US" sz="105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919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центре — столкновение старого и нового: герои не просто беседуют, а проверяют друг друга на убеждения. Смешное и серьёзное переплетаются через реплики и паузы. Иллюстрацией может стать театральная афиша или кадр школьного спектакля.
</a:t>
            </a:r>
            <a:endParaRPr lang="en-US" sz="1050" dirty="0"/>
          </a:p>
        </p:txBody>
      </p:sp>
      <p:sp>
        <p:nvSpPr>
          <p:cNvPr id="11" name="Text 3"/>
          <p:cNvSpPr txBox="1"/>
          <p:nvPr/>
        </p:nvSpPr>
        <p:spPr>
          <a:xfrm>
            <a:off x="4570859" y="3056050"/>
            <a:ext cx="2048100" cy="1334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5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«Ревизор»: страх, который меняет слова
</a:t>
            </a:r>
            <a:pPr algn="ctr" indent="0" marL="0">
              <a:lnSpc>
                <a:spcPct val="100000"/>
              </a:lnSpc>
              <a:buNone/>
            </a:pPr>
            <a:r>
              <a:rPr lang="en-US" sz="105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919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Драма разворачивается так, что одно неверное предположение запускает цепочку действий. Реплики звучат как ловушки: в них прячутся ложь, надежда и попытки оправдаться. Хорошо поддержит визуал сценического коридора или зала, где «все ждут решения».
</a:t>
            </a:r>
            <a:endParaRPr lang="en-US" sz="1050" dirty="0"/>
          </a:p>
        </p:txBody>
      </p:sp>
      <p:sp>
        <p:nvSpPr>
          <p:cNvPr id="12" name="Text 4"/>
          <p:cNvSpPr txBox="1"/>
          <p:nvPr/>
        </p:nvSpPr>
        <p:spPr>
          <a:xfrm>
            <a:off x="6689084" y="3056050"/>
            <a:ext cx="2048100" cy="1334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17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«Гроза» и «Вишнёвый сад»: напряжение перед переменами
</a:t>
            </a:r>
            <a:pPr algn="ctr" indent="0" marL="0">
              <a:lnSpc>
                <a:spcPct val="100000"/>
              </a:lnSpc>
              <a:buNone/>
            </a:pPr>
            <a:r>
              <a:rPr lang="en-US" sz="1017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89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Здесь конфликт строится не только словами, но и ощущением неизбежности: герои будто говорят в момент, когда жизнь уже меняется. Визуально это передают тёмная сцена и свет окон, уходящие привычки и ожидание. Подойдёт театральная фотография или обложка издания.
</a:t>
            </a:r>
            <a:endParaRPr lang="en-US" sz="1017" dirty="0"/>
          </a:p>
        </p:txBody>
      </p:sp>
      <p:sp>
        <p:nvSpPr>
          <p:cNvPr id="13" name="Text 5"/>
          <p:cNvSpPr txBox="1"/>
          <p:nvPr/>
        </p:nvSpPr>
        <p:spPr>
          <a:xfrm>
            <a:off x="420150" y="342050"/>
            <a:ext cx="8303400" cy="534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12983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Драма в школьной программе
</a:t>
            </a:r>
            <a:endParaRPr lang="en-US" sz="30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EEEE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894050" y="1069609"/>
            <a:ext cx="3829500" cy="2619683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314125" y="4577675"/>
            <a:ext cx="284700" cy="246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600" dirty="0"/>
          </a:p>
        </p:txBody>
      </p:sp>
      <p:sp>
        <p:nvSpPr>
          <p:cNvPr id="6" name="Text 1"/>
          <p:cNvSpPr txBox="1"/>
          <p:nvPr/>
        </p:nvSpPr>
        <p:spPr>
          <a:xfrm>
            <a:off x="420150" y="1068000"/>
            <a:ext cx="4151400" cy="18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88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Напряжение особенно заметно, когда герои спорят на важных темах, скрывают правду или не понимают друг друга. Короткие фразы звучат резко, а ожидание решения держит зрителя.
</a:t>
            </a:r>
            <a:pPr algn="l" indent="0" marL="0">
              <a:lnSpc>
                <a:spcPct val="100000"/>
              </a:lnSpc>
              <a:buNone/>
            </a:pPr>
            <a:r>
              <a:rPr lang="en-US" sz="1488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88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 модели видно: пик почти всегда приходится на кульминацию. Всё предшествующее накапливает конфликт через осложнения и нарастающие несостыковки.
</a:t>
            </a:r>
            <a:endParaRPr lang="en-US" sz="1488" dirty="0"/>
          </a:p>
        </p:txBody>
      </p:sp>
      <p:sp>
        <p:nvSpPr>
          <p:cNvPr id="7" name="Text 2"/>
          <p:cNvSpPr txBox="1"/>
          <p:nvPr/>
        </p:nvSpPr>
        <p:spPr>
          <a:xfrm>
            <a:off x="4893900" y="3843000"/>
            <a:ext cx="3829500" cy="438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Учебная схема анализа сюжета (условная шкала напряжения)
</a:t>
            </a:r>
            <a:endParaRPr lang="en-US" sz="1300" dirty="0"/>
          </a:p>
        </p:txBody>
      </p:sp>
      <p:sp>
        <p:nvSpPr>
          <p:cNvPr id="8" name="Text 3"/>
          <p:cNvSpPr txBox="1"/>
          <p:nvPr/>
        </p:nvSpPr>
        <p:spPr>
          <a:xfrm>
            <a:off x="420150" y="342050"/>
            <a:ext cx="8303400" cy="534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05DD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усиливает драматическое напряжение
</a:t>
            </a:r>
            <a:endParaRPr lang="en-US" sz="30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EEEE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465900" y="1406481"/>
            <a:ext cx="2454000" cy="242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рассказе события передаёт автор: он может объяснять причины, добавлять мысли героев и описывать пейзаж или подробности. В драме же главным становится то, что делают и говорят персонажи на сцене.
</a:t>
            </a:r>
            <a:endParaRPr lang="en-US" sz="1600" dirty="0"/>
          </a:p>
        </p:txBody>
      </p:sp>
      <p:sp>
        <p:nvSpPr>
          <p:cNvPr id="8" name="Text 1"/>
          <p:cNvSpPr txBox="1"/>
          <p:nvPr/>
        </p:nvSpPr>
        <p:spPr>
          <a:xfrm>
            <a:off x="8314125" y="4577675"/>
            <a:ext cx="284700" cy="246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600" dirty="0"/>
          </a:p>
        </p:txBody>
      </p:sp>
      <p:sp>
        <p:nvSpPr>
          <p:cNvPr id="9" name="Text 2"/>
          <p:cNvSpPr txBox="1"/>
          <p:nvPr/>
        </p:nvSpPr>
        <p:spPr>
          <a:xfrm>
            <a:off x="420150" y="342050"/>
            <a:ext cx="8303400" cy="534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12983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Чем драма отличается от рассказа
</a:t>
            </a:r>
            <a:endParaRPr lang="en-US" sz="3000" dirty="0"/>
          </a:p>
        </p:txBody>
      </p:sp>
      <p:sp>
        <p:nvSpPr>
          <p:cNvPr id="10" name="Text 3"/>
          <p:cNvSpPr txBox="1"/>
          <p:nvPr/>
        </p:nvSpPr>
        <p:spPr>
          <a:xfrm>
            <a:off x="3344725" y="1406481"/>
            <a:ext cx="2454000" cy="242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Проза позволяет подробно показать внутренний мир: чувства, рассуждения, воспоминания. В драме характер раскрывается через речь, поступки, паузы и ремарки — то есть через поведение прямо «здесь и сейчас».
</a:t>
            </a:r>
            <a:endParaRPr lang="en-US" sz="1600" dirty="0"/>
          </a:p>
        </p:txBody>
      </p:sp>
      <p:sp>
        <p:nvSpPr>
          <p:cNvPr id="11" name="Text 4"/>
          <p:cNvSpPr txBox="1"/>
          <p:nvPr/>
        </p:nvSpPr>
        <p:spPr>
          <a:xfrm>
            <a:off x="6269025" y="1396231"/>
            <a:ext cx="2454000" cy="242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Драматический текст обычно короче по авторским пояснениям и насыщен диалогами. Поэтому пьеса воспринимается более живо и сценично: читатель сразу видит конфликт и темп разворачивания действия.
</a:t>
            </a:r>
            <a:endParaRPr lang="en-US" sz="16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EEEE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572000" y="1531663"/>
            <a:ext cx="4151400" cy="1984125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314125" y="4577675"/>
            <a:ext cx="284700" cy="246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600" dirty="0"/>
          </a:p>
        </p:txBody>
      </p:sp>
      <p:sp>
        <p:nvSpPr>
          <p:cNvPr id="6" name="Text 1"/>
          <p:cNvSpPr txBox="1"/>
          <p:nvPr/>
        </p:nvSpPr>
        <p:spPr>
          <a:xfrm>
            <a:off x="420150" y="1148225"/>
            <a:ext cx="3925500" cy="2751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Сопоставление имён и пьес помогает быстро связать особенности драматического конфликта с авторским замыслом.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Пьесы разных авторов объединяет общий принцип: драматический конфликт проявляется в речи и поступках. Отличается тон — от сатиры до тонких перемен в жизни.
</a:t>
            </a:r>
            <a:endParaRPr lang="en-US" sz="1600" dirty="0"/>
          </a:p>
        </p:txBody>
      </p:sp>
      <p:sp>
        <p:nvSpPr>
          <p:cNvPr id="7" name="Text 2"/>
          <p:cNvSpPr txBox="1"/>
          <p:nvPr/>
        </p:nvSpPr>
        <p:spPr>
          <a:xfrm>
            <a:off x="420150" y="342050"/>
            <a:ext cx="8303400" cy="534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12983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Известные драматурги и их произведения
</a:t>
            </a:r>
            <a:endParaRPr lang="en-US" sz="3000" dirty="0"/>
          </a:p>
        </p:txBody>
      </p:sp>
      <p:sp>
        <p:nvSpPr>
          <p:cNvPr id="8" name="Text 3"/>
          <p:cNvSpPr txBox="1"/>
          <p:nvPr/>
        </p:nvSpPr>
        <p:spPr>
          <a:xfrm>
            <a:off x="4572000" y="4033250"/>
            <a:ext cx="4151400" cy="297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174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Школьная программа по литературе (список произведений)
</a:t>
            </a:r>
            <a:endParaRPr lang="en-US" sz="1174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EEEE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571475" y="1148452"/>
            <a:ext cx="3218100" cy="3155246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314125" y="4577675"/>
            <a:ext cx="284700" cy="246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600" dirty="0"/>
          </a:p>
        </p:txBody>
      </p:sp>
      <p:sp>
        <p:nvSpPr>
          <p:cNvPr id="7" name="Text 1"/>
          <p:cNvSpPr txBox="1"/>
          <p:nvPr/>
        </p:nvSpPr>
        <p:spPr>
          <a:xfrm>
            <a:off x="1153025" y="342050"/>
            <a:ext cx="7570800" cy="534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994" b="1" dirty="0">
                <a:solidFill>
                  <a:srgbClr val="005DD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драма остается важной сегодня
</a:t>
            </a:r>
            <a:endParaRPr lang="en-US" sz="2994" dirty="0"/>
          </a:p>
        </p:txBody>
      </p:sp>
      <p:sp>
        <p:nvSpPr>
          <p:cNvPr id="8" name="Text 2"/>
          <p:cNvSpPr txBox="1"/>
          <p:nvPr/>
        </p:nvSpPr>
        <p:spPr>
          <a:xfrm>
            <a:off x="1455025" y="1148225"/>
            <a:ext cx="3783000" cy="1456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Драма помогает понимать людей: их выбор, сомнения и последствия поступков. Даже в новых историях зрители и читатели узнают знакомые ситуации — спорят, скрывают правду, ждут ответа и меняются.
</a:t>
            </a:r>
            <a:endParaRPr lang="en-US" sz="1600" dirty="0"/>
          </a:p>
        </p:txBody>
      </p:sp>
      <p:sp>
        <p:nvSpPr>
          <p:cNvPr id="9" name="Text 3"/>
          <p:cNvSpPr txBox="1"/>
          <p:nvPr/>
        </p:nvSpPr>
        <p:spPr>
          <a:xfrm>
            <a:off x="1455025" y="2836958"/>
            <a:ext cx="3783000" cy="1456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Сюжеты фильмов, сериалов и спектаклей часто строятся по драматическому принципу: диалог, конфликт и нарастающее напряжение. Поэтому при чтении пьес легче замечать приёмы, которые «работают» и на современной сцене.
</a:t>
            </a:r>
            <a:endParaRPr lang="en-US" sz="16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1709275" y="1252600"/>
            <a:ext cx="5767200" cy="2609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4258" b="1" dirty="0">
                <a:solidFill>
                  <a:srgbClr val="D5121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Драма как зеркало человеческих отношений
</a:t>
            </a:r>
            <a:pPr algn="ctr" indent="0" marL="0">
              <a:lnSpc>
                <a:spcPct val="100000"/>
              </a:lnSpc>
              <a:buNone/>
            </a:pPr>
            <a:r>
              <a:rPr lang="en-US" sz="1703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514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Драма показывает жизнь через конфликт, диалог и сценическое действие: её узнаваемые признаки — реплики, ремарки и особое построение сюжета. Знание этих основ помогает лучше понимать пьесы и поступки героев.
</a:t>
            </a:r>
            <a:endParaRPr lang="en-US" sz="4258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2026-05-15T05:23:03Z</dcterms:created>
  <dcterms:modified xsi:type="dcterms:W3CDTF">2026-05-15T05:23:03Z</dcterms:modified>
</cp:coreProperties>
</file>