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image" Target="../media/image-10-10.png"/><Relationship Id="rId11" Type="http://schemas.openxmlformats.org/officeDocument/2006/relationships/image" Target="../media/image-10-11.png"/><Relationship Id="rId12" Type="http://schemas.openxmlformats.org/officeDocument/2006/relationships/image" Target="../media/image-10-12.png"/><Relationship Id="rId13" Type="http://schemas.openxmlformats.org/officeDocument/2006/relationships/image" Target="../media/image-10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image" Target="../media/image-12-7.jpeg"/><Relationship Id="rId8" Type="http://schemas.openxmlformats.org/officeDocument/2006/relationships/image" Target="../media/image-12-8.png"/><Relationship Id="rId9" Type="http://schemas.openxmlformats.org/officeDocument/2006/relationships/image" Target="../media/image-12-9.jpeg"/><Relationship Id="rId10" Type="http://schemas.openxmlformats.org/officeDocument/2006/relationships/image" Target="../media/image-12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264800" y="50"/>
            <a:ext cx="287815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903950" y="777900"/>
            <a:ext cx="4204500" cy="40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Генотипическая изменчивость: наследуемая основа разнообразия живых организмов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Наследственные изменения ДНК создают уникальность каждого организма.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1903950" y="217325"/>
            <a:ext cx="4204500" cy="3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62500" y="1055225"/>
            <a:ext cx="3974400" cy="3912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50850" y="1375825"/>
            <a:ext cx="3677700" cy="32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объясняет сходство и различия между родителями и потомками, помогает понять наследственные болезни и раскрывает, как отбор действует на разнообразие популяций и формирует эволюционные изменения.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650850" y="402000"/>
            <a:ext cx="7752300" cy="37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25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школьнику понимать генотипическую изменчивость?
</a:t>
            </a:r>
            <a:endParaRPr lang="en-US" sz="2025" dirty="0"/>
          </a:p>
        </p:txBody>
      </p:sp>
      <p:sp>
        <p:nvSpPr>
          <p:cNvPr id="7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2375" y="1539549"/>
            <a:ext cx="3051600" cy="27595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14125" y="301821"/>
            <a:ext cx="8423100" cy="5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Генотип, ген и аллель как основа наследственной изменчивости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407503" y="1350822"/>
            <a:ext cx="2019146" cy="7929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Генотип
</a:t>
            </a:r>
            <a:pPr algn="l" indent="0" marL="0">
              <a:lnSpc>
                <a:spcPct val="100000"/>
              </a:lnSpc>
              <a:buNone/>
            </a:pPr>
            <a:r>
              <a:rPr lang="en-US" sz="5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Генотип включает весь набор генов и их аллелей, который организм получает от родителей. Именно он задаёт наследственную основу признаков и их возможных сочетаний.
</a:t>
            </a:r>
            <a:endParaRPr lang="en-US" sz="1075" dirty="0"/>
          </a:p>
        </p:txBody>
      </p:sp>
      <p:sp>
        <p:nvSpPr>
          <p:cNvPr id="12" name="Text 3"/>
          <p:cNvSpPr txBox="1"/>
          <p:nvPr/>
        </p:nvSpPr>
        <p:spPr>
          <a:xfrm>
            <a:off x="407503" y="2522835"/>
            <a:ext cx="2019146" cy="7929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
</a:t>
            </a:r>
            <a:pPr algn="l" indent="0" marL="0">
              <a:lnSpc>
                <a:spcPct val="100000"/>
              </a:lnSpc>
              <a:buNone/>
            </a:pPr>
            <a:r>
              <a:rPr lang="en-US" sz="5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 — это участок ДНК, связанный с определённым признаком или синтезом белка. Изменение его структуры может изменить работу клетки и внешний признак организма.
</a:t>
            </a:r>
            <a:endParaRPr lang="en-US" sz="1085" dirty="0"/>
          </a:p>
        </p:txBody>
      </p:sp>
      <p:sp>
        <p:nvSpPr>
          <p:cNvPr id="13" name="Text 4"/>
          <p:cNvSpPr txBox="1"/>
          <p:nvPr/>
        </p:nvSpPr>
        <p:spPr>
          <a:xfrm>
            <a:off x="407503" y="3694860"/>
            <a:ext cx="2019146" cy="7929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Аллели
</a:t>
            </a:r>
            <a:pPr algn="l" indent="0" marL="0">
              <a:lnSpc>
                <a:spcPct val="100000"/>
              </a:lnSpc>
              <a:buNone/>
            </a:pPr>
            <a:r>
              <a:rPr lang="en-US" sz="5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Аллели — это разные варианты одного гена, например доминантный и рецессивный. Их сочетание определяет, как именно проявится признак у конкретной особи.
</a:t>
            </a:r>
            <a:endParaRPr lang="en-US" sz="1102" dirty="0"/>
          </a:p>
        </p:txBody>
      </p:sp>
      <p:sp>
        <p:nvSpPr>
          <p:cNvPr id="14" name="Text 5"/>
          <p:cNvSpPr txBox="1"/>
          <p:nvPr/>
        </p:nvSpPr>
        <p:spPr>
          <a:xfrm>
            <a:off x="2746553" y="1350822"/>
            <a:ext cx="2019146" cy="7929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 различий
</a:t>
            </a:r>
            <a:pPr algn="l" indent="0" marL="0">
              <a:lnSpc>
                <a:spcPct val="100000"/>
              </a:lnSpc>
              <a:buNone/>
            </a:pPr>
            <a:r>
              <a:rPr lang="en-US" sz="4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Генотипическая изменчивость возникает, когда появляются новые аллели или меняются их сочетания. Поэтому потомки не являются точной копией родителей, даже если принадлежат к одному виду.
</a:t>
            </a:r>
            <a:endParaRPr lang="en-US" sz="977" dirty="0"/>
          </a:p>
        </p:txBody>
      </p:sp>
      <p:sp>
        <p:nvSpPr>
          <p:cNvPr id="15" name="Text 6"/>
          <p:cNvSpPr txBox="1"/>
          <p:nvPr/>
        </p:nvSpPr>
        <p:spPr>
          <a:xfrm>
            <a:off x="2746553" y="2522835"/>
            <a:ext cx="2019146" cy="7929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Наследуемость
</a:t>
            </a:r>
            <a:pPr algn="l" indent="0" marL="0">
              <a:lnSpc>
                <a:spcPct val="100000"/>
              </a:lnSpc>
              <a:buNone/>
            </a:pPr>
            <a:r>
              <a:rPr lang="en-US" sz="5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отличие от модификационной изменчивости, такие изменения могут передаваться через половые клетки и сохраняться в нескольких поколениях, влияя на наследственность популяции.
</a:t>
            </a:r>
            <a:endParaRPr lang="en-US" sz="1037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93255" y="827125"/>
            <a:ext cx="2964191" cy="4152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2600" y="253597"/>
            <a:ext cx="7980900" cy="5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ДНК и хромосомы как носители наследственной информации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1027875" y="1150863"/>
            <a:ext cx="2017301" cy="1507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Носитель информации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Наследственная информация записана в молекулах ДНК, которые в ядре клетки упакованы в хромосомы. Такая организация делает хранение и передачу генов точной и упорядоченной.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59543" y="1152004"/>
            <a:ext cx="2017301" cy="1507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нуклеотидов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нуклеотидов в ДНК определяет состав генов и, следовательно, признаки организма. Даже небольшое изменение последовательности может повлиять на синтез белка.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1027875" y="3164363"/>
            <a:ext cx="2017301" cy="1507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генотипа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меняется участок ДНК, структура гена или число хромосом, изменяется и генотип. Это может привести к новому варианту признака или к нарушению развития.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659543" y="3165504"/>
            <a:ext cx="2017301" cy="1507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уровней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двойной спирали ДНК, кариотипа и участка гена до и после мутации помогает увидеть связь между молекулярным уровнем и наследованием признаков у организма.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47421" y="1229925"/>
            <a:ext cx="2485008" cy="2681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14125" y="202050"/>
            <a:ext cx="4002600" cy="86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Мутационная изменчивость как источник новых наследственных вариантов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694100" y="1229925"/>
            <a:ext cx="15840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5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мутация
</a:t>
            </a:r>
            <a:pPr algn="l" indent="0" marL="0">
              <a:lnSpc>
                <a:spcPct val="100000"/>
              </a:lnSpc>
              <a:buNone/>
            </a:pPr>
            <a:r>
              <a:rPr lang="en-US" sz="523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Мутации — это устойчивые изменения наследственного материала. Они возникают спонтанно или под действием мутагенов и способны создавать новые аллели, которых раньше не было в популяции.
</a:t>
            </a:r>
            <a:endParaRPr lang="en-US" sz="1045" dirty="0"/>
          </a:p>
        </p:txBody>
      </p:sp>
      <p:sp>
        <p:nvSpPr>
          <p:cNvPr id="13" name="Text 3"/>
          <p:cNvSpPr txBox="1"/>
          <p:nvPr/>
        </p:nvSpPr>
        <p:spPr>
          <a:xfrm>
            <a:off x="694100" y="2411525"/>
            <a:ext cx="15840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5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 новизны
</a:t>
            </a:r>
            <a:pPr algn="l" indent="0" marL="0">
              <a:lnSpc>
                <a:spcPct val="100000"/>
              </a:lnSpc>
              <a:buNone/>
            </a:pPr>
            <a:r>
              <a:rPr lang="en-US" sz="523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мутации дают наследственной системе настоящий «сырой материал» для отбора. Без них не появлялись бы принципиально новые варианты признаков и адаптаций.
</a:t>
            </a:r>
            <a:endParaRPr lang="en-US" sz="1045" dirty="0"/>
          </a:p>
        </p:txBody>
      </p:sp>
      <p:sp>
        <p:nvSpPr>
          <p:cNvPr id="14" name="Text 4"/>
          <p:cNvSpPr txBox="1"/>
          <p:nvPr/>
        </p:nvSpPr>
        <p:spPr>
          <a:xfrm>
            <a:off x="694100" y="3593125"/>
            <a:ext cx="15840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2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уровни изменений
</a:t>
            </a:r>
            <a:pPr algn="l" indent="0" marL="0">
              <a:lnSpc>
                <a:spcPct val="100000"/>
              </a:lnSpc>
              <a:buNone/>
            </a:pPr>
            <a:r>
              <a:rPr lang="en-US" sz="49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8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могут затрагивать один нуклеотид, участок хромосомы или число хромосом целиком. Поэтому мутационная изменчивость проявляется на разных уровнях организации наследственного материала.
</a:t>
            </a:r>
            <a:endParaRPr lang="en-US" sz="982" dirty="0"/>
          </a:p>
        </p:txBody>
      </p:sp>
      <p:sp>
        <p:nvSpPr>
          <p:cNvPr id="15" name="Text 5"/>
          <p:cNvSpPr txBox="1"/>
          <p:nvPr/>
        </p:nvSpPr>
        <p:spPr>
          <a:xfrm>
            <a:off x="2732725" y="1229925"/>
            <a:ext cx="15840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6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Разная значимость
</a:t>
            </a:r>
            <a:pPr algn="l" indent="0" marL="0">
              <a:lnSpc>
                <a:spcPct val="100000"/>
              </a:lnSpc>
              <a:buNone/>
            </a:pPr>
            <a:r>
              <a:rPr lang="en-US" sz="528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мутация может почти не влиять на организм, другая — ухудшать жизнеспособность, а третья — при определённых условиях давать полезный признак и повышать приспособленность.
</a:t>
            </a:r>
            <a:endParaRPr lang="en-US" sz="1056" dirty="0"/>
          </a:p>
        </p:txBody>
      </p:sp>
      <p:sp>
        <p:nvSpPr>
          <p:cNvPr id="16" name="Text 6"/>
          <p:cNvSpPr txBox="1"/>
          <p:nvPr/>
        </p:nvSpPr>
        <p:spPr>
          <a:xfrm>
            <a:off x="2732725" y="2411525"/>
            <a:ext cx="15840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5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Зависимость от среды
</a:t>
            </a:r>
            <a:pPr algn="l" indent="0" marL="0">
              <a:lnSpc>
                <a:spcPct val="100000"/>
              </a:lnSpc>
              <a:buNone/>
            </a:pPr>
            <a:r>
              <a:rPr lang="en-US" sz="523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 мутации определяется не только самим изменением, но и условиями жизни организма. Один и тот же вариант в разных средах может быть нейтральным, вредным или выгодным.
</a:t>
            </a:r>
            <a:endParaRPr lang="en-US" sz="1045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DF8E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600" y="2814716"/>
            <a:ext cx="3934500" cy="12555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98550" y="1291175"/>
            <a:ext cx="3149100" cy="26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масштаб изменения наследственного материала влияет на последствия для клетки и организма.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крупнее затронутый участок, тем выше риск нарушений работы клеток и выраженнее последствия для организма.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98550" y="318300"/>
            <a:ext cx="83469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8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типы мутаций и их биологические последствия
</a:t>
            </a:r>
            <a:endParaRPr lang="en-US" sz="2248" dirty="0"/>
          </a:p>
        </p:txBody>
      </p:sp>
      <p:sp>
        <p:nvSpPr>
          <p:cNvPr id="7" name="Text 3"/>
          <p:cNvSpPr txBox="1"/>
          <p:nvPr/>
        </p:nvSpPr>
        <p:spPr>
          <a:xfrm>
            <a:off x="398550" y="4237500"/>
            <a:ext cx="31491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общей биологии: тема наследственной изменчивости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6943" y="877926"/>
            <a:ext cx="4200600" cy="34290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38125" y="774550"/>
            <a:ext cx="3777900" cy="28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комбинативные процессы действуют при каждом половом размножении, а мутации появляются значительно реже.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Основную долю разнообразия потомства создают рекомбинация и случайность сочетания гамет, а мутации обеспечивают появление новых аллелей.
</a:t>
            </a:r>
            <a:endParaRPr lang="en-US" sz="1517" dirty="0"/>
          </a:p>
        </p:txBody>
      </p:sp>
      <p:sp>
        <p:nvSpPr>
          <p:cNvPr id="7" name="Text 2"/>
          <p:cNvSpPr txBox="1"/>
          <p:nvPr/>
        </p:nvSpPr>
        <p:spPr>
          <a:xfrm>
            <a:off x="238125" y="129875"/>
            <a:ext cx="72087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73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Источники генотипической изменчивости и их вклад в разнообразие потомства
</a:t>
            </a:r>
            <a:endParaRPr lang="en-US" sz="2173" dirty="0"/>
          </a:p>
        </p:txBody>
      </p:sp>
      <p:sp>
        <p:nvSpPr>
          <p:cNvPr id="8" name="Text 3"/>
          <p:cNvSpPr txBox="1"/>
          <p:nvPr/>
        </p:nvSpPr>
        <p:spPr>
          <a:xfrm>
            <a:off x="238125" y="3771375"/>
            <a:ext cx="3777900" cy="63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Условная схема по материалам школьного курса биологии; относительные доли отражают качественное соотношение механизмов
</a:t>
            </a:r>
            <a:endParaRPr lang="en-US" sz="127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075" y="1421909"/>
            <a:ext cx="7748700" cy="356973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38125" y="129875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73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формируется генетическое разнообразие при половом размножении
</a:t>
            </a:r>
            <a:endParaRPr lang="en-US" sz="2173" dirty="0"/>
          </a:p>
        </p:txBody>
      </p:sp>
      <p:sp>
        <p:nvSpPr>
          <p:cNvPr id="6" name="Text 2"/>
          <p:cNvSpPr txBox="1"/>
          <p:nvPr/>
        </p:nvSpPr>
        <p:spPr>
          <a:xfrm>
            <a:off x="238125" y="774550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 материалам школьного курса биологии: мейоз, рекомбинация и оплодотворение
</a:t>
            </a:r>
            <a:endParaRPr lang="en-US" sz="1301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1900" y="289393"/>
            <a:ext cx="8200200" cy="5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73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Комбинативная изменчивость: перераспределение уже имеющихся генов
</a:t>
            </a:r>
            <a:endParaRPr lang="en-US" sz="1973" dirty="0"/>
          </a:p>
        </p:txBody>
      </p:sp>
      <p:sp>
        <p:nvSpPr>
          <p:cNvPr id="8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64627" y="1264775"/>
            <a:ext cx="3585418" cy="150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новых генов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Комбинативная изменчивость не создаёт новые гены, а по-новому сочетает уже существующие аллели. Поэтому наследственный материал остаётся тем же, но комбинации признаков становятся другими.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64776" y="3046075"/>
            <a:ext cx="3585418" cy="150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механизма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Её обеспечивают независимое расхождение хромосом в мейозе, кроссинговер и случайное соединение гамет при оплодотворении. Каждый механизм по-своему увеличивает число возможных сочетаний.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086527" y="1264775"/>
            <a:ext cx="3585418" cy="150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поколение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половом размножении новые комбинации возникают у каждого поколения, поэтому потомки похожи на родителей по общему плану строения, но не совпадают с ними полностью.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086676" y="3046075"/>
            <a:ext cx="3585418" cy="150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для разнообразия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комбинативная изменчивость делает популяцию неоднородной уже без появления новых мутаций. Это повышает разнообразие признаков и увеличивает шансы вида на сохранение.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4449" y="1581445"/>
            <a:ext cx="203962" cy="233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69417" y="1581445"/>
            <a:ext cx="233100" cy="2331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96730" y="3439185"/>
            <a:ext cx="239400" cy="19152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366255" y="3439185"/>
            <a:ext cx="239400" cy="19152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6" name="Text 1"/>
          <p:cNvSpPr txBox="1"/>
          <p:nvPr/>
        </p:nvSpPr>
        <p:spPr>
          <a:xfrm>
            <a:off x="608600" y="179300"/>
            <a:ext cx="7917900" cy="7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Кроссинговер как механизм увеличения наследственного разнообразия
</a:t>
            </a:r>
            <a:endParaRPr lang="en-US" sz="2400" dirty="0"/>
          </a:p>
        </p:txBody>
      </p:sp>
      <p:sp>
        <p:nvSpPr>
          <p:cNvPr id="17" name="Text 2"/>
          <p:cNvSpPr txBox="1"/>
          <p:nvPr/>
        </p:nvSpPr>
        <p:spPr>
          <a:xfrm>
            <a:off x="1823124" y="127997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участками
</a:t>
            </a:r>
            <a:endParaRPr lang="en-US" sz="1300" dirty="0"/>
          </a:p>
        </p:txBody>
      </p:sp>
      <p:sp>
        <p:nvSpPr>
          <p:cNvPr id="18" name="Text 3"/>
          <p:cNvSpPr txBox="1"/>
          <p:nvPr/>
        </p:nvSpPr>
        <p:spPr>
          <a:xfrm>
            <a:off x="1823050" y="163257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профазе I мейоза гомологичные хромосомы сближаются и обмениваются участками. Этот процесс изменяет порядок аллелей и создаёт новые наследственные сочетания.
</a:t>
            </a:r>
            <a:endParaRPr lang="en-US" sz="1017" dirty="0"/>
          </a:p>
        </p:txBody>
      </p:sp>
      <p:sp>
        <p:nvSpPr>
          <p:cNvPr id="19" name="Text 4"/>
          <p:cNvSpPr txBox="1"/>
          <p:nvPr/>
        </p:nvSpPr>
        <p:spPr>
          <a:xfrm>
            <a:off x="6092655" y="127997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Рекомбинантные хромосомы
</a:t>
            </a:r>
            <a:endParaRPr lang="en-US" sz="1242" dirty="0"/>
          </a:p>
        </p:txBody>
      </p:sp>
      <p:sp>
        <p:nvSpPr>
          <p:cNvPr id="20" name="Text 5"/>
          <p:cNvSpPr txBox="1"/>
          <p:nvPr/>
        </p:nvSpPr>
        <p:spPr>
          <a:xfrm>
            <a:off x="6092577" y="163257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обмена формируются рекомбинантные хромосомы, несущие комбинации генов, которых не было ни у одного из родителей в исходном виде.
</a:t>
            </a:r>
            <a:endParaRPr lang="en-US" sz="1100" dirty="0"/>
          </a:p>
        </p:txBody>
      </p:sp>
      <p:sp>
        <p:nvSpPr>
          <p:cNvPr id="21" name="Text 6"/>
          <p:cNvSpPr txBox="1"/>
          <p:nvPr/>
        </p:nvSpPr>
        <p:spPr>
          <a:xfrm>
            <a:off x="1823124" y="311692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Нарушение сцепления
</a:t>
            </a:r>
            <a:endParaRPr lang="en-US" sz="1300" dirty="0"/>
          </a:p>
        </p:txBody>
      </p:sp>
      <p:sp>
        <p:nvSpPr>
          <p:cNvPr id="22" name="Text 7"/>
          <p:cNvSpPr txBox="1"/>
          <p:nvPr/>
        </p:nvSpPr>
        <p:spPr>
          <a:xfrm>
            <a:off x="1823050" y="346952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Кроссинговер ослабляет сцепление генов, расположенных в одной хромосоме. Благодаря этому возрастает разнообразие гамет и расширяется спектр возможных фенотипов потомства.
</a:t>
            </a:r>
            <a:endParaRPr lang="en-US" sz="1017" dirty="0"/>
          </a:p>
        </p:txBody>
      </p:sp>
      <p:sp>
        <p:nvSpPr>
          <p:cNvPr id="23" name="Text 8"/>
          <p:cNvSpPr txBox="1"/>
          <p:nvPr/>
        </p:nvSpPr>
        <p:spPr>
          <a:xfrm>
            <a:off x="6092649" y="311692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для популяций
</a:t>
            </a:r>
            <a:endParaRPr lang="en-US" sz="1300" dirty="0"/>
          </a:p>
        </p:txBody>
      </p:sp>
      <p:sp>
        <p:nvSpPr>
          <p:cNvPr id="24" name="Text 9"/>
          <p:cNvSpPr txBox="1"/>
          <p:nvPr/>
        </p:nvSpPr>
        <p:spPr>
          <a:xfrm>
            <a:off x="6092575" y="346952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Поскольку кроссинговер происходит при каждом образовании половых клеток, он постоянно пополняет наследственное разнообразие. Это особенно важно для устойчивости популяций к изменениям среды.
</a:t>
            </a:r>
            <a:endParaRPr lang="en-US" sz="1017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6943" y="877926"/>
            <a:ext cx="4200600" cy="34290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38125" y="774550"/>
            <a:ext cx="3777900" cy="28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Показаны основные группы мутагенов, с которыми организм может столкнуться в повседневной среде и в медицине.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Наибольшая опасность связана с длительным или повторным воздействием, особенно когда мутагены действуют на ДНК половых клеток.
</a:t>
            </a:r>
            <a:endParaRPr lang="en-US" sz="1517" dirty="0"/>
          </a:p>
        </p:txBody>
      </p:sp>
      <p:sp>
        <p:nvSpPr>
          <p:cNvPr id="7" name="Text 2"/>
          <p:cNvSpPr txBox="1"/>
          <p:nvPr/>
        </p:nvSpPr>
        <p:spPr>
          <a:xfrm>
            <a:off x="238125" y="129875"/>
            <a:ext cx="72087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73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Мутагены среды: физические, химические и биологические факторы
</a:t>
            </a:r>
            <a:endParaRPr lang="en-US" sz="2173" dirty="0"/>
          </a:p>
        </p:txBody>
      </p:sp>
      <p:sp>
        <p:nvSpPr>
          <p:cNvPr id="8" name="Text 3"/>
          <p:cNvSpPr txBox="1"/>
          <p:nvPr/>
        </p:nvSpPr>
        <p:spPr>
          <a:xfrm>
            <a:off x="238125" y="3771375"/>
            <a:ext cx="3777900" cy="63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общей биологии; классификация мутагенов. Схема носит учебный характер.
</a:t>
            </a:r>
            <a:endParaRPr lang="en-US" sz="130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510" y="954875"/>
            <a:ext cx="1900549" cy="2090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81010" y="954875"/>
            <a:ext cx="1900549" cy="2090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63498" y="954875"/>
            <a:ext cx="1906673" cy="2090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59107" y="954875"/>
            <a:ext cx="1900549" cy="2090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00675" y="88800"/>
            <a:ext cx="8144700" cy="6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наследственных изменений у человека
</a:t>
            </a:r>
            <a:endParaRPr lang="en-US" sz="2400" dirty="0"/>
          </a:p>
        </p:txBody>
      </p:sp>
      <p:sp>
        <p:nvSpPr>
          <p:cNvPr id="13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4" name="Text 2"/>
          <p:cNvSpPr txBox="1"/>
          <p:nvPr/>
        </p:nvSpPr>
        <p:spPr>
          <a:xfrm>
            <a:off x="467467" y="3354450"/>
            <a:ext cx="1724633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Муковисцидоз: пример генной мутации
</a:t>
            </a:r>
            <a:pPr algn="l" indent="0" marL="0">
              <a:lnSpc>
                <a:spcPct val="100000"/>
              </a:lnSpc>
              <a:buNone/>
            </a:pPr>
            <a:r>
              <a:rPr lang="en-US" sz="4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наследственное заболевание связано с изменениями гена CFTR, из-за которых нарушается работа клеточных мембран и транспорт ионов. На иллюстрации уместно показать фрагмент ДНК, где одно изменение приводит к серьезным последствиям для дыхательной и пищеварительной систем.
</a:t>
            </a:r>
            <a:endParaRPr lang="en-US" sz="845" dirty="0"/>
          </a:p>
        </p:txBody>
      </p:sp>
      <p:sp>
        <p:nvSpPr>
          <p:cNvPr id="15" name="Text 3"/>
          <p:cNvSpPr txBox="1"/>
          <p:nvPr/>
        </p:nvSpPr>
        <p:spPr>
          <a:xfrm>
            <a:off x="2562967" y="3354450"/>
            <a:ext cx="1724633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Фенилкетонурия: нарушение обмена веществ
</a:t>
            </a:r>
            <a:pPr algn="l" indent="0" marL="0">
              <a:lnSpc>
                <a:spcPct val="100000"/>
              </a:lnSpc>
              <a:buNone/>
            </a:pPr>
            <a:r>
              <a:rPr lang="en-US" sz="4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фенилкетонурии организм не может нормально перерабатывать фенилаланин, и это связано с наследственным дефектом одного из генов обмена. Для визуального ряда подходит схема обменного пути, где показано накопление вещества и необходимость раннего контроля питания.
</a:t>
            </a:r>
            <a:endParaRPr lang="en-US" sz="845" dirty="0"/>
          </a:p>
        </p:txBody>
      </p:sp>
      <p:sp>
        <p:nvSpPr>
          <p:cNvPr id="16" name="Text 4"/>
          <p:cNvSpPr txBox="1"/>
          <p:nvPr/>
        </p:nvSpPr>
        <p:spPr>
          <a:xfrm>
            <a:off x="4845953" y="3354450"/>
            <a:ext cx="1724633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Дальтонизм: особенности зрительного восприятия
</a:t>
            </a:r>
            <a:pPr algn="l" indent="0" marL="0">
              <a:lnSpc>
                <a:spcPct val="100000"/>
              </a:lnSpc>
              <a:buNone/>
            </a:pPr>
            <a:r>
              <a:rPr lang="en-US" sz="5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Дальтонизм связан с наследственными изменениями генов, отвечающих за восприятие цвета. Такой пример хорошо передает идею о том, что даже небольшое изменение в гене может изменить работу сенсорной системы и повлиять на повседневное восприятие мира.
</a:t>
            </a:r>
            <a:endParaRPr lang="en-US" sz="879" dirty="0"/>
          </a:p>
        </p:txBody>
      </p:sp>
      <p:sp>
        <p:nvSpPr>
          <p:cNvPr id="17" name="Text 5"/>
          <p:cNvSpPr txBox="1"/>
          <p:nvPr/>
        </p:nvSpPr>
        <p:spPr>
          <a:xfrm>
            <a:off x="6941064" y="3354450"/>
            <a:ext cx="1724633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Синдром Дауна: хромосомный уровень
</a:t>
            </a:r>
            <a:pPr algn="l" indent="0" marL="0">
              <a:lnSpc>
                <a:spcPct val="100000"/>
              </a:lnSpc>
              <a:buNone/>
            </a:pPr>
            <a:r>
              <a:rPr lang="en-US" sz="5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этом случае наследственное изменение затрагивает не отдельный ген, а число хромосом: в кариотипе появляется дополнительная 21-я хромосома. На слайде уместно показать трисомию как наглядный пример геномной мутации и ее последствий для развития организма.
</a:t>
            </a:r>
            <a:endParaRPr lang="en-US" sz="89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25500" y="1835483"/>
            <a:ext cx="3805200" cy="151648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38125" y="774550"/>
            <a:ext cx="4026600" cy="28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только генотипическая изменчивость затрагивает наследственную информацию и передается потомству.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Генотипическая изменчивость меняет наследственную основу популяции, а модификационная лишь временно изменяет проявление признака.
</a:t>
            </a:r>
            <a:endParaRPr lang="en-US" sz="1517" dirty="0"/>
          </a:p>
        </p:txBody>
      </p:sp>
      <p:sp>
        <p:nvSpPr>
          <p:cNvPr id="6" name="Text 2"/>
          <p:cNvSpPr txBox="1"/>
          <p:nvPr/>
        </p:nvSpPr>
        <p:spPr>
          <a:xfrm>
            <a:off x="238125" y="129875"/>
            <a:ext cx="72087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5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Генотипическая и модификационная изменчивость
</a:t>
            </a:r>
            <a:endParaRPr lang="en-US" sz="2205" dirty="0"/>
          </a:p>
        </p:txBody>
      </p:sp>
      <p:sp>
        <p:nvSpPr>
          <p:cNvPr id="7" name="Text 3"/>
          <p:cNvSpPr txBox="1"/>
          <p:nvPr/>
        </p:nvSpPr>
        <p:spPr>
          <a:xfrm>
            <a:off x="238125" y="3967724"/>
            <a:ext cx="4026600" cy="4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 10 класса
</a:t>
            </a:r>
            <a:endParaRPr lang="en-US" sz="130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2375" y="1539549"/>
            <a:ext cx="3051600" cy="27595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14125" y="301821"/>
            <a:ext cx="8423100" cy="5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генотипической изменчивости в эволюции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05468" y="1318933"/>
            <a:ext cx="1975284" cy="14520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для отбора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Естественный отбор может действовать только там, где в популяции есть наследственные различия. Именно генотипическая изменчивость создает набор вариантов, среди которых выживают и размножаются наиболее приспособленные особи.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764031" y="1318933"/>
            <a:ext cx="1975284" cy="14520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Закрепление полезных признаков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мутация или удачное сочетание аллелей повышает приспособленность, такой вариант получает преимущество и чаще передается потомству. Со временем он может стать характерной чертой всей популяции или вида.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05468" y="3068630"/>
            <a:ext cx="1975284" cy="14520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 видообразованию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Накопление наследственных различий между группами особей постепенно снижает их сходство и уменьшает возможность скрещивания. Так генотипическая изменчивость становится исходным условием появления новых видов.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2764031" y="3068630"/>
            <a:ext cx="1975284" cy="14520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Эволюционный потенциал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богаче наследственное разнообразие, тем выше способность популяции переживать изменения климата, пищи и среды обитания. Поэтому генотипическая изменчивость напрямую связана с устойчивостью живых систем.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6943" y="877926"/>
            <a:ext cx="4200600" cy="34290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38125" y="774550"/>
            <a:ext cx="3777900" cy="28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Селекция опирается на наследственное разнообразие, а не на случайные внешние различия. Именно поэтому скрещивание и отбор дают устойчивый результат.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отбора сохраняются генотипы с нужными свойствами, поэтому хозяйственно ценные признаки накапливаются в поколениях.
</a:t>
            </a:r>
            <a:endParaRPr lang="en-US" sz="1517" dirty="0"/>
          </a:p>
        </p:txBody>
      </p:sp>
      <p:sp>
        <p:nvSpPr>
          <p:cNvPr id="7" name="Text 2"/>
          <p:cNvSpPr txBox="1"/>
          <p:nvPr/>
        </p:nvSpPr>
        <p:spPr>
          <a:xfrm>
            <a:off x="238125" y="129875"/>
            <a:ext cx="72087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73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Генотипическая изменчивость и селекция растений и животных
</a:t>
            </a:r>
            <a:endParaRPr lang="en-US" sz="2173" dirty="0"/>
          </a:p>
        </p:txBody>
      </p:sp>
      <p:sp>
        <p:nvSpPr>
          <p:cNvPr id="8" name="Text 3"/>
          <p:cNvSpPr txBox="1"/>
          <p:nvPr/>
        </p:nvSpPr>
        <p:spPr>
          <a:xfrm>
            <a:off x="238125" y="3771375"/>
            <a:ext cx="3777900" cy="63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селекции; данные условные, иллюстративные.
</a:t>
            </a:r>
            <a:endParaRPr lang="en-US" sz="1301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075" y="1421909"/>
            <a:ext cx="7748700" cy="356973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38125" y="129875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изменения ДНК к наследственному признаку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238125" y="774550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наследуемый признак возникает из изменения последовательности ДНК и передается только через половые клетки.
</a:t>
            </a:r>
            <a:endParaRPr lang="en-US" sz="1301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6071" y="1791220"/>
            <a:ext cx="218925" cy="250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28221" y="1791220"/>
            <a:ext cx="218925" cy="250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59684" y="3462514"/>
            <a:ext cx="251700" cy="22373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312584" y="3449281"/>
            <a:ext cx="250200" cy="2502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608600" y="654800"/>
            <a:ext cx="7917900" cy="6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генотипической изменчивости для медицины
</a:t>
            </a:r>
            <a:endParaRPr lang="en-US" sz="2400" dirty="0"/>
          </a:p>
        </p:txBody>
      </p:sp>
      <p:sp>
        <p:nvSpPr>
          <p:cNvPr id="13" name="Text 2"/>
          <p:cNvSpPr txBox="1"/>
          <p:nvPr/>
        </p:nvSpPr>
        <p:spPr>
          <a:xfrm>
            <a:off x="1851350" y="1569900"/>
            <a:ext cx="2533500" cy="156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мутаций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тесты позволяют выявлять изменения ДНК, связанные с наследственными болезнями. Это помогает установить причину симптомов и уточнить риск передачи состояния детям.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6203500" y="1569900"/>
            <a:ext cx="2533500" cy="156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Скрининг новорожденных
</a:t>
            </a:r>
            <a:pPr algn="l" indent="0" marL="0">
              <a:lnSpc>
                <a:spcPct val="100000"/>
              </a:lnSpc>
              <a:buNone/>
            </a:pPr>
            <a:r>
              <a:rPr lang="en-US" sz="13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обследования помогают обнаружить некоторые наследственные нарушения еще до появления выраженных признаков. Благодаря этому лечение или специальное наблюдение можно начать своевременно.
</a:t>
            </a:r>
            <a:endParaRPr lang="en-US" sz="1393" dirty="0"/>
          </a:p>
        </p:txBody>
      </p:sp>
      <p:sp>
        <p:nvSpPr>
          <p:cNvPr id="15" name="Text 4"/>
          <p:cNvSpPr txBox="1"/>
          <p:nvPr/>
        </p:nvSpPr>
        <p:spPr>
          <a:xfrm>
            <a:off x="1851350" y="3227961"/>
            <a:ext cx="2533500" cy="156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Персональный подбор терапии
</a:t>
            </a:r>
            <a:pPr algn="l" indent="0" marL="0">
              <a:lnSpc>
                <a:spcPct val="100000"/>
              </a:lnSpc>
              <a:buNone/>
            </a:pPr>
            <a:r>
              <a:rPr lang="en-US" sz="13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Наследственные различия влияют на то, как организм реагирует на лекарства. Поэтому генетическая информация становится важной при выборе дозы и предупреждении нежелательных эффектов.
</a:t>
            </a:r>
            <a:endParaRPr lang="en-US" sz="1371" dirty="0"/>
          </a:p>
        </p:txBody>
      </p:sp>
      <p:sp>
        <p:nvSpPr>
          <p:cNvPr id="16" name="Text 5"/>
          <p:cNvSpPr txBox="1"/>
          <p:nvPr/>
        </p:nvSpPr>
        <p:spPr>
          <a:xfrm>
            <a:off x="6203500" y="3227961"/>
            <a:ext cx="2533500" cy="156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Профилактика осложнений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Медико-генетическое консультирование помогает семьям оценить возможные риски и принять обоснованные решения. Это снижает вероятность тяжелого течения некоторых наследственных заболеваний.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47421" y="1229925"/>
            <a:ext cx="2485008" cy="2681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14125" y="202050"/>
            <a:ext cx="4002600" cy="86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Полиплоидия у растений как пример геномной изменчивости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694100" y="1229972"/>
            <a:ext cx="3622500" cy="801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меняется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полиплоидии увеличивается число полных наборов хромосом, а не отдельных генов. Такой сдвиг затрагивает весь геном и относится к геномной изменчивости.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694250" y="2181186"/>
            <a:ext cx="3622500" cy="801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заметно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полиплоидных растений часто увеличиваются размеры клеток, листьев, плодов и всего организма. Поэтому этот тип изменчивости легко показать на примерах из сельского хозяйства.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94250" y="3132386"/>
            <a:ext cx="3622500" cy="801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это полезно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Дополнительные наборы хромосом нередко связаны с большей урожайностью, выносливостью и устойчивостью к неблагоприятным условиям среды. Именно поэтому полиплоидные формы ценны в селекции.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694250" y="4083586"/>
            <a:ext cx="3622500" cy="801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встречается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Полиплоидное происхождение или полиплоидные линии имеют многие культурные растения, включая пшеницу, картофель и клубнику. Это делает явление особенно наглядным для школьного курса.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645575" y="381000"/>
            <a:ext cx="77469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48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Итоги: как генотипическая изменчивость влияет на популяции
</a:t>
            </a:r>
            <a:endParaRPr lang="en-US" sz="1948" dirty="0"/>
          </a:p>
        </p:txBody>
      </p:sp>
      <p:sp>
        <p:nvSpPr>
          <p:cNvPr id="10" name="Text 2"/>
          <p:cNvSpPr txBox="1"/>
          <p:nvPr/>
        </p:nvSpPr>
        <p:spPr>
          <a:xfrm>
            <a:off x="928599" y="3061547"/>
            <a:ext cx="1541100" cy="11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Возникновение вариантов
</a:t>
            </a:r>
            <a:pPr algn="ctr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Мутации и рекомбинация создают новые наследственные сочетания, с которых начинается разнообразие внутри популяции.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936949" y="1599572"/>
            <a:ext cx="1541100" cy="11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Отбор в действии
</a:t>
            </a:r>
            <a:pPr algn="ctr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Естественный отбор сохраняет наиболее приспособленные варианты и уменьшает долю неблагоприятных.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022349" y="3453247"/>
            <a:ext cx="1541100" cy="11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Адаптация вида
</a:t>
            </a:r>
            <a:pPr algn="ctr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генотипы помогают популяции лучше переносить изменения среды, инфекции и дефицит ресурсов.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5739046" y="1824054"/>
            <a:ext cx="1541100" cy="11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Эволюционный результат
</a:t>
            </a:r>
            <a:pPr algn="ctr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Накопление наследственных различий повышает шансы на видообразование и долгосрочное выживание.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750" y="1066800"/>
            <a:ext cx="7342500" cy="302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Генотипическая изменчивость — основа наследственного разнообразия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объединяет мутации и рекомбинацию, делает потомство непохожим на родителей и обеспечивает материал для отбора, селекции, медицины и эволюции живых организмов.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2026-06-01T20:36:32Z</dcterms:created>
  <dcterms:modified xsi:type="dcterms:W3CDTF">2026-06-01T20:36:32Z</dcterms:modified>
</cp:coreProperties>
</file>