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image" Target="../media/image-11-11.png"/><Relationship Id="rId12" Type="http://schemas.openxmlformats.org/officeDocument/2006/relationships/image" Target="../media/image-11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jpeg"/><Relationship Id="rId6" Type="http://schemas.openxmlformats.org/officeDocument/2006/relationships/image" Target="../media/image-15-6.jpe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8725" y="486223"/>
            <a:ext cx="8731800" cy="438295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1325" y="1116725"/>
            <a:ext cx="4058700" cy="12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Нормативы предельно допустимых воздействий на природу
</a:t>
            </a:r>
            <a:endParaRPr lang="en-US" sz="2585" dirty="0"/>
          </a:p>
        </p:txBody>
      </p:sp>
      <p:sp>
        <p:nvSpPr>
          <p:cNvPr id="7" name="Text 1"/>
          <p:cNvSpPr txBox="1"/>
          <p:nvPr/>
        </p:nvSpPr>
        <p:spPr>
          <a:xfrm>
            <a:off x="1442950" y="2852525"/>
            <a:ext cx="4058700" cy="12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защитить природу и здоровье человека от опасного загрязнения?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08725" y="235275"/>
            <a:ext cx="4219800" cy="13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9350" y="787013"/>
            <a:ext cx="4177800" cy="29660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1038" y="785650"/>
            <a:ext cx="37893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природе нужны ограничения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547825" y="2989950"/>
            <a:ext cx="3968700" cy="13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Заводы, транспорт, стройки и сельское хозяйство создают выбросы, сбросы, отходы и шум. Если нагрузка слишком велика, природа не успевает восстанавливаться. Поэтому нужны нормы, которые сохраняют безопасную среду для человека.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0700" y="722325"/>
            <a:ext cx="5064900" cy="1297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6000" dirty="0"/>
          </a:p>
        </p:txBody>
      </p:sp>
      <p:sp>
        <p:nvSpPr>
          <p:cNvPr id="7" name="Text 2"/>
          <p:cNvSpPr txBox="1"/>
          <p:nvPr/>
        </p:nvSpPr>
        <p:spPr>
          <a:xfrm>
            <a:off x="420700" y="2242875"/>
            <a:ext cx="5064900" cy="12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главных норм — ПДК, ПДВ и ПДС — помогают отделить допустимое воздействие от опасного.
</a:t>
            </a:r>
            <a:endParaRPr lang="en-US" sz="2000" dirty="0"/>
          </a:p>
        </p:txBody>
      </p:sp>
      <p:sp>
        <p:nvSpPr>
          <p:cNvPr id="8" name="Text 3"/>
          <p:cNvSpPr txBox="1"/>
          <p:nvPr/>
        </p:nvSpPr>
        <p:spPr>
          <a:xfrm>
            <a:off x="226475" y="249125"/>
            <a:ext cx="497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ОБЗР; Федеральный закон № 7-ФЗ «Об охране окружающей среды»
</a:t>
            </a:r>
            <a:endParaRPr lang="en-US" sz="688" dirty="0"/>
          </a:p>
        </p:txBody>
      </p:sp>
      <p:sp>
        <p:nvSpPr>
          <p:cNvPr id="9" name="Text 4"/>
          <p:cNvSpPr txBox="1"/>
          <p:nvPr/>
        </p:nvSpPr>
        <p:spPr>
          <a:xfrm>
            <a:off x="5572150" y="3079750"/>
            <a:ext cx="2635200" cy="98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эти три понятия лежат в основе контроля загрязнения воздуха, воды и почвы.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0925" y="2315044"/>
            <a:ext cx="4000500" cy="17355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Нормы задают разные пределы для разных сред и источников загрязнения.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экологических нормативов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316938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ПДК показывает безопасный уровень вещества, а ПДВ и ПДС — допустимую нагрузку от конкретного источника.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8350" y="1469175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Федеральный закон № 7-ФЗ «Об охране окружающей среды»
</a:t>
            </a:r>
            <a:endParaRPr lang="en-US" sz="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85600" y="1223080"/>
            <a:ext cx="4290000" cy="30624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950" y="777075"/>
            <a:ext cx="4098600" cy="124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ПДК, ПДВ и ПДС: как связаны эти понятия
</a:t>
            </a:r>
            <a:endParaRPr lang="en-US" sz="2246" dirty="0"/>
          </a:p>
        </p:txBody>
      </p:sp>
      <p:sp>
        <p:nvSpPr>
          <p:cNvPr id="6" name="Text 1"/>
          <p:cNvSpPr txBox="1"/>
          <p:nvPr/>
        </p:nvSpPr>
        <p:spPr>
          <a:xfrm>
            <a:off x="417950" y="2268350"/>
            <a:ext cx="4098600" cy="9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ПДК — норма для среды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ПДК показывает, сколько вещества может быть в воздухе, воде или почве без опасного вреда. Это ориентир для оценки состояния окружающей среды.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17950" y="3495822"/>
            <a:ext cx="4098600" cy="9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ПДВ и ПДС — норма для источника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ПДВ и ПДС задают, сколько загрязнения может дать предприятие. Эти нормы помогают не допустить превышения ПДК в окружающей среде.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1445" y="1806525"/>
            <a:ext cx="3953210" cy="2657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схема показывает, что контроль нужен не только на заводах, но и на дорогах, стройках и в городах.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чаще всего приходится нормировать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19302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заметны выбросы и сбросы, потому что они быстро распространяются и сильнее влияют на среду.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575250" y="142155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диаграмма по материалам урока ОБЗР
</a:t>
            </a:r>
            <a:endParaRPr lang="en-US" sz="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205000" y="418300"/>
            <a:ext cx="5361900" cy="101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устанавливают нормативы
</a:t>
            </a:r>
            <a:endParaRPr lang="en-US" sz="2246" dirty="0"/>
          </a:p>
        </p:txBody>
      </p:sp>
      <p:sp>
        <p:nvSpPr>
          <p:cNvPr id="11" name="Text 2"/>
          <p:cNvSpPr txBox="1"/>
          <p:nvPr/>
        </p:nvSpPr>
        <p:spPr>
          <a:xfrm>
            <a:off x="991725" y="2678899"/>
            <a:ext cx="1298100" cy="9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Определяют источник
</a:t>
            </a:r>
            <a:pPr algn="l" indent="0" marL="0">
              <a:lnSpc>
                <a:spcPct val="115000"/>
              </a:lnSpc>
              <a:buNone/>
            </a:pPr>
            <a:r>
              <a:rPr lang="en-US" sz="4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Выясняют, какие вещества или факторы поступают в окружающую среду и в каком количестве.
</a:t>
            </a:r>
            <a:endParaRPr lang="en-US" sz="945" dirty="0"/>
          </a:p>
        </p:txBody>
      </p:sp>
      <p:sp>
        <p:nvSpPr>
          <p:cNvPr id="12" name="Text 3"/>
          <p:cNvSpPr txBox="1"/>
          <p:nvPr/>
        </p:nvSpPr>
        <p:spPr>
          <a:xfrm>
            <a:off x="2921702" y="2672581"/>
            <a:ext cx="1298100" cy="9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Проводят измерения
</a:t>
            </a:r>
            <a:pPr algn="l" indent="0" marL="0">
              <a:lnSpc>
                <a:spcPct val="115000"/>
              </a:lnSpc>
              <a:buNone/>
            </a:pPr>
            <a:r>
              <a:rPr lang="en-US" sz="4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Берут пробы и сравнивают результаты с ПДК, учитывая условия местности и близость жилья.
</a:t>
            </a:r>
            <a:endParaRPr lang="en-US" sz="945" dirty="0"/>
          </a:p>
        </p:txBody>
      </p:sp>
      <p:sp>
        <p:nvSpPr>
          <p:cNvPr id="13" name="Text 4"/>
          <p:cNvSpPr txBox="1"/>
          <p:nvPr/>
        </p:nvSpPr>
        <p:spPr>
          <a:xfrm>
            <a:off x="4851674" y="2672548"/>
            <a:ext cx="1298100" cy="9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Рассчитывают предел
</a:t>
            </a:r>
            <a:pPr algn="l" indent="0" marL="0">
              <a:lnSpc>
                <a:spcPct val="115000"/>
              </a:lnSpc>
              <a:buNone/>
            </a:pPr>
            <a:r>
              <a:rPr lang="en-US" sz="4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Определяют допустимый объем выброса или сброса для конкретного источника загрязнения.
</a:t>
            </a:r>
            <a:endParaRPr lang="en-US" sz="945" dirty="0"/>
          </a:p>
        </p:txBody>
      </p:sp>
      <p:sp>
        <p:nvSpPr>
          <p:cNvPr id="14" name="Text 5"/>
          <p:cNvSpPr txBox="1"/>
          <p:nvPr/>
        </p:nvSpPr>
        <p:spPr>
          <a:xfrm>
            <a:off x="6781649" y="2672548"/>
            <a:ext cx="1298100" cy="9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Закрепляют и проверяют
</a:t>
            </a:r>
            <a:pPr algn="l" indent="0" marL="0">
              <a:lnSpc>
                <a:spcPct val="115000"/>
              </a:lnSpc>
              <a:buNone/>
            </a:pPr>
            <a:r>
              <a:rPr lang="en-US" sz="4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Норматив утверждают в документах, а затем контролируют его соблюдение и при необходимости уточняют.
</a:t>
            </a:r>
            <a:endParaRPr lang="en-US" sz="945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75" y="1726321"/>
            <a:ext cx="8435100" cy="2951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46400" y="357450"/>
            <a:ext cx="5625300" cy="6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источника загрязнения к нормативу
</a:t>
            </a:r>
            <a:endParaRPr lang="en-US" sz="2246" dirty="0"/>
          </a:p>
        </p:txBody>
      </p:sp>
      <p:sp>
        <p:nvSpPr>
          <p:cNvPr id="7" name="Text 2"/>
          <p:cNvSpPr txBox="1"/>
          <p:nvPr/>
        </p:nvSpPr>
        <p:spPr>
          <a:xfrm>
            <a:off x="146400" y="1005416"/>
            <a:ext cx="56253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данные измерений превращаются в обязательные правила для предприятия.
</a:t>
            </a:r>
            <a:endParaRPr lang="en-US" sz="939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9350" y="787013"/>
            <a:ext cx="4177800" cy="29660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3738" y="392900"/>
            <a:ext cx="37893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Мониторинг и контроль состояния среды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4125" y="2763946"/>
            <a:ext cx="4177800" cy="7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Предприятия, лаборатории и государственные службы регулярно проверяют воздух, воду, почву и шум. Такие измерения помогают вовремя заметить опасное загрязнение и не допустить превышения норм.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34125" y="3605321"/>
            <a:ext cx="4177800" cy="7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Мониторинг нужен не только для отчётности. Он показывает, как меняется состояние среды со временем, и позволяет быстро принять меры, если загрязнение начинает накапливаться.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3375" y="2402070"/>
            <a:ext cx="4039800" cy="175256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11725" y="1954987"/>
            <a:ext cx="38088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норматив нарушен, последствия наступают быстро и по закону.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 при превышении нормы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4811725" y="3193238"/>
            <a:ext cx="38088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экологических норм влечёт не только экологические, но и юридические последствия для предприятия.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525" y="155680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КоАП РФ; природоохранное законодательство Российской Федерации
</a:t>
            </a:r>
            <a:endParaRPr lang="en-US" sz="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5851" y="2055877"/>
            <a:ext cx="241500" cy="19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310300" y="2230549"/>
            <a:ext cx="241500" cy="241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444750" y="2153798"/>
            <a:ext cx="241500" cy="241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616325" y="2055899"/>
            <a:ext cx="241500" cy="1932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5751125" y="3682073"/>
            <a:ext cx="241500" cy="241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5" name="Text 1"/>
          <p:cNvSpPr txBox="1"/>
          <p:nvPr/>
        </p:nvSpPr>
        <p:spPr>
          <a:xfrm>
            <a:off x="365050" y="628050"/>
            <a:ext cx="656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Нормы для воздуха
</a:t>
            </a:r>
            <a:endParaRPr lang="en-US" sz="2246" dirty="0"/>
          </a:p>
        </p:txBody>
      </p:sp>
      <p:sp>
        <p:nvSpPr>
          <p:cNvPr id="16" name="Text 2"/>
          <p:cNvSpPr txBox="1"/>
          <p:nvPr/>
        </p:nvSpPr>
        <p:spPr>
          <a:xfrm>
            <a:off x="455850" y="2026025"/>
            <a:ext cx="1627500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Пыль и смог
</a:t>
            </a:r>
            <a:pPr algn="l" indent="0" marL="0">
              <a:lnSpc>
                <a:spcPct val="115000"/>
              </a:lnSpc>
              <a:buNone/>
            </a:pPr>
            <a:r>
              <a:rPr lang="en-US" sz="5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Мелкие частицы пыли и продуктов сгорания легко попадают в дыхательные пути. Они ухудшают видимость, раздражают слизистые и особенно опасны для детей, пожилых людей и людей с хроническими болезнями.
</a:t>
            </a:r>
            <a:endParaRPr lang="en-US" sz="743" dirty="0"/>
          </a:p>
        </p:txBody>
      </p:sp>
      <p:sp>
        <p:nvSpPr>
          <p:cNvPr id="17" name="Text 3"/>
          <p:cNvSpPr txBox="1"/>
          <p:nvPr/>
        </p:nvSpPr>
        <p:spPr>
          <a:xfrm>
            <a:off x="2590200" y="2224850"/>
            <a:ext cx="1627500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Угарный и сернистый газ
</a:t>
            </a:r>
            <a:pPr algn="l" indent="0" marL="0">
              <a:lnSpc>
                <a:spcPct val="115000"/>
              </a:lnSpc>
              <a:buNone/>
            </a:pPr>
            <a:r>
              <a:rPr lang="en-US" sz="5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газы образуются при сжигании топлива и работе промышленности. Они снижают качество воздуха, мешают нормальному дыханию и при высокой концентрации становятся опасными для здоровья человека.
</a:t>
            </a:r>
            <a:endParaRPr lang="en-US" sz="743" dirty="0"/>
          </a:p>
        </p:txBody>
      </p:sp>
      <p:sp>
        <p:nvSpPr>
          <p:cNvPr id="18" name="Text 4"/>
          <p:cNvSpPr txBox="1"/>
          <p:nvPr/>
        </p:nvSpPr>
        <p:spPr>
          <a:xfrm>
            <a:off x="4724650" y="2148100"/>
            <a:ext cx="1627500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Оксиды азота и смог
</a:t>
            </a:r>
            <a:pPr algn="l" indent="0" marL="0">
              <a:lnSpc>
                <a:spcPct val="115000"/>
              </a:lnSpc>
              <a:buNone/>
            </a:pPr>
            <a:r>
              <a:rPr lang="en-US" sz="5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Оксиды азота участвуют в образовании городского смога и могут усиливать раздражение дыхательных путей. Чем выше транспортная нагрузка, тем важнее контроль выбросов и соблюдение санитарных норм.
</a:t>
            </a:r>
            <a:endParaRPr lang="en-US" sz="743" dirty="0"/>
          </a:p>
        </p:txBody>
      </p:sp>
      <p:sp>
        <p:nvSpPr>
          <p:cNvPr id="19" name="Text 5"/>
          <p:cNvSpPr txBox="1"/>
          <p:nvPr/>
        </p:nvSpPr>
        <p:spPr>
          <a:xfrm>
            <a:off x="6896225" y="2026050"/>
            <a:ext cx="1627500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Особая защита рядом с людьми
</a:t>
            </a:r>
            <a:pPr algn="l" indent="0" marL="0">
              <a:lnSpc>
                <a:spcPct val="115000"/>
              </a:lnSpc>
              <a:buNone/>
            </a:pPr>
            <a:r>
              <a:rPr lang="en-US" sz="5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Вблизи школ, детских садов и жилых домов требования к чистоте воздуха строже. Это помогает снизить риск аллергий, кашля и других последствий длительного воздействия загрязнений.
</a:t>
            </a:r>
            <a:endParaRPr lang="en-US" sz="743" dirty="0"/>
          </a:p>
        </p:txBody>
      </p:sp>
      <p:sp>
        <p:nvSpPr>
          <p:cNvPr id="20" name="Text 6"/>
          <p:cNvSpPr txBox="1"/>
          <p:nvPr/>
        </p:nvSpPr>
        <p:spPr>
          <a:xfrm>
            <a:off x="6031025" y="3676375"/>
            <a:ext cx="1627500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 природу
</a:t>
            </a:r>
            <a:pPr algn="l" indent="0" marL="0">
              <a:lnSpc>
                <a:spcPct val="115000"/>
              </a:lnSpc>
              <a:buNone/>
            </a:pPr>
            <a:r>
              <a:rPr lang="en-US" sz="5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Загрязненный воздух влияет не только на людей, но и на растения. При высоком уровне загрязнения усиливаются кислотные дожди, а листья, почвы и зеленые насаждения повреждаются быстрее.
</a:t>
            </a:r>
            <a:endParaRPr lang="en-US" sz="74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06425" y="212942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водоемов особенно опасны нефтепродукты, фосфаты, соединения азота и тяжелые металлы. Их превышение ухудшает качество воды и делает ее опасной для водных организмов и человека.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3375" y="640150"/>
            <a:ext cx="8469300" cy="112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Нормы для воды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06425" y="2962850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Предельно допустимый сброс зависит от свойств водоема: скорости течения, глубины, температуры и способности к самоочищению. Поэтому одинаковое загрязнение в разных местах оценивают по-разному.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06425" y="379627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вода используется для питья, требования становятся еще строже. Чистая вода нужна для здоровья людей, а также для сохранения рыб, растений и устойчивой жизни в экосистеме.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1445" y="1806525"/>
            <a:ext cx="3953210" cy="2657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последствия затрагивают и здоровье человека, и природные системы. На практике один источник часто создает сразу несколько видов риска.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разные виды загрязнения влияют на людей и природу
</a:t>
            </a:r>
            <a:endParaRPr lang="en-US" sz="2376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19302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риск обычно связан с воздухом и водой, но все виды загрязнения требуют контроля, потому что их последствия накапливаются и взаимно усиливаются.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575250" y="142155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Иллюстративное сравнение по материалам школьного курса ОБЗР
</a:t>
            </a:r>
            <a:endParaRPr lang="en-US" sz="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42654" y="1775244"/>
            <a:ext cx="281100" cy="2498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42650" y="2410941"/>
            <a:ext cx="281100" cy="24986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42650" y="3031125"/>
            <a:ext cx="281100" cy="281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042653" y="3682570"/>
            <a:ext cx="281100" cy="24986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042653" y="4330888"/>
            <a:ext cx="281100" cy="22488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65050" y="628050"/>
            <a:ext cx="656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снижения воздействия на природу
</a:t>
            </a:r>
            <a:endParaRPr lang="en-US" sz="2246" dirty="0"/>
          </a:p>
        </p:txBody>
      </p:sp>
      <p:sp>
        <p:nvSpPr>
          <p:cNvPr id="11" name="Text 2"/>
          <p:cNvSpPr txBox="1"/>
          <p:nvPr/>
        </p:nvSpPr>
        <p:spPr>
          <a:xfrm>
            <a:off x="3525476" y="1705075"/>
            <a:ext cx="3903900" cy="51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Газоочистка
</a:t>
            </a:r>
            <a:pPr algn="l" indent="0" marL="0">
              <a:lnSpc>
                <a:spcPct val="115000"/>
              </a:lnSpc>
              <a:buNone/>
            </a:pPr>
            <a:r>
              <a:rPr lang="en-US" sz="6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Фильтры, электрофильтры и скрубберы улавливают пыль и вредные газы до того, как они попадут в атмосферу. Это уменьшает нагрузку на воздух вокруг предприятий.
</a:t>
            </a:r>
            <a:endParaRPr lang="en-US" sz="873" dirty="0"/>
          </a:p>
        </p:txBody>
      </p:sp>
      <p:sp>
        <p:nvSpPr>
          <p:cNvPr id="12" name="Text 3"/>
          <p:cNvSpPr txBox="1"/>
          <p:nvPr/>
        </p:nvSpPr>
        <p:spPr>
          <a:xfrm>
            <a:off x="3525476" y="2340904"/>
            <a:ext cx="3903900" cy="51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Очистка сточных вод
</a:t>
            </a:r>
            <a:pPr algn="l" indent="0" marL="0">
              <a:lnSpc>
                <a:spcPct val="115000"/>
              </a:lnSpc>
              <a:buNone/>
            </a:pPr>
            <a:r>
              <a:rPr lang="en-US" sz="6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Очистные сооружения удаляют загрязнения из воды с помощью отстаивания, фильтрации и биологической очистки. После этого вода становится безопаснее для сброса или повторного использования.
</a:t>
            </a:r>
            <a:endParaRPr lang="en-US" sz="803" dirty="0"/>
          </a:p>
        </p:txBody>
      </p:sp>
      <p:sp>
        <p:nvSpPr>
          <p:cNvPr id="13" name="Text 4"/>
          <p:cNvSpPr txBox="1"/>
          <p:nvPr/>
        </p:nvSpPr>
        <p:spPr>
          <a:xfrm>
            <a:off x="3525476" y="2976726"/>
            <a:ext cx="3903900" cy="51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Замкнутый цикл воды
</a:t>
            </a:r>
            <a:pPr algn="l" indent="0" marL="0">
              <a:lnSpc>
                <a:spcPct val="115000"/>
              </a:lnSpc>
              <a:buNone/>
            </a:pPr>
            <a:r>
              <a:rPr lang="en-US" sz="6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Повторное использование воды на предприятии снижает ее расход и уменьшает объем загрязненных стоков. Такой подход помогает экономить ресурс и сокращать воздействие на водоемы.
</a:t>
            </a:r>
            <a:endParaRPr lang="en-US" sz="803" dirty="0"/>
          </a:p>
        </p:txBody>
      </p:sp>
      <p:sp>
        <p:nvSpPr>
          <p:cNvPr id="14" name="Text 5"/>
          <p:cNvSpPr txBox="1"/>
          <p:nvPr/>
        </p:nvSpPr>
        <p:spPr>
          <a:xfrm>
            <a:off x="3525476" y="3612550"/>
            <a:ext cx="3903900" cy="51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Раздельный сбор отходов
</a:t>
            </a:r>
            <a:pPr algn="l" indent="0" marL="0">
              <a:lnSpc>
                <a:spcPct val="115000"/>
              </a:lnSpc>
              <a:buNone/>
            </a:pPr>
            <a:r>
              <a:rPr lang="en-US" sz="6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Сортировка отходов и переработка уменьшают количество мусора на полигонах. Это позволяет возвращать часть материалов в производство и снижать загрязнение почвы и воздуха.
</a:t>
            </a:r>
            <a:endParaRPr lang="en-US" sz="803" dirty="0"/>
          </a:p>
        </p:txBody>
      </p:sp>
      <p:sp>
        <p:nvSpPr>
          <p:cNvPr id="15" name="Text 6"/>
          <p:cNvSpPr txBox="1"/>
          <p:nvPr/>
        </p:nvSpPr>
        <p:spPr>
          <a:xfrm>
            <a:off x="3525476" y="4248375"/>
            <a:ext cx="3903900" cy="51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чистое производство
</a:t>
            </a:r>
            <a:pPr algn="l" indent="0" marL="0">
              <a:lnSpc>
                <a:spcPct val="115000"/>
              </a:lnSpc>
              <a:buNone/>
            </a:pPr>
            <a:r>
              <a:rPr lang="en-US" sz="6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технологии помогают выпускать продукцию с меньшими выбросами и отходами. При этом предприятие может работать, не останавливая производство полностью.
</a:t>
            </a:r>
            <a:endParaRPr lang="en-US" sz="80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41694" y="600901"/>
            <a:ext cx="1904100" cy="138158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28150" y="2055153"/>
            <a:ext cx="1904100" cy="138158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41912" y="3554828"/>
            <a:ext cx="1904100" cy="138158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21650" y="546725"/>
            <a:ext cx="54093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экологических решений на предприятиях и в городе
</a:t>
            </a:r>
            <a:endParaRPr lang="en-US" sz="2246" dirty="0"/>
          </a:p>
        </p:txBody>
      </p:sp>
      <p:sp>
        <p:nvSpPr>
          <p:cNvPr id="11" name="Text 2"/>
          <p:cNvSpPr txBox="1"/>
          <p:nvPr/>
        </p:nvSpPr>
        <p:spPr>
          <a:xfrm>
            <a:off x="332750" y="1823150"/>
            <a:ext cx="4972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заводе пыль остается в фильтре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цехе запускают систему улавливания пыли, и серый поток воздуха проходит через электрофильтр. В атмосферу выходит уже очищенная смесь, а на коллажe хорошо видно промышленное оборудование и аккуратные воздуховоды.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32750" y="2864150"/>
            <a:ext cx="4972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Очистная станция возвращает воде прозрачность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станции сточные воды проходят отстаивание, фильтрацию и биологическую очистку. После нескольких этапов грязная вода становится значительно чище, и на изображении это можно показать через резервуары, трубы и рабочие корпуса.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32750" y="3925600"/>
            <a:ext cx="49722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защищается от шума и выхлопов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дороги устанавливают шумозащитные экраны и высаживают зеленую полосу. Рядом заметен транспорт, но деревья и экраны создают спокойную защитную зону, которая помогает людям и снижает влияние дороги на район.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58750" y="423125"/>
            <a:ext cx="4186200" cy="10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 охраняемые территории и строгие ограничения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73413" y="2897975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таких территориях ограничивают строительство, добычу ресурсов, вырубку леса и загрязнение воды. Это снижает риск разрушения мест обитания животных и растений.
</a:t>
            </a:r>
            <a:endParaRPr lang="en-US" sz="1025" dirty="0"/>
          </a:p>
        </p:txBody>
      </p:sp>
      <p:sp>
        <p:nvSpPr>
          <p:cNvPr id="9" name="Text 2"/>
          <p:cNvSpPr txBox="1"/>
          <p:nvPr/>
        </p:nvSpPr>
        <p:spPr>
          <a:xfrm>
            <a:off x="1991387" y="1885050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заповедниках, национальных парках и заказниках правила строже, чем на обычной территории. Здесь особенно важно сохранить редкие виды, природные ландшафты и естественные процессы.
</a:t>
            </a:r>
            <a:endParaRPr lang="en-US" sz="1025" dirty="0"/>
          </a:p>
        </p:txBody>
      </p:sp>
      <p:sp>
        <p:nvSpPr>
          <p:cNvPr id="10" name="Text 3"/>
          <p:cNvSpPr txBox="1"/>
          <p:nvPr/>
        </p:nvSpPr>
        <p:spPr>
          <a:xfrm>
            <a:off x="3297538" y="4073075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Водоохранные зоны и другие охраняемые участки помогают сохранить чистоту рек, озер и лесов. Их значение особенно велико, потому что восстановить такие места очень трудно.
</a:t>
            </a:r>
            <a:endParaRPr lang="en-US" sz="1025" dirty="0"/>
          </a:p>
        </p:txBody>
      </p:sp>
      <p:sp>
        <p:nvSpPr>
          <p:cNvPr id="11" name="Text 4"/>
          <p:cNvSpPr txBox="1"/>
          <p:nvPr/>
        </p:nvSpPr>
        <p:spPr>
          <a:xfrm>
            <a:off x="8682225" y="16727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75" y="1726321"/>
            <a:ext cx="8435100" cy="2951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46400" y="357450"/>
            <a:ext cx="5625300" cy="6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школьник может уменьшить нагрузку на природу
</a:t>
            </a:r>
            <a:endParaRPr lang="en-US" sz="2246" dirty="0"/>
          </a:p>
        </p:txBody>
      </p:sp>
      <p:sp>
        <p:nvSpPr>
          <p:cNvPr id="7" name="Text 2"/>
          <p:cNvSpPr txBox="1"/>
          <p:nvPr/>
        </p:nvSpPr>
        <p:spPr>
          <a:xfrm>
            <a:off x="146400" y="1005416"/>
            <a:ext cx="56253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обычные повседневные действия снижают расход ресурсов, количество отходов и загрязнение окружающей среды.
</a:t>
            </a:r>
            <a:endParaRPr lang="en-US" sz="82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1445" y="1806525"/>
            <a:ext cx="3953210" cy="2657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помогает избежать лишних затрат на лечение, уборку территорий и восстановление природных объектов. Это особенно заметно в больших городах.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соблюдение норм выгодно для всех
</a:t>
            </a:r>
            <a:endParaRPr lang="en-US" sz="2991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19302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загрязнение, тем больше ущерб и расходы. Соблюдение нормативов дешевле в долгосрочной перспективе и безопаснее для людей и природы.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575250" y="142155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схема по материалам школьного курса ОБЗР
</a:t>
            </a:r>
            <a:endParaRPr lang="en-US" sz="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0925" y="2226798"/>
            <a:ext cx="4000500" cy="191200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определения помогают быстро понять, как оценивают и ограничивают воздействие на окружающую среду.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термины урока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316938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Термины описывают не только нормы, но и способы контроля, измерения и восстановления природы после нарушения.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8350" y="1469175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ОБЗР; Федеральный закон № 7-ФЗ «Об охране окружающей среды»
</a:t>
            </a:r>
            <a:endParaRPr lang="en-US" sz="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84375" y="2558600"/>
            <a:ext cx="4856400" cy="16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Предельно допустимые нормативы помогают вовремя остановить опасное загрязнение, защитить здоровье людей и сохранить воздух, воду, почву и живые организмы для будущих поколений.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88225" y="603250"/>
            <a:ext cx="58587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Нормы нужны, чтобы сохранить жизнь и природу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2026-05-21T01:25:25Z</dcterms:created>
  <dcterms:modified xsi:type="dcterms:W3CDTF">2026-05-21T01:25:25Z</dcterms:modified>
</cp:coreProperties>
</file>