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41376" y="360000"/>
            <a:ext cx="3342498" cy="43881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294050"/>
            <a:ext cx="4895700" cy="179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38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Германский союз, Пруссия и Австрийская империя: ключевые центры Центральной Европы XIX века
</a:t>
            </a:r>
            <a:endParaRPr lang="en-US" sz="3138" dirty="0"/>
          </a:p>
        </p:txBody>
      </p:sp>
      <p:sp>
        <p:nvSpPr>
          <p:cNvPr id="6" name="Text 1"/>
          <p:cNvSpPr txBox="1"/>
          <p:nvPr/>
        </p:nvSpPr>
        <p:spPr>
          <a:xfrm>
            <a:off x="566550" y="3492200"/>
            <a:ext cx="4414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ключевых политических структур, их развития и влияния на Европу.
</a:t>
            </a:r>
            <a:endParaRPr lang="en-US" sz="16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60000"/>
            <a:ext cx="4130700" cy="66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4200" y="1346463"/>
            <a:ext cx="3739800" cy="310067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XIX века: формирование немецкого политического порядка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695850" y="1718675"/>
            <a:ext cx="3995400" cy="251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наполеоновских войн Германия была разделена на множество государств. Венский конгресс 1815 года создал Германский союз из 39 государств для защиты и сотрудничества без единого правительства.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 и власть в Германском союзе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союз входили 39 немецких государств с разными правящими династиями и традициями. Главные члены — Пруссия и Австрия, а также Бавария, Саксония и другие.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Множество независимых государств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Каждое государство сохраняло автономию и самостоятельно решало внутренние вопросы, что мешало созданию единой центральной власти.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политик и традиций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Центральным органом была ассамблея Бундестаг во Франкфурте-на-Майне. Однако она имела ограниченное влияние и не вмешивалась во внутренние дела стран.
</a:t>
            </a:r>
            <a:endParaRPr lang="en-US" sz="1152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Бундестага
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Германский таможенный союз — экономический двигатель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1834 году Пруссия возглавила объединение в Zollverein, отменив внутренние пошлины между участниками. Это стимулировало рост взаимной торговли и промышленности.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транспортной инфраструктуры, особенно железных дорог, поддерживало быстрый рост городов и индустриализацию регионов.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общего таможенного тарифа улучшило доступ товаров на рынок и расширило экономические связи между государствами.
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Многонациональная Австрийская империя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объединяла немцев, венгров, чехов, хорватов и других народов, что требовало особого подхода к управлению и политике.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народов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 приводил к сложным отношениям между народами и постоянным вызовам для стабильности власти.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Внутренние сложности
</a:t>
            </a:r>
            <a:endParaRPr lang="en-US" sz="1300" dirty="0"/>
          </a:p>
        </p:txBody>
      </p:sp>
      <p:sp>
        <p:nvSpPr>
          <p:cNvPr id="14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Австрия охватывала исторические области: Богемию, Венгрию, Галицию и другие, объединяя разные культуры под одной монархией.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Обширные территории
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— центр модернизации и реформ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897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Крупнейшее германское государство с развитыми промышленностью и инфраструктурой, включая угольную и железную отрасли.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169950" y="1683900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Ведущие города — Берлин, Кёнигсберг и Бреславль — стали центрами экономики и культуры.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8897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Реформы охватывали армию, образование и бюрократию, повышая эффективность и организацию государства.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70150" y="3155575"/>
            <a:ext cx="34668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преобразования сделали Пруссию лидером Германского союза и подготовили к объединению Германии.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64218" y="1145300"/>
            <a:ext cx="5415663" cy="2269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57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1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Территории и население крупнейших немецких государств (1860)
</a:t>
            </a:r>
            <a:endParaRPr lang="en-US" sz="251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581740" y="3925584"/>
            <a:ext cx="3706500" cy="56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сравнивает площадь и численность населения основных членов союза, подчёркивая доминирование Пруссии и Австрии.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671975" y="3937526"/>
            <a:ext cx="3881400" cy="54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и Австрия были крупнейшими по территории и населению участниками Германского союза.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13146" y="3470629"/>
            <a:ext cx="8317800" cy="21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Источник: «Историческая статистика Европы XIX века»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Революционные настроения в 1848–1849 годах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Революции охватили Германию: люди выступали за конституционные права и национальное единство, что отражало европейские тенденции.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Волна перемен и требования свободы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общегерманского парламента во Франкфурте стало значимым шагом, однако революция завершилась поражением и подавлением протестов.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Франкфуртский парламент как символ объединения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Ото фон Бисмарка в объединении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Приход к власти в 1862 году ознаменовал переход к прагматичной и жёсткой политике, основанной на военной силе.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Его политика «железа и крови» подготовила почву для объединения Германии вокруг Пруссии, установив новый порядок.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Стратегические дипломатические шаги Бисмарка усилили влияние Пруссии и ослабили соперников внутри Германии.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151178" y="1578300"/>
            <a:ext cx="2855145" cy="30360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Военная мощь Пруссии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Армия прошла модернизацию, внедрив новые виды вооружения и тактики, а всеобщая воинская повинность обеспечила массовую мобилизацию.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 эффективно использовала развитую сеть железных дорог для быстрой переброски войск и добилась побед в ключевых войнах середины XIX века.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16"/>
            <a:ext cx="4146300" cy="198811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37700" y="1450916"/>
            <a:ext cx="4146300" cy="198811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Австро-прусская война 1866 года: ключевые моменты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июне 1866 года обострились противоречия между Пруссией и Австрией из-за спора о совместном управлении регионами Шлезвиг и Гольштейн. Борьба за доминирование в германских землях положила начало краткой, но решающей войне.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конфликта и причины войны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4637700" y="3943550"/>
            <a:ext cx="4146300" cy="73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Решающим сражением стала битва при Садове (Кёниггреце), где прусские войска одержали быструю и убедительную победу. Эта победа заставила Австрию выйти из состава германских дел, укрепив позицию Пруссии.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4637700" y="3507763"/>
            <a:ext cx="41463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Битва при Садове и её итоги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Австро-Венгрии и последствия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402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1867 году после поражения Австрии реформировали государство, создав дуалистическую монархию с двумя столицами — Веной и Будапештом, разделив власть между Австрией и Венгрией.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  <p:sp>
        <p:nvSpPr>
          <p:cNvPr id="7" name="Text 3"/>
          <p:cNvSpPr txBox="1"/>
          <p:nvPr/>
        </p:nvSpPr>
        <p:spPr>
          <a:xfrm>
            <a:off x="6110200" y="1543050"/>
            <a:ext cx="26739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Многонациональный состав и противоречия внутри дуалистического государства усложняли управление и усиливали внутренние конфликты в последующие десятилетия.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3256200" y="1543050"/>
            <a:ext cx="2631600" cy="281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Формально появились отдельные парламенты и правительства обеих частей империи, однако национальные проблемы и напряжённость между народами продолжали сохраняться.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Северогерманский союз как шаг к единству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Образованный в 1867 году вокруг Пруссии, союз объединил 22 северных немецких государства, установив централизованную власть с королём Пруссии в роли президента.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Успехи в военной, экономической и правовой сферах показали эффективность совместных действий и подготовили почву для полного объединения Германии.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Были созданы федеральный совет и рейхстаг, что обеспечило законодательную базу и согласование политики между участниками союза.
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Франко-прусская война и объединение Германии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1870–1871 годов завершилась поражением Франции и привела к падению Второй французской империи, изменив баланс сил в Европе.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января 1871 года в Версале состоялось торжественное провозглашение Германской империи — новейшей мощной державы на европейской арене.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достижения Германской империи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511468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Империя состояла из 25 независимых государств с собственной автономией, объединённых под верховной властью кайзера и общим рейхстагом.
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804575" y="1708300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Конституция 1871 года регламентировала роль монарха и законодательного органа, а также выделяла особую позицию Пруссии в системе власти.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511468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Германия быстро стала лидером в промышленности, науке и военном деле, показывая стремительный рост и модернизацию.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04575" y="3179975"/>
            <a:ext cx="3571200" cy="99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Мощная железнодорожная сеть и инфраструктура способствовали экономическому развитию и укреплению внутреннего единства государства.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1450932"/>
            <a:ext cx="2700000" cy="198808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84000" y="1450932"/>
            <a:ext cx="2700000" cy="198808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22000" y="1450932"/>
            <a:ext cx="2700000" cy="1988086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противоречия в Австро-Венгерской империи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360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Венгры активно выступали за большую автономию и получение равных прав с австрийцами, что приводило к частым политическим кризисам и переменам в структуре власти империи.
</a:t>
            </a:r>
            <a:endParaRPr lang="en-US" sz="1152" dirty="0"/>
          </a:p>
        </p:txBody>
      </p:sp>
      <p:sp>
        <p:nvSpPr>
          <p:cNvPr id="9" name="Text 3"/>
          <p:cNvSpPr txBox="1"/>
          <p:nvPr/>
        </p:nvSpPr>
        <p:spPr>
          <a:xfrm>
            <a:off x="360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венгерского народа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6084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противоречия подрывали стабильность Австро-Венгрии, усиливая внутренние разногласия, что впоследствии стало одной из причин распада империи после Первой мировой войны.
</a:t>
            </a:r>
            <a:endParaRPr lang="en-US" sz="1152" dirty="0"/>
          </a:p>
        </p:txBody>
      </p:sp>
      <p:sp>
        <p:nvSpPr>
          <p:cNvPr id="11" name="Text 5"/>
          <p:cNvSpPr txBox="1"/>
          <p:nvPr/>
        </p:nvSpPr>
        <p:spPr>
          <a:xfrm>
            <a:off x="6084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этнических конфликтов
</a:t>
            </a:r>
            <a:endParaRPr lang="en-US" sz="1300" dirty="0"/>
          </a:p>
        </p:txBody>
      </p:sp>
      <p:sp>
        <p:nvSpPr>
          <p:cNvPr id="12" name="Text 6"/>
          <p:cNvSpPr txBox="1"/>
          <p:nvPr/>
        </p:nvSpPr>
        <p:spPr>
          <a:xfrm>
            <a:off x="3222000" y="3889750"/>
            <a:ext cx="2700000" cy="79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5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Чехии и других регионах многократные протесты и забастовки отражали недовольство национальными ограничениями и стремление к самоуправлению и культурной независимости.
</a:t>
            </a:r>
            <a:endParaRPr lang="en-US" sz="1152" dirty="0"/>
          </a:p>
        </p:txBody>
      </p:sp>
      <p:sp>
        <p:nvSpPr>
          <p:cNvPr id="13" name="Text 7"/>
          <p:cNvSpPr txBox="1"/>
          <p:nvPr/>
        </p:nvSpPr>
        <p:spPr>
          <a:xfrm>
            <a:off x="3222000" y="3464475"/>
            <a:ext cx="2700000" cy="36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Протесты чехов и других народов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Соперничество Пруссии и Австрии: влияние на Европу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5254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течение XIX века Пруссия и Австрия соперничали за господство в германских землях и влияние в Европе, что определяло политическую динамику региона.
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33353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6275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Пруссия, укрепив своё доминирование, заложила фундамент для объединения Германии и существенного изменения баланса сил в Центральной Европе.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3421650" y="1683900"/>
            <a:ext cx="2313300" cy="2404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Австро-прусской войны 1866 года Австрия уступила лидерство в германских вопросах и сфокусировалась на управлении восточными и южными территориями.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00" y="2236130"/>
            <a:ext cx="8424000" cy="244328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8424000" cy="89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Системы союзов: Германия и Австро-Венгрия в политике Европы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  <p:sp>
        <p:nvSpPr>
          <p:cNvPr id="8" name="Text 2"/>
          <p:cNvSpPr txBox="1"/>
          <p:nvPr/>
        </p:nvSpPr>
        <p:spPr>
          <a:xfrm>
            <a:off x="598419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конца XIX века Германия и Австро-Венгрия входили в Тройственный союз (с 1882 г.), объединяясь против Франции, России и Великобритании как часть сложной европейской системы альянсов.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905594" y="1358700"/>
            <a:ext cx="38784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взаимные обязательства усилили напряжённость между государствами и создали предпосылки для масштабного конфликта, который впоследствии перерос в Первую мировую войну.
</a:t>
            </a:r>
            <a:endParaRPr lang="en-US" sz="12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74500" y="1584675"/>
            <a:ext cx="3870900" cy="18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9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Германский союз стал фундаментом для формирования современной Германии и оказал влияние на переустройство политической карты Европы в XIX веке.
</a:t>
            </a:r>
            <a:endParaRPr lang="en-US" sz="1900" dirty="0"/>
          </a:p>
        </p:txBody>
      </p:sp>
      <p:sp>
        <p:nvSpPr>
          <p:cNvPr id="4" name="Text 1"/>
          <p:cNvSpPr txBox="1"/>
          <p:nvPr/>
        </p:nvSpPr>
        <p:spPr>
          <a:xfrm>
            <a:off x="8784000" y="4649750"/>
            <a:ext cx="440400" cy="4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  <p:sp>
        <p:nvSpPr>
          <p:cNvPr id="5" name="Text 2"/>
          <p:cNvSpPr txBox="1"/>
          <p:nvPr/>
        </p:nvSpPr>
        <p:spPr>
          <a:xfrm>
            <a:off x="5015800" y="2557775"/>
            <a:ext cx="3768300" cy="99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 существования Германского союза до объединения Германии в 1871 году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5015650" y="3625775"/>
            <a:ext cx="3768300" cy="2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по Центральной Европе XIX века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5015800" y="1155550"/>
            <a:ext cx="3768300" cy="13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7100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 лет
</a:t>
            </a:r>
            <a:endParaRPr lang="en-US" sz="7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1752725"/>
            <a:ext cx="84240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F6D2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Заключение: роль Германии и Австрии в формировании современной Европы
</a:t>
            </a:r>
            <a:endParaRPr lang="en-US" sz="3700" dirty="0"/>
          </a:p>
        </p:txBody>
      </p:sp>
      <p:sp>
        <p:nvSpPr>
          <p:cNvPr id="5" name="Text 1"/>
          <p:cNvSpPr txBox="1"/>
          <p:nvPr/>
        </p:nvSpPr>
        <p:spPr>
          <a:xfrm>
            <a:off x="4094750" y="3238300"/>
            <a:ext cx="4414800" cy="133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Германский союз, Пруссия и Австрийская империя сыграли ключевую роль в изменении политического ландшафта Европы, заложив основы национальных государств и повлияв на ход мировой истории.
</a:t>
            </a:r>
            <a:endParaRPr lang="en-US" sz="16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2026-05-10T23:13:17Z</dcterms:created>
  <dcterms:modified xsi:type="dcterms:W3CDTF">2026-05-10T23:13:17Z</dcterms:modified>
</cp:coreProperties>
</file>