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42900" y="771255"/>
            <a:ext cx="3602700" cy="358159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11600" y="769550"/>
            <a:ext cx="2952000" cy="5376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
        <p:nvSpPr>
          <p:cNvPr id="5" name="Text 1"/>
          <p:cNvSpPr txBox="1"/>
          <p:nvPr/>
        </p:nvSpPr>
        <p:spPr>
          <a:xfrm>
            <a:off x="511600" y="3285900"/>
            <a:ext cx="4503900" cy="11358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Узнаем определение, главное свойство, связь с подобием и как применять среднюю линию в задачах.
</a:t>
            </a:r>
            <a:endParaRPr lang="en-US" sz="1600" dirty="0"/>
          </a:p>
        </p:txBody>
      </p:sp>
      <p:sp>
        <p:nvSpPr>
          <p:cNvPr id="6" name="Text 2"/>
          <p:cNvSpPr txBox="1"/>
          <p:nvPr/>
        </p:nvSpPr>
        <p:spPr>
          <a:xfrm>
            <a:off x="511600" y="1583875"/>
            <a:ext cx="4503900" cy="1425300"/>
          </a:xfrm>
          <a:prstGeom prst="rect">
            <a:avLst/>
          </a:prstGeom>
          <a:noFill/>
          <a:ln/>
        </p:spPr>
        <p:txBody>
          <a:bodyPr wrap="square" lIns="0" tIns="0" rIns="0" bIns="0" rtlCol="0" anchor="ctr"/>
          <a:lstStyle/>
          <a:p>
            <a:pPr algn="l" indent="0" marL="0">
              <a:lnSpc>
                <a:spcPct val="100000"/>
              </a:lnSpc>
              <a:buNone/>
            </a:pPr>
            <a:r>
              <a:rPr lang="en-US" sz="2803" b="1" dirty="0">
                <a:solidFill>
                  <a:srgbClr val="000000"/>
                </a:solidFill>
                <a:latin typeface="Arial" pitchFamily="34" charset="0"/>
                <a:ea typeface="Arial" pitchFamily="34" charset="-122"/>
                <a:cs typeface="Arial" pitchFamily="34" charset="-120"/>
              </a:rPr>
              <a:t>Средняя линия треугольника: ключевое свойство и его применение
</a:t>
            </a:r>
            <a:endParaRPr lang="en-US" sz="2803"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74600" y="1018157"/>
            <a:ext cx="3198000" cy="314178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2</a:t>
            </a:r>
            <a:endParaRPr lang="en-US" sz="2400" dirty="0"/>
          </a:p>
        </p:txBody>
      </p:sp>
      <p:sp>
        <p:nvSpPr>
          <p:cNvPr id="5" name="Text 1"/>
          <p:cNvSpPr txBox="1"/>
          <p:nvPr/>
        </p:nvSpPr>
        <p:spPr>
          <a:xfrm>
            <a:off x="902875" y="1038350"/>
            <a:ext cx="3973500" cy="894000"/>
          </a:xfrm>
          <a:prstGeom prst="rect">
            <a:avLst/>
          </a:prstGeom>
          <a:noFill/>
          <a:ln/>
        </p:spPr>
        <p:txBody>
          <a:bodyPr wrap="square" lIns="0" tIns="0" rIns="0" bIns="0" rtlCol="0" anchor="t"/>
          <a:lstStyle/>
          <a:p>
            <a:pPr algn="l" indent="0" marL="0">
              <a:lnSpc>
                <a:spcPct val="100000"/>
              </a:lnSpc>
              <a:buNone/>
            </a:pPr>
            <a:r>
              <a:rPr lang="en-US" sz="2531" b="1" dirty="0">
                <a:solidFill>
                  <a:srgbClr val="000000"/>
                </a:solidFill>
                <a:latin typeface="Arial" pitchFamily="34" charset="0"/>
                <a:ea typeface="Arial" pitchFamily="34" charset="-122"/>
                <a:cs typeface="Arial" pitchFamily="34" charset="-120"/>
              </a:rPr>
              <a:t>Зачем изучают среднюю линию треугольника
</a:t>
            </a:r>
            <a:endParaRPr lang="en-US" sz="2531" dirty="0"/>
          </a:p>
        </p:txBody>
      </p:sp>
      <p:sp>
        <p:nvSpPr>
          <p:cNvPr id="6" name="Text 2"/>
          <p:cNvSpPr txBox="1"/>
          <p:nvPr/>
        </p:nvSpPr>
        <p:spPr>
          <a:xfrm>
            <a:off x="902875" y="2041075"/>
            <a:ext cx="3973500" cy="20958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Средняя линия помогает находить неизвестные длины и проверять параллельность. В задачах 8 класса она работает как «мост» между серединами сторон и подобием треугольников, ускоряя решение и уменьшая вычисления.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3</a:t>
            </a:r>
            <a:endParaRPr lang="en-US" sz="2400" dirty="0"/>
          </a:p>
        </p:txBody>
      </p:sp>
      <p:sp>
        <p:nvSpPr>
          <p:cNvPr id="4" name="Text 1"/>
          <p:cNvSpPr txBox="1"/>
          <p:nvPr/>
        </p:nvSpPr>
        <p:spPr>
          <a:xfrm>
            <a:off x="354500" y="320675"/>
            <a:ext cx="6962400" cy="483600"/>
          </a:xfrm>
          <a:prstGeom prst="rect">
            <a:avLst/>
          </a:prstGeom>
          <a:noFill/>
          <a:ln/>
        </p:spPr>
        <p:txBody>
          <a:bodyPr wrap="square" lIns="0" tIns="0" rIns="0" bIns="0" rtlCol="0" anchor="ctr"/>
          <a:lstStyle/>
          <a:p>
            <a:pPr algn="l" indent="0" marL="0">
              <a:lnSpc>
                <a:spcPct val="100000"/>
              </a:lnSpc>
              <a:buNone/>
            </a:pPr>
            <a:r>
              <a:rPr lang="en-US" sz="2552" b="1" dirty="0">
                <a:solidFill>
                  <a:srgbClr val="000000"/>
                </a:solidFill>
                <a:latin typeface="Arial" pitchFamily="34" charset="0"/>
                <a:ea typeface="Arial" pitchFamily="34" charset="-122"/>
                <a:cs typeface="Arial" pitchFamily="34" charset="-120"/>
              </a:rPr>
              <a:t>Определение средней линии треугольника
</a:t>
            </a:r>
            <a:endParaRPr lang="en-US" sz="2552" dirty="0"/>
          </a:p>
        </p:txBody>
      </p:sp>
      <p:sp>
        <p:nvSpPr>
          <p:cNvPr id="5" name="Text 2"/>
          <p:cNvSpPr txBox="1"/>
          <p:nvPr/>
        </p:nvSpPr>
        <p:spPr>
          <a:xfrm>
            <a:off x="846200" y="1152300"/>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Средняя линия треугольника — это отрезок, соединяющий середины двух его сторон. Она не начинается и не заканчивается в вершинах, а всегда лежит внутри треугольника.
</a:t>
            </a:r>
            <a:endParaRPr lang="en-US" sz="1600" dirty="0"/>
          </a:p>
        </p:txBody>
      </p:sp>
      <p:sp>
        <p:nvSpPr>
          <p:cNvPr id="6" name="Text 3"/>
          <p:cNvSpPr txBox="1"/>
          <p:nvPr/>
        </p:nvSpPr>
        <p:spPr>
          <a:xfrm>
            <a:off x="846200" y="2500093"/>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У каждого треугольника существует ровно три средние линии: по одной для каждой пары сторон. Каждая из них связана с «третьей» стороной, которой она параллельна.
</a:t>
            </a:r>
            <a:endParaRPr lang="en-US" sz="1600" dirty="0"/>
          </a:p>
        </p:txBody>
      </p:sp>
      <p:sp>
        <p:nvSpPr>
          <p:cNvPr id="7" name="Text 4"/>
          <p:cNvSpPr txBox="1"/>
          <p:nvPr/>
        </p:nvSpPr>
        <p:spPr>
          <a:xfrm>
            <a:off x="846200" y="3836799"/>
            <a:ext cx="7659000" cy="8523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Отрезок проходит через середины соответствующих сторон и образует новую внутреннюю структуру треугольника. Благодаря этому средняя линия позволяет получать геометрические соотношения проще, чем напрямую измерять стороны.
</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78888" y="1038650"/>
            <a:ext cx="2941225" cy="3798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4</a:t>
            </a:r>
            <a:endParaRPr lang="en-US" sz="2400" dirty="0"/>
          </a:p>
        </p:txBody>
      </p:sp>
      <p:sp>
        <p:nvSpPr>
          <p:cNvPr id="5" name="Text 1"/>
          <p:cNvSpPr txBox="1"/>
          <p:nvPr/>
        </p:nvSpPr>
        <p:spPr>
          <a:xfrm>
            <a:off x="354500" y="320675"/>
            <a:ext cx="84669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Как выглядит средняя линия на чертеже
</a:t>
            </a:r>
            <a:endParaRPr lang="en-US" sz="3000" dirty="0"/>
          </a:p>
        </p:txBody>
      </p:sp>
      <p:sp>
        <p:nvSpPr>
          <p:cNvPr id="6" name="Text 2"/>
          <p:cNvSpPr txBox="1"/>
          <p:nvPr/>
        </p:nvSpPr>
        <p:spPr>
          <a:xfrm>
            <a:off x="622850" y="1532225"/>
            <a:ext cx="2078400" cy="3070500"/>
          </a:xfrm>
          <a:prstGeom prst="rect">
            <a:avLst/>
          </a:prstGeom>
          <a:noFill/>
          <a:ln/>
        </p:spPr>
        <p:txBody>
          <a:bodyPr wrap="square" lIns="0" tIns="0" rIns="0" bIns="0" rtlCol="0" anchor="t"/>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Отмечаем середины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Рассмотрим треугольник ABC. На сторонах AB и AC отмечают точки M и N так, чтобы AM = MB и AN = NC. Эти точки — середины соответствующих отрезков.
</a:t>
            </a:r>
            <a:endParaRPr lang="en-US" sz="1600" dirty="0"/>
          </a:p>
        </p:txBody>
      </p:sp>
      <p:sp>
        <p:nvSpPr>
          <p:cNvPr id="7" name="Text 3"/>
          <p:cNvSpPr txBox="1"/>
          <p:nvPr/>
        </p:nvSpPr>
        <p:spPr>
          <a:xfrm>
            <a:off x="3384450" y="1532225"/>
            <a:ext cx="2078400" cy="3070500"/>
          </a:xfrm>
          <a:prstGeom prst="rect">
            <a:avLst/>
          </a:prstGeom>
          <a:noFill/>
          <a:ln/>
        </p:spPr>
        <p:txBody>
          <a:bodyPr wrap="square" lIns="0" tIns="0" rIns="0" bIns="0" rtlCol="0" anchor="t"/>
          <a:lstStyle/>
          <a:p>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Видим параллельность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Далее соединяют точки M и N отрезком MN. Он проходит внутри треугольника и не касается вершин. По свойству средней линии отрезок MN оказывается параллельным стороне BC.
</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5</a:t>
            </a:r>
            <a:endParaRPr lang="en-US" sz="2400" dirty="0"/>
          </a:p>
        </p:txBody>
      </p:sp>
      <p:sp>
        <p:nvSpPr>
          <p:cNvPr id="4" name="Text 1"/>
          <p:cNvSpPr txBox="1"/>
          <p:nvPr/>
        </p:nvSpPr>
        <p:spPr>
          <a:xfrm>
            <a:off x="6055175" y="1224200"/>
            <a:ext cx="2429700" cy="26967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Если MN — средняя линия треугольника ABC, то MN ∥ BC и MN = 1/2 BC. Это свойство помогает быстро находить длины без сложных расчетов.
</a:t>
            </a:r>
            <a:endParaRPr lang="en-US" sz="1600" dirty="0"/>
          </a:p>
        </p:txBody>
      </p:sp>
      <p:sp>
        <p:nvSpPr>
          <p:cNvPr id="5" name="Text 2"/>
          <p:cNvSpPr txBox="1"/>
          <p:nvPr/>
        </p:nvSpPr>
        <p:spPr>
          <a:xfrm>
            <a:off x="3048663" y="1928750"/>
            <a:ext cx="1946700" cy="1287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Её длина всегда равна половине соответствующей стороны.
</a:t>
            </a:r>
            <a:endParaRPr lang="en-US" sz="1600" dirty="0"/>
          </a:p>
        </p:txBody>
      </p:sp>
      <p:sp>
        <p:nvSpPr>
          <p:cNvPr id="6" name="Text 3"/>
          <p:cNvSpPr txBox="1"/>
          <p:nvPr/>
        </p:nvSpPr>
        <p:spPr>
          <a:xfrm>
            <a:off x="612325" y="2054675"/>
            <a:ext cx="2109000" cy="1020600"/>
          </a:xfrm>
          <a:prstGeom prst="rect">
            <a:avLst/>
          </a:prstGeom>
          <a:noFill/>
          <a:ln/>
        </p:spPr>
        <p:txBody>
          <a:bodyPr wrap="square" lIns="0" tIns="0" rIns="0" bIns="0" rtlCol="0" anchor="ctr"/>
          <a:lstStyle/>
          <a:p>
            <a:pPr algn="l" indent="0" marL="0">
              <a:lnSpc>
                <a:spcPct val="100000"/>
              </a:lnSpc>
              <a:buNone/>
            </a:pPr>
            <a:r>
              <a:rPr lang="en-US" sz="7500" b="1" dirty="0">
                <a:solidFill>
                  <a:srgbClr val="000000"/>
                </a:solidFill>
                <a:latin typeface="Arial" pitchFamily="34" charset="0"/>
                <a:ea typeface="Arial" pitchFamily="34" charset="-122"/>
                <a:cs typeface="Arial" pitchFamily="34" charset="-120"/>
              </a:rPr>
              <a:t>1/2
</a:t>
            </a:r>
            <a:endParaRPr lang="en-US" sz="7500" dirty="0"/>
          </a:p>
        </p:txBody>
      </p:sp>
      <p:sp>
        <p:nvSpPr>
          <p:cNvPr id="7" name="Text 4"/>
          <p:cNvSpPr txBox="1"/>
          <p:nvPr/>
        </p:nvSpPr>
        <p:spPr>
          <a:xfrm>
            <a:off x="954450" y="3565925"/>
            <a:ext cx="40410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Материал школьного курса геометрии (7–8 классы): свойства средних линий треугольника.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1341388"/>
            <a:ext cx="8423400" cy="312542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6</a:t>
            </a:r>
            <a:endParaRPr lang="en-US" sz="2400" dirty="0"/>
          </a:p>
        </p:txBody>
      </p:sp>
      <p:sp>
        <p:nvSpPr>
          <p:cNvPr id="7" name="Text 1"/>
          <p:cNvSpPr txBox="1"/>
          <p:nvPr/>
        </p:nvSpPr>
        <p:spPr>
          <a:xfrm>
            <a:off x="354500" y="320675"/>
            <a:ext cx="84234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Как находят среднюю линию в задаче
</a:t>
            </a:r>
            <a:endParaRPr lang="en-US" sz="3000" dirty="0"/>
          </a:p>
        </p:txBody>
      </p:sp>
      <p:sp>
        <p:nvSpPr>
          <p:cNvPr id="8" name="Text 2"/>
          <p:cNvSpPr txBox="1"/>
          <p:nvPr/>
        </p:nvSpPr>
        <p:spPr>
          <a:xfrm>
            <a:off x="354500" y="874128"/>
            <a:ext cx="8423400" cy="3276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Алгоритм из шагов: от данных сторон к построению и проверке
</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7</a:t>
            </a:r>
            <a:endParaRPr lang="en-US" sz="2400" dirty="0"/>
          </a:p>
        </p:txBody>
      </p:sp>
      <p:sp>
        <p:nvSpPr>
          <p:cNvPr id="5" name="Text 1"/>
          <p:cNvSpPr txBox="1"/>
          <p:nvPr/>
        </p:nvSpPr>
        <p:spPr>
          <a:xfrm>
            <a:off x="354500" y="320675"/>
            <a:ext cx="82179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Почему свойство средней линии верно
</a:t>
            </a:r>
            <a:endParaRPr lang="en-US" sz="3000" dirty="0"/>
          </a:p>
        </p:txBody>
      </p:sp>
      <p:sp>
        <p:nvSpPr>
          <p:cNvPr id="6" name="Text 2"/>
          <p:cNvSpPr txBox="1"/>
          <p:nvPr/>
        </p:nvSpPr>
        <p:spPr>
          <a:xfrm>
            <a:off x="624125" y="1532225"/>
            <a:ext cx="2088300" cy="307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Свойство средней линии получается из подобия треугольников: средняя линия создает внутри исходного треугольника меньший треугольник с теми же углами, что и у исходного.
</a:t>
            </a:r>
            <a:endParaRPr lang="en-US" sz="1600" dirty="0"/>
          </a:p>
        </p:txBody>
      </p:sp>
      <p:sp>
        <p:nvSpPr>
          <p:cNvPr id="7" name="Text 3"/>
          <p:cNvSpPr txBox="1"/>
          <p:nvPr/>
        </p:nvSpPr>
        <p:spPr>
          <a:xfrm>
            <a:off x="3398790" y="1532225"/>
            <a:ext cx="2088300" cy="307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Поскольку углы совпадают, треугольники подобны, а значит, их соответствующие стороны относятся как один и тот же коэффициент. Этот коэффициент связан с тем, что линия соединяет середины.
</a:t>
            </a:r>
            <a:endParaRPr lang="en-US" sz="1600" dirty="0"/>
          </a:p>
        </p:txBody>
      </p:sp>
      <p:sp>
        <p:nvSpPr>
          <p:cNvPr id="8" name="Text 4"/>
          <p:cNvSpPr txBox="1"/>
          <p:nvPr/>
        </p:nvSpPr>
        <p:spPr>
          <a:xfrm>
            <a:off x="6199276" y="1532225"/>
            <a:ext cx="2088300" cy="307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итоге длина средней линии становится ровно вдвое меньше длины третьей стороны, которой она параллельна. Поэтому отрезок идет параллельно этой стороне и равен половине ее длины.
</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45" y="1042525"/>
            <a:ext cx="4106309" cy="3425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8</a:t>
            </a:r>
            <a:endParaRPr lang="en-US" sz="2400" dirty="0"/>
          </a:p>
        </p:txBody>
      </p:sp>
      <p:sp>
        <p:nvSpPr>
          <p:cNvPr id="6" name="Text 1"/>
          <p:cNvSpPr txBox="1"/>
          <p:nvPr/>
        </p:nvSpPr>
        <p:spPr>
          <a:xfrm>
            <a:off x="354500" y="320675"/>
            <a:ext cx="7524300" cy="483600"/>
          </a:xfrm>
          <a:prstGeom prst="rect">
            <a:avLst/>
          </a:prstGeom>
          <a:noFill/>
          <a:ln/>
        </p:spPr>
        <p:txBody>
          <a:bodyPr wrap="square" lIns="0" tIns="0" rIns="0" bIns="0" rtlCol="0" anchor="ctr"/>
          <a:lstStyle/>
          <a:p>
            <a:pPr algn="l" indent="0" marL="0">
              <a:lnSpc>
                <a:spcPct val="100000"/>
              </a:lnSpc>
              <a:buNone/>
            </a:pPr>
            <a:r>
              <a:rPr lang="en-US" sz="2871" dirty="0">
                <a:solidFill>
                  <a:srgbClr val="000000"/>
                </a:solidFill>
                <a:latin typeface="Arial" pitchFamily="34" charset="0"/>
                <a:ea typeface="Arial" pitchFamily="34" charset="-122"/>
                <a:cs typeface="Arial" pitchFamily="34" charset="-120"/>
              </a:rPr>
              <a:t>Сравнение длины стороны и средней линии
</a:t>
            </a:r>
            <a:endParaRPr lang="en-US" sz="2871" dirty="0"/>
          </a:p>
        </p:txBody>
      </p:sp>
      <p:sp>
        <p:nvSpPr>
          <p:cNvPr id="7" name="Text 2"/>
          <p:cNvSpPr txBox="1"/>
          <p:nvPr/>
        </p:nvSpPr>
        <p:spPr>
          <a:xfrm>
            <a:off x="354500" y="1042525"/>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Во всех примерах средняя линия составляет ровно половину стороны, к которой она параллельна.
</a:t>
            </a:r>
            <a:endParaRPr lang="en-US" sz="1600" dirty="0"/>
          </a:p>
        </p:txBody>
      </p:sp>
      <p:sp>
        <p:nvSpPr>
          <p:cNvPr id="8" name="Text 3"/>
          <p:cNvSpPr txBox="1"/>
          <p:nvPr/>
        </p:nvSpPr>
        <p:spPr>
          <a:xfrm>
            <a:off x="354500" y="2919325"/>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Постоянство отношения показывает, что это не «случайность чисел», а общее свойство средней линии, работающее для любых треугольников.
</a:t>
            </a:r>
            <a:endParaRPr lang="en-US" sz="1600" dirty="0"/>
          </a:p>
        </p:txBody>
      </p:sp>
      <p:sp>
        <p:nvSpPr>
          <p:cNvPr id="9" name="Text 4"/>
          <p:cNvSpPr txBox="1"/>
          <p:nvPr/>
        </p:nvSpPr>
        <p:spPr>
          <a:xfrm>
            <a:off x="4828312" y="4705875"/>
            <a:ext cx="3669900" cy="327600"/>
          </a:xfrm>
          <a:prstGeom prst="rect">
            <a:avLst/>
          </a:prstGeom>
          <a:noFill/>
          <a:ln/>
        </p:spPr>
        <p:txBody>
          <a:bodyPr wrap="square" lIns="0" tIns="0" rIns="0" bIns="0" rtlCol="0" anchor="ctr"/>
          <a:lstStyle/>
          <a:p>
            <a:pPr algn="l" indent="0" marL="0">
              <a:lnSpc>
                <a:spcPct val="100000"/>
              </a:lnSpc>
              <a:buNone/>
            </a:pPr>
            <a:r>
              <a:rPr lang="en-US" sz="1018" dirty="0">
                <a:solidFill>
                  <a:srgbClr val="000000"/>
                </a:solidFill>
                <a:latin typeface="Arial" pitchFamily="34" charset="0"/>
                <a:ea typeface="Arial" pitchFamily="34" charset="-122"/>
                <a:cs typeface="Arial" pitchFamily="34" charset="-120"/>
              </a:rPr>
              <a:t>Учебные демонстрационные пары значений: 8→4, 10→5, 12→6, 14→7 (условные данные для иллюстрации свойства).
</a:t>
            </a:r>
            <a:endParaRPr lang="en-US" sz="1018"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2212709"/>
            <a:ext cx="4106400" cy="1117182"/>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400" dirty="0">
                <a:solidFill>
                  <a:srgbClr val="E7DBFA"/>
                </a:solidFill>
                <a:latin typeface="Arial" pitchFamily="34" charset="0"/>
                <a:ea typeface="Arial" pitchFamily="34" charset="-122"/>
                <a:cs typeface="Arial" pitchFamily="34" charset="-120"/>
              </a:rPr>
              <a:t>9</a:t>
            </a:r>
            <a:endParaRPr lang="en-US" sz="2400" dirty="0"/>
          </a:p>
        </p:txBody>
      </p:sp>
      <p:sp>
        <p:nvSpPr>
          <p:cNvPr id="5" name="Text 1"/>
          <p:cNvSpPr txBox="1"/>
          <p:nvPr/>
        </p:nvSpPr>
        <p:spPr>
          <a:xfrm>
            <a:off x="354500" y="320675"/>
            <a:ext cx="7524300" cy="483600"/>
          </a:xfrm>
          <a:prstGeom prst="rect">
            <a:avLst/>
          </a:prstGeom>
          <a:noFill/>
          <a:ln/>
        </p:spPr>
        <p:txBody>
          <a:bodyPr wrap="square" lIns="0" tIns="0" rIns="0" bIns="0" rtlCol="0" anchor="ctr"/>
          <a:lstStyle/>
          <a:p>
            <a:pPr algn="l" indent="0" marL="0">
              <a:lnSpc>
                <a:spcPct val="100000"/>
              </a:lnSpc>
              <a:buNone/>
            </a:pPr>
            <a:r>
              <a:rPr lang="en-US" sz="2915" b="1" dirty="0">
                <a:solidFill>
                  <a:srgbClr val="000000"/>
                </a:solidFill>
                <a:latin typeface="Arial" pitchFamily="34" charset="0"/>
                <a:ea typeface="Arial" pitchFamily="34" charset="-122"/>
                <a:cs typeface="Arial" pitchFamily="34" charset="-120"/>
              </a:rPr>
              <a:t>Три средние линии одного треугольника
</a:t>
            </a:r>
            <a:endParaRPr lang="en-US" sz="2915" dirty="0"/>
          </a:p>
        </p:txBody>
      </p:sp>
      <p:sp>
        <p:nvSpPr>
          <p:cNvPr id="6" name="Text 2"/>
          <p:cNvSpPr txBox="1"/>
          <p:nvPr/>
        </p:nvSpPr>
        <p:spPr>
          <a:xfrm>
            <a:off x="4601025" y="1058750"/>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Для любых трех сторон треугольника можно построить среднюю линию, соединяющую середины двух сторон; она будет параллельна третьей. Поэтому средних линий всегда три.
</a:t>
            </a:r>
            <a:endParaRPr lang="en-US" sz="1600" dirty="0"/>
          </a:p>
        </p:txBody>
      </p:sp>
      <p:sp>
        <p:nvSpPr>
          <p:cNvPr id="7" name="Text 3"/>
          <p:cNvSpPr txBox="1"/>
          <p:nvPr/>
        </p:nvSpPr>
        <p:spPr>
          <a:xfrm>
            <a:off x="4601025" y="2935550"/>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Любая пара сторон дает свою среднюю линию, а третья сторона становится ориентиром для параллельности; итог — ровно три средние линии.
</a:t>
            </a:r>
            <a:endParaRPr lang="en-US" sz="1600" dirty="0"/>
          </a:p>
        </p:txBody>
      </p:sp>
      <p:sp>
        <p:nvSpPr>
          <p:cNvPr id="8" name="Text 4"/>
          <p:cNvSpPr txBox="1"/>
          <p:nvPr/>
        </p:nvSpPr>
        <p:spPr>
          <a:xfrm>
            <a:off x="791025" y="4693900"/>
            <a:ext cx="36699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Свойство средних линий треугольника (школьная планиметрия).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10</a:t>
            </a:r>
            <a:endParaRPr lang="en-US" sz="2138" dirty="0"/>
          </a:p>
        </p:txBody>
      </p:sp>
      <p:sp>
        <p:nvSpPr>
          <p:cNvPr id="8" name="Text 1"/>
          <p:cNvSpPr txBox="1"/>
          <p:nvPr/>
        </p:nvSpPr>
        <p:spPr>
          <a:xfrm>
            <a:off x="354500" y="320675"/>
            <a:ext cx="84483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Построение средней линии по шагам
</a:t>
            </a:r>
            <a:endParaRPr lang="en-US" sz="3000" dirty="0"/>
          </a:p>
        </p:txBody>
      </p:sp>
      <p:sp>
        <p:nvSpPr>
          <p:cNvPr id="9" name="Text 2"/>
          <p:cNvSpPr txBox="1"/>
          <p:nvPr/>
        </p:nvSpPr>
        <p:spPr>
          <a:xfrm>
            <a:off x="914425" y="2227250"/>
            <a:ext cx="1693200" cy="2376300"/>
          </a:xfrm>
          <a:prstGeom prst="rect">
            <a:avLst/>
          </a:prstGeom>
          <a:noFill/>
          <a:ln/>
        </p:spPr>
        <p:txBody>
          <a:bodyPr wrap="square" lIns="0" tIns="0" rIns="0" bIns="0" rtlCol="0" anchor="t"/>
          <a:lstStyle/>
          <a:p>
            <a:pPr algn="l" indent="0" marL="0">
              <a:lnSpc>
                <a:spcPct val="100000"/>
              </a:lnSpc>
              <a:buNone/>
            </a:pPr>
            <a:r>
              <a:rPr lang="en-US" sz="1345" b="1" dirty="0">
                <a:solidFill>
                  <a:srgbClr val="000000"/>
                </a:solidFill>
                <a:latin typeface="Arial" pitchFamily="34" charset="0"/>
                <a:ea typeface="Arial" pitchFamily="34" charset="-122"/>
                <a:cs typeface="Arial" pitchFamily="34" charset="-120"/>
              </a:rPr>
              <a:t>Шаг 1: найти середины
</a:t>
            </a:r>
            <a:pPr algn="l" indent="0" marL="0">
              <a:lnSpc>
                <a:spcPct val="100000"/>
              </a:lnSpc>
              <a:buNone/>
            </a:pPr>
            <a:r>
              <a:rPr lang="en-US" sz="134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45" dirty="0">
                <a:solidFill>
                  <a:srgbClr val="000000"/>
                </a:solidFill>
                <a:latin typeface="Arial" pitchFamily="34" charset="0"/>
                <a:ea typeface="Arial" pitchFamily="34" charset="-122"/>
                <a:cs typeface="Arial" pitchFamily="34" charset="-120"/>
              </a:rPr>
              <a:t>С помощью измерения или деления отрезка пополам отмечают середины двух сторон треугольника. Обычно это середины AB и AC (или других двух сторон).
</a:t>
            </a:r>
            <a:endParaRPr lang="en-US" sz="1345" dirty="0"/>
          </a:p>
        </p:txBody>
      </p:sp>
      <p:sp>
        <p:nvSpPr>
          <p:cNvPr id="10" name="Text 3"/>
          <p:cNvSpPr txBox="1"/>
          <p:nvPr/>
        </p:nvSpPr>
        <p:spPr>
          <a:xfrm>
            <a:off x="2843225" y="2227250"/>
            <a:ext cx="1693200" cy="2376300"/>
          </a:xfrm>
          <a:prstGeom prst="rect">
            <a:avLst/>
          </a:prstGeom>
          <a:noFill/>
          <a:ln/>
        </p:spPr>
        <p:txBody>
          <a:bodyPr wrap="square" lIns="0" tIns="0" rIns="0" bIns="0" rtlCol="0" anchor="t"/>
          <a:lstStyle/>
          <a:p>
            <a:pPr algn="l" indent="0" marL="0">
              <a:lnSpc>
                <a:spcPct val="100000"/>
              </a:lnSpc>
              <a:buNone/>
            </a:pPr>
            <a:r>
              <a:rPr lang="en-US" sz="1527" b="1" dirty="0">
                <a:solidFill>
                  <a:srgbClr val="000000"/>
                </a:solidFill>
                <a:latin typeface="Arial" pitchFamily="34" charset="0"/>
                <a:ea typeface="Arial" pitchFamily="34" charset="-122"/>
                <a:cs typeface="Arial" pitchFamily="34" charset="-120"/>
              </a:rPr>
              <a:t>Шаг 2: соединить середины
</a:t>
            </a:r>
            <a:pPr algn="l" indent="0" marL="0">
              <a:lnSpc>
                <a:spcPct val="100000"/>
              </a:lnSpc>
              <a:buNone/>
            </a:pPr>
            <a:r>
              <a:rPr lang="en-US" sz="152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527" dirty="0">
                <a:solidFill>
                  <a:srgbClr val="000000"/>
                </a:solidFill>
                <a:latin typeface="Arial" pitchFamily="34" charset="0"/>
                <a:ea typeface="Arial" pitchFamily="34" charset="-122"/>
                <a:cs typeface="Arial" pitchFamily="34" charset="-120"/>
              </a:rPr>
              <a:t>Точки-середины соединяют прямым отрезком. Получившийся отрезок и будет кандидатом на среднюю линию внутри треугольника.
</a:t>
            </a:r>
            <a:endParaRPr lang="en-US" sz="1527" dirty="0"/>
          </a:p>
        </p:txBody>
      </p:sp>
      <p:sp>
        <p:nvSpPr>
          <p:cNvPr id="11" name="Text 4"/>
          <p:cNvSpPr txBox="1"/>
          <p:nvPr/>
        </p:nvSpPr>
        <p:spPr>
          <a:xfrm>
            <a:off x="4772025" y="2227250"/>
            <a:ext cx="1693200" cy="2376300"/>
          </a:xfrm>
          <a:prstGeom prst="rect">
            <a:avLst/>
          </a:prstGeom>
          <a:noFill/>
          <a:ln/>
        </p:spPr>
        <p:txBody>
          <a:bodyPr wrap="square" lIns="0" tIns="0" rIns="0" bIns="0" rtlCol="0" anchor="t"/>
          <a:lstStyle/>
          <a:p>
            <a:pPr algn="l" indent="0" marL="0">
              <a:lnSpc>
                <a:spcPct val="100000"/>
              </a:lnSpc>
              <a:buNone/>
            </a:pPr>
            <a:r>
              <a:rPr lang="en-US" sz="1377" b="1" dirty="0">
                <a:solidFill>
                  <a:srgbClr val="000000"/>
                </a:solidFill>
                <a:latin typeface="Arial" pitchFamily="34" charset="0"/>
                <a:ea typeface="Arial" pitchFamily="34" charset="-122"/>
                <a:cs typeface="Arial" pitchFamily="34" charset="-120"/>
              </a:rPr>
              <a:t>Шаг 3: проверить положение
</a:t>
            </a:r>
            <a:pPr algn="l" indent="0" marL="0">
              <a:lnSpc>
                <a:spcPct val="100000"/>
              </a:lnSpc>
              <a:buNone/>
            </a:pPr>
            <a:r>
              <a:rPr lang="en-US" sz="137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77" dirty="0">
                <a:solidFill>
                  <a:srgbClr val="000000"/>
                </a:solidFill>
                <a:latin typeface="Arial" pitchFamily="34" charset="0"/>
                <a:ea typeface="Arial" pitchFamily="34" charset="-122"/>
                <a:cs typeface="Arial" pitchFamily="34" charset="-120"/>
              </a:rPr>
              <a:t>Отрезок должен располагаться внутри треугольника и соединять именно середины двух сторон, а не вершину с стороной. Если одна точка — вершина, это не средняя линия.
</a:t>
            </a:r>
            <a:endParaRPr lang="en-US" sz="1377" dirty="0"/>
          </a:p>
        </p:txBody>
      </p:sp>
      <p:sp>
        <p:nvSpPr>
          <p:cNvPr id="12" name="Text 5"/>
          <p:cNvSpPr txBox="1"/>
          <p:nvPr/>
        </p:nvSpPr>
        <p:spPr>
          <a:xfrm>
            <a:off x="6734213" y="2227250"/>
            <a:ext cx="1693200" cy="2376300"/>
          </a:xfrm>
          <a:prstGeom prst="rect">
            <a:avLst/>
          </a:prstGeom>
          <a:noFill/>
          <a:ln/>
        </p:spPr>
        <p:txBody>
          <a:bodyPr wrap="square" lIns="0" tIns="0" rIns="0" bIns="0" rtlCol="0" anchor="t"/>
          <a:lstStyle/>
          <a:p>
            <a:pPr algn="l" indent="0" marL="0">
              <a:lnSpc>
                <a:spcPct val="100000"/>
              </a:lnSpc>
              <a:buNone/>
            </a:pPr>
            <a:r>
              <a:rPr lang="en-US" sz="1258" b="1" dirty="0">
                <a:solidFill>
                  <a:srgbClr val="000000"/>
                </a:solidFill>
                <a:latin typeface="Arial" pitchFamily="34" charset="0"/>
                <a:ea typeface="Arial" pitchFamily="34" charset="-122"/>
                <a:cs typeface="Arial" pitchFamily="34" charset="-120"/>
              </a:rPr>
              <a:t>Шаг 4: проверить параллельность
</a:t>
            </a:r>
            <a:pPr algn="l" indent="0" marL="0">
              <a:lnSpc>
                <a:spcPct val="100000"/>
              </a:lnSpc>
              <a:buNone/>
            </a:pPr>
            <a:r>
              <a:rPr lang="en-US" sz="1258"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58" dirty="0">
                <a:solidFill>
                  <a:srgbClr val="000000"/>
                </a:solidFill>
                <a:latin typeface="Arial" pitchFamily="34" charset="0"/>
                <a:ea typeface="Arial" pitchFamily="34" charset="-122"/>
                <a:cs typeface="Arial" pitchFamily="34" charset="-120"/>
              </a:rPr>
              <a:t>Оставшийся контроль — параллельность третьей стороне: средняя линия параллельна той стороне, которая не участвовала в выборе середин. На клетчатой бумаге середины отмечают по равным промежуткам.
</a:t>
            </a:r>
            <a:endParaRPr lang="en-US" sz="1258"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290" dirty="0">
                <a:solidFill>
                  <a:srgbClr val="E7DBFA"/>
                </a:solidFill>
                <a:latin typeface="Arial" pitchFamily="34" charset="0"/>
                <a:ea typeface="Arial" pitchFamily="34" charset="-122"/>
                <a:cs typeface="Arial" pitchFamily="34" charset="-120"/>
              </a:rPr>
              <a:t>11</a:t>
            </a:r>
            <a:endParaRPr lang="en-US" sz="2290" dirty="0"/>
          </a:p>
        </p:txBody>
      </p:sp>
      <p:sp>
        <p:nvSpPr>
          <p:cNvPr id="4" name="Text 1"/>
          <p:cNvSpPr txBox="1"/>
          <p:nvPr/>
        </p:nvSpPr>
        <p:spPr>
          <a:xfrm>
            <a:off x="6055175" y="1224200"/>
            <a:ext cx="2429700" cy="26967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Если BC = 18 см, то MN = 9 см. При BC = 14 см получаем MN = 7 см. При BC = 24 см выходит MN = 12 см.
</a:t>
            </a:r>
            <a:endParaRPr lang="en-US" sz="1600" dirty="0"/>
          </a:p>
        </p:txBody>
      </p:sp>
      <p:sp>
        <p:nvSpPr>
          <p:cNvPr id="5" name="Text 2"/>
          <p:cNvSpPr txBox="1"/>
          <p:nvPr/>
        </p:nvSpPr>
        <p:spPr>
          <a:xfrm>
            <a:off x="3048663" y="1928750"/>
            <a:ext cx="1946700" cy="1287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Значит, среднюю линию можно находить простым делением соответствующей стороны на 2.
</a:t>
            </a:r>
            <a:endParaRPr lang="en-US" sz="1600" dirty="0"/>
          </a:p>
        </p:txBody>
      </p:sp>
      <p:sp>
        <p:nvSpPr>
          <p:cNvPr id="6" name="Text 3"/>
          <p:cNvSpPr txBox="1"/>
          <p:nvPr/>
        </p:nvSpPr>
        <p:spPr>
          <a:xfrm>
            <a:off x="612325" y="2054675"/>
            <a:ext cx="2109000" cy="1020600"/>
          </a:xfrm>
          <a:prstGeom prst="rect">
            <a:avLst/>
          </a:prstGeom>
          <a:noFill/>
          <a:ln/>
        </p:spPr>
        <p:txBody>
          <a:bodyPr wrap="square" lIns="0" tIns="0" rIns="0" bIns="0" rtlCol="0" anchor="ctr"/>
          <a:lstStyle/>
          <a:p>
            <a:pPr algn="l" indent="0" marL="0">
              <a:lnSpc>
                <a:spcPct val="100000"/>
              </a:lnSpc>
              <a:buNone/>
            </a:pPr>
            <a:r>
              <a:rPr lang="en-US" sz="7500" b="1" dirty="0">
                <a:solidFill>
                  <a:srgbClr val="000000"/>
                </a:solidFill>
                <a:latin typeface="Arial" pitchFamily="34" charset="0"/>
                <a:ea typeface="Arial" pitchFamily="34" charset="-122"/>
                <a:cs typeface="Arial" pitchFamily="34" charset="-120"/>
              </a:rPr>
              <a:t>1/2
</a:t>
            </a:r>
            <a:endParaRPr lang="en-US" sz="7500" dirty="0"/>
          </a:p>
        </p:txBody>
      </p:sp>
      <p:sp>
        <p:nvSpPr>
          <p:cNvPr id="7" name="Text 4"/>
          <p:cNvSpPr txBox="1"/>
          <p:nvPr/>
        </p:nvSpPr>
        <p:spPr>
          <a:xfrm>
            <a:off x="954450" y="3565925"/>
            <a:ext cx="40410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Материалы учебного курса по планиметрии (свойство средней линии: MN = 1/2·BC).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15504" y="0"/>
            <a:ext cx="4430241"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12</a:t>
            </a:r>
            <a:endParaRPr lang="en-US" sz="2138" dirty="0"/>
          </a:p>
        </p:txBody>
      </p:sp>
      <p:sp>
        <p:nvSpPr>
          <p:cNvPr id="6" name="Text 1"/>
          <p:cNvSpPr txBox="1"/>
          <p:nvPr/>
        </p:nvSpPr>
        <p:spPr>
          <a:xfrm>
            <a:off x="354500" y="320675"/>
            <a:ext cx="4217400" cy="12624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Средняя линия и медиана: различие понятий
</a:t>
            </a:r>
            <a:endParaRPr lang="en-US" sz="3000" dirty="0"/>
          </a:p>
        </p:txBody>
      </p:sp>
      <p:sp>
        <p:nvSpPr>
          <p:cNvPr id="7" name="Text 2"/>
          <p:cNvSpPr txBox="1"/>
          <p:nvPr/>
        </p:nvSpPr>
        <p:spPr>
          <a:xfrm>
            <a:off x="590900" y="1732850"/>
            <a:ext cx="3974700" cy="136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Медиана соединяет вершину треугольника с серединой противоположной стороны. Она «тянется» от угла к середине и помогает, например, находить средние значения или доказывать равенства.
</a:t>
            </a:r>
            <a:endParaRPr lang="en-US" sz="1600" dirty="0"/>
          </a:p>
        </p:txBody>
      </p:sp>
      <p:sp>
        <p:nvSpPr>
          <p:cNvPr id="8" name="Text 3"/>
          <p:cNvSpPr txBox="1"/>
          <p:nvPr/>
        </p:nvSpPr>
        <p:spPr>
          <a:xfrm>
            <a:off x="590900" y="3243023"/>
            <a:ext cx="3974700" cy="13605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Средняя линия соединяет середины двух сторон и проходит внутри треугольника параллельно третьей стороне. В отличие от медианы она не начинается в вершине и не заканчивается именно на противоположной стороне как медиана.
</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45" y="1042525"/>
            <a:ext cx="4106309" cy="3425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13</a:t>
            </a:r>
            <a:endParaRPr lang="en-US" sz="2138" dirty="0"/>
          </a:p>
        </p:txBody>
      </p:sp>
      <p:sp>
        <p:nvSpPr>
          <p:cNvPr id="6" name="Text 1"/>
          <p:cNvSpPr txBox="1"/>
          <p:nvPr/>
        </p:nvSpPr>
        <p:spPr>
          <a:xfrm>
            <a:off x="354500" y="320675"/>
            <a:ext cx="7524300" cy="483600"/>
          </a:xfrm>
          <a:prstGeom prst="rect">
            <a:avLst/>
          </a:prstGeom>
          <a:noFill/>
          <a:ln/>
        </p:spPr>
        <p:txBody>
          <a:bodyPr wrap="square" lIns="0" tIns="0" rIns="0" bIns="0" rtlCol="0" anchor="ctr"/>
          <a:lstStyle/>
          <a:p>
            <a:pPr algn="l" indent="0" marL="0">
              <a:lnSpc>
                <a:spcPct val="100000"/>
              </a:lnSpc>
              <a:buNone/>
            </a:pPr>
            <a:r>
              <a:rPr lang="en-US" sz="2150" dirty="0">
                <a:solidFill>
                  <a:srgbClr val="000000"/>
                </a:solidFill>
                <a:latin typeface="Arial" pitchFamily="34" charset="0"/>
                <a:ea typeface="Arial" pitchFamily="34" charset="-122"/>
                <a:cs typeface="Arial" pitchFamily="34" charset="-120"/>
              </a:rPr>
              <a:t>Какие свойства средней линии чаще используют в задачах
</a:t>
            </a:r>
            <a:endParaRPr lang="en-US" sz="2150" dirty="0"/>
          </a:p>
        </p:txBody>
      </p:sp>
      <p:sp>
        <p:nvSpPr>
          <p:cNvPr id="7" name="Text 2"/>
          <p:cNvSpPr txBox="1"/>
          <p:nvPr/>
        </p:nvSpPr>
        <p:spPr>
          <a:xfrm>
            <a:off x="354500" y="1042525"/>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 заданиях обычно сначала отмечают середины, затем используют параллельность, а уже после находят длины по отношению 1:2.
</a:t>
            </a:r>
            <a:endParaRPr lang="en-US" sz="1600" dirty="0"/>
          </a:p>
        </p:txBody>
      </p:sp>
      <p:sp>
        <p:nvSpPr>
          <p:cNvPr id="8" name="Text 3"/>
          <p:cNvSpPr txBox="1"/>
          <p:nvPr/>
        </p:nvSpPr>
        <p:spPr>
          <a:xfrm>
            <a:off x="354500" y="2919325"/>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Диаграмма показывает, что самый «частый ход» — связать среднюю линию с соответствующей стороной через отношение 1:2, а дальше применять к чертежу или вычислениям.
</a:t>
            </a:r>
            <a:endParaRPr lang="en-US" sz="1600" dirty="0"/>
          </a:p>
        </p:txBody>
      </p:sp>
      <p:sp>
        <p:nvSpPr>
          <p:cNvPr id="9" name="Text 4"/>
          <p:cNvSpPr txBox="1"/>
          <p:nvPr/>
        </p:nvSpPr>
        <p:spPr>
          <a:xfrm>
            <a:off x="4828312" y="4705875"/>
            <a:ext cx="36699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Условная круговая диаграмма по структуре типовых задач 8 класса (4 ключевых применения).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14</a:t>
            </a:r>
            <a:endParaRPr lang="en-US" sz="2138" dirty="0"/>
          </a:p>
        </p:txBody>
      </p:sp>
      <p:sp>
        <p:nvSpPr>
          <p:cNvPr id="4" name="Text 1"/>
          <p:cNvSpPr txBox="1"/>
          <p:nvPr/>
        </p:nvSpPr>
        <p:spPr>
          <a:xfrm>
            <a:off x="912825" y="1139925"/>
            <a:ext cx="7725900" cy="578400"/>
          </a:xfrm>
          <a:prstGeom prst="rect">
            <a:avLst/>
          </a:prstGeom>
          <a:noFill/>
          <a:ln/>
        </p:spPr>
        <p:txBody>
          <a:bodyPr wrap="square" lIns="0" tIns="0" rIns="0" bIns="0" rtlCol="0" anchor="ctr"/>
          <a:lstStyle/>
          <a:p>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Если провести две средние линии, то внутри треугольника появится меньший треугольник. Его стороны лежат параллельно сторонам исходного треугольника, поэтому сохраняются одинаковые углы.
</a:t>
            </a:r>
            <a:endParaRPr lang="en-US" sz="1517" dirty="0"/>
          </a:p>
        </p:txBody>
      </p:sp>
      <p:sp>
        <p:nvSpPr>
          <p:cNvPr id="5" name="Text 2"/>
          <p:cNvSpPr txBox="1"/>
          <p:nvPr/>
        </p:nvSpPr>
        <p:spPr>
          <a:xfrm>
            <a:off x="912825" y="2083550"/>
            <a:ext cx="7725900" cy="578400"/>
          </a:xfrm>
          <a:prstGeom prst="rect">
            <a:avLst/>
          </a:prstGeom>
          <a:noFill/>
          <a:ln/>
        </p:spPr>
        <p:txBody>
          <a:bodyPr wrap="square" lIns="0" tIns="0" rIns="0" bIns="0" rtlCol="0" anchor="ctr"/>
          <a:lstStyle/>
          <a:p>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Малый треугольник оказывается подобным исходному: коэффициент подобия равен 1:2. Это значит, что каждая соответствующая сторона малого треугольника вдвое меньше стороны большого.
</a:t>
            </a:r>
            <a:endParaRPr lang="en-US" sz="1517" dirty="0"/>
          </a:p>
        </p:txBody>
      </p:sp>
      <p:sp>
        <p:nvSpPr>
          <p:cNvPr id="6" name="Text 3"/>
          <p:cNvSpPr txBox="1"/>
          <p:nvPr/>
        </p:nvSpPr>
        <p:spPr>
          <a:xfrm>
            <a:off x="912825" y="3041575"/>
            <a:ext cx="7725900" cy="578400"/>
          </a:xfrm>
          <a:prstGeom prst="rect">
            <a:avLst/>
          </a:prstGeom>
          <a:noFill/>
          <a:ln/>
        </p:spPr>
        <p:txBody>
          <a:bodyPr wrap="square" lIns="0" tIns="0" rIns="0" bIns="0" rtlCol="0" anchor="ctr"/>
          <a:lstStyle/>
          <a:p>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Такое разбиение помогает «видеть» структуру фигуры. Даже без сложных вычислений можно понять, как меняются размеры частей и какие соотношения сохраняются.
</a:t>
            </a:r>
            <a:endParaRPr lang="en-US" sz="1517" dirty="0"/>
          </a:p>
        </p:txBody>
      </p:sp>
      <p:sp>
        <p:nvSpPr>
          <p:cNvPr id="7" name="Text 4"/>
          <p:cNvSpPr txBox="1"/>
          <p:nvPr/>
        </p:nvSpPr>
        <p:spPr>
          <a:xfrm>
            <a:off x="912825" y="3999600"/>
            <a:ext cx="7725900" cy="578400"/>
          </a:xfrm>
          <a:prstGeom prst="rect">
            <a:avLst/>
          </a:prstGeom>
          <a:noFill/>
          <a:ln/>
        </p:spPr>
        <p:txBody>
          <a:bodyPr wrap="square" lIns="0" tIns="0" rIns="0" bIns="0" rtlCol="0" anchor="ctr"/>
          <a:lstStyle/>
          <a:p>
            <a:pPr algn="l" indent="0" marL="0">
              <a:lnSpc>
                <a:spcPct val="100000"/>
              </a:lnSpc>
              <a:buNone/>
            </a:pPr>
            <a:r>
              <a:rPr lang="en-US" sz="1517" dirty="0">
                <a:solidFill>
                  <a:srgbClr val="000000"/>
                </a:solidFill>
                <a:latin typeface="Arial" pitchFamily="34" charset="0"/>
                <a:ea typeface="Arial" pitchFamily="34" charset="-122"/>
                <a:cs typeface="Arial" pitchFamily="34" charset="-120"/>
              </a:rPr>
              <a:t>На практике это полезно при доказательствах и при построениях: проведя середины и средние линии, вы получаете фигуры с теми же углами и управляемыми масштабами.
</a:t>
            </a:r>
            <a:endParaRPr lang="en-US" sz="1517" dirty="0"/>
          </a:p>
        </p:txBody>
      </p:sp>
      <p:sp>
        <p:nvSpPr>
          <p:cNvPr id="8" name="Text 5"/>
          <p:cNvSpPr txBox="1"/>
          <p:nvPr/>
        </p:nvSpPr>
        <p:spPr>
          <a:xfrm>
            <a:off x="354500" y="320675"/>
            <a:ext cx="8427900" cy="483600"/>
          </a:xfrm>
          <a:prstGeom prst="rect">
            <a:avLst/>
          </a:prstGeom>
          <a:noFill/>
          <a:ln/>
        </p:spPr>
        <p:txBody>
          <a:bodyPr wrap="square" lIns="0" tIns="0" rIns="0" bIns="0" rtlCol="0" anchor="ctr"/>
          <a:lstStyle/>
          <a:p>
            <a:pPr algn="l" indent="0" marL="0">
              <a:lnSpc>
                <a:spcPct val="100000"/>
              </a:lnSpc>
              <a:buNone/>
            </a:pPr>
            <a:r>
              <a:rPr lang="en-US" sz="2353" b="1" dirty="0">
                <a:solidFill>
                  <a:srgbClr val="000000"/>
                </a:solidFill>
                <a:latin typeface="Arial" pitchFamily="34" charset="0"/>
                <a:ea typeface="Arial" pitchFamily="34" charset="-122"/>
                <a:cs typeface="Arial" pitchFamily="34" charset="-120"/>
              </a:rPr>
              <a:t>Связь средней линии с подобием и разбиением фигуры
</a:t>
            </a:r>
            <a:endParaRPr lang="en-US" sz="235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456026" y="1038300"/>
            <a:ext cx="4231798" cy="18483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15</a:t>
            </a:r>
            <a:endParaRPr lang="en-US" sz="2138" dirty="0"/>
          </a:p>
        </p:txBody>
      </p:sp>
      <p:sp>
        <p:nvSpPr>
          <p:cNvPr id="5" name="Text 1"/>
          <p:cNvSpPr txBox="1"/>
          <p:nvPr/>
        </p:nvSpPr>
        <p:spPr>
          <a:xfrm>
            <a:off x="354500" y="3018450"/>
            <a:ext cx="4097700" cy="1449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Сводка ключевых свойств: что такое средняя линия, сколько их в треугольнике и почему длина выражается через третью сторону.
</a:t>
            </a:r>
            <a:endParaRPr lang="en-US" sz="1600" dirty="0"/>
          </a:p>
        </p:txBody>
      </p:sp>
      <p:sp>
        <p:nvSpPr>
          <p:cNvPr id="6" name="Text 2"/>
          <p:cNvSpPr txBox="1"/>
          <p:nvPr/>
        </p:nvSpPr>
        <p:spPr>
          <a:xfrm>
            <a:off x="4702398" y="3020475"/>
            <a:ext cx="4097700" cy="1449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Компактные правила позволяют быстро выбирать нужное действие: сначала находить середины, затем применять параллельность и отношение 1:2 для вычислений.
</a:t>
            </a:r>
            <a:endParaRPr lang="en-US" sz="1600" dirty="0"/>
          </a:p>
        </p:txBody>
      </p:sp>
      <p:sp>
        <p:nvSpPr>
          <p:cNvPr id="7" name="Text 3"/>
          <p:cNvSpPr txBox="1"/>
          <p:nvPr/>
        </p:nvSpPr>
        <p:spPr>
          <a:xfrm>
            <a:off x="349125" y="4710550"/>
            <a:ext cx="79623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Учебный материал по планиметрии (8 класс).
</a:t>
            </a:r>
            <a:endParaRPr lang="en-US" sz="1200" dirty="0"/>
          </a:p>
        </p:txBody>
      </p:sp>
      <p:sp>
        <p:nvSpPr>
          <p:cNvPr id="8" name="Text 4"/>
          <p:cNvSpPr txBox="1"/>
          <p:nvPr/>
        </p:nvSpPr>
        <p:spPr>
          <a:xfrm>
            <a:off x="354500" y="320675"/>
            <a:ext cx="7524300" cy="4836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Краткая памятка по средней линии
</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1341388"/>
            <a:ext cx="8423400" cy="312542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16</a:t>
            </a:r>
            <a:endParaRPr lang="en-US" sz="2138" dirty="0"/>
          </a:p>
        </p:txBody>
      </p:sp>
      <p:sp>
        <p:nvSpPr>
          <p:cNvPr id="7" name="Text 1"/>
          <p:cNvSpPr txBox="1"/>
          <p:nvPr/>
        </p:nvSpPr>
        <p:spPr>
          <a:xfrm>
            <a:off x="354500" y="320675"/>
            <a:ext cx="8423400" cy="483600"/>
          </a:xfrm>
          <a:prstGeom prst="rect">
            <a:avLst/>
          </a:prstGeom>
          <a:noFill/>
          <a:ln/>
        </p:spPr>
        <p:txBody>
          <a:bodyPr wrap="square" lIns="0" tIns="0" rIns="0" bIns="0" rtlCol="0" anchor="ctr"/>
          <a:lstStyle/>
          <a:p>
            <a:pPr algn="l" indent="0" marL="0">
              <a:lnSpc>
                <a:spcPct val="100000"/>
              </a:lnSpc>
              <a:buNone/>
            </a:pPr>
            <a:r>
              <a:rPr lang="en-US" sz="2666" b="1" dirty="0">
                <a:solidFill>
                  <a:srgbClr val="000000"/>
                </a:solidFill>
                <a:latin typeface="Arial" pitchFamily="34" charset="0"/>
                <a:ea typeface="Arial" pitchFamily="34" charset="-122"/>
                <a:cs typeface="Arial" pitchFamily="34" charset="-120"/>
              </a:rPr>
              <a:t>Как отличить среднюю линию от других отрезков
</a:t>
            </a:r>
            <a:endParaRPr lang="en-US" sz="2666" dirty="0"/>
          </a:p>
        </p:txBody>
      </p:sp>
      <p:sp>
        <p:nvSpPr>
          <p:cNvPr id="8" name="Text 2"/>
          <p:cNvSpPr txBox="1"/>
          <p:nvPr/>
        </p:nvSpPr>
        <p:spPr>
          <a:xfrm>
            <a:off x="354500" y="874128"/>
            <a:ext cx="8423400" cy="327600"/>
          </a:xfrm>
          <a:prstGeom prst="rect">
            <a:avLst/>
          </a:prstGeom>
          <a:noFill/>
          <a:ln/>
        </p:spPr>
        <p:txBody>
          <a:bodyPr wrap="square" lIns="0" tIns="0" rIns="0" bIns="0" rtlCol="0" anchor="t"/>
          <a:lstStyle/>
          <a:p>
            <a:pPr algn="l" indent="0" marL="0">
              <a:lnSpc>
                <a:spcPct val="100000"/>
              </a:lnSpc>
              <a:buNone/>
            </a:pPr>
            <a:r>
              <a:rPr lang="en-US" sz="1289" dirty="0">
                <a:solidFill>
                  <a:srgbClr val="000000"/>
                </a:solidFill>
                <a:latin typeface="Arial" pitchFamily="34" charset="0"/>
                <a:ea typeface="Arial" pitchFamily="34" charset="-122"/>
                <a:cs typeface="Arial" pitchFamily="34" charset="-120"/>
              </a:rPr>
              <a:t>Алгоритм выбора по ключевым признакам средней линии: середины двух сторон и параллельность третьей стороне.
</a:t>
            </a:r>
            <a:endParaRPr lang="en-US" sz="1289"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17</a:t>
            </a:r>
            <a:endParaRPr lang="en-US" sz="2138" dirty="0"/>
          </a:p>
        </p:txBody>
      </p:sp>
      <p:sp>
        <p:nvSpPr>
          <p:cNvPr id="5" name="Text 1"/>
          <p:cNvSpPr txBox="1"/>
          <p:nvPr/>
        </p:nvSpPr>
        <p:spPr>
          <a:xfrm>
            <a:off x="603200" y="1625825"/>
            <a:ext cx="1576500" cy="2924400"/>
          </a:xfrm>
          <a:prstGeom prst="rect">
            <a:avLst/>
          </a:prstGeom>
          <a:noFill/>
          <a:ln/>
        </p:spPr>
        <p:txBody>
          <a:bodyPr wrap="square" lIns="0" tIns="0" rIns="0" bIns="0" rtlCol="0" anchor="t"/>
          <a:lstStyle/>
          <a:p>
            <a:pPr algn="l" indent="0" marL="0">
              <a:lnSpc>
                <a:spcPct val="100000"/>
              </a:lnSpc>
              <a:buNone/>
            </a:pPr>
            <a:r>
              <a:rPr lang="en-US" sz="1439" dirty="0">
                <a:solidFill>
                  <a:srgbClr val="000000"/>
                </a:solidFill>
                <a:latin typeface="Arial" pitchFamily="34" charset="0"/>
                <a:ea typeface="Arial" pitchFamily="34" charset="-122"/>
                <a:cs typeface="Arial" pitchFamily="34" charset="-120"/>
              </a:rPr>
              <a:t>Частая ошибка — перепутать среднюю линию с медианой, высотой или биссектрисой. Эти отрезки по-разному «связаны» с вершинами и сторонами, поэтому их нельзя заменить среднюю линию без проверки условий.
</a:t>
            </a:r>
            <a:endParaRPr lang="en-US" sz="1439" dirty="0"/>
          </a:p>
        </p:txBody>
      </p:sp>
      <p:sp>
        <p:nvSpPr>
          <p:cNvPr id="6" name="Text 2"/>
          <p:cNvSpPr txBox="1"/>
          <p:nvPr/>
        </p:nvSpPr>
        <p:spPr>
          <a:xfrm>
            <a:off x="2729600" y="1625825"/>
            <a:ext cx="1576500" cy="2924400"/>
          </a:xfrm>
          <a:prstGeom prst="rect">
            <a:avLst/>
          </a:prstGeom>
          <a:noFill/>
          <a:ln/>
        </p:spPr>
        <p:txBody>
          <a:bodyPr wrap="square" lIns="0" tIns="0" rIns="0" bIns="0" rtlCol="0" anchor="t"/>
          <a:lstStyle/>
          <a:p>
            <a:pPr algn="l" indent="0" marL="0">
              <a:lnSpc>
                <a:spcPct val="100000"/>
              </a:lnSpc>
              <a:buNone/>
            </a:pPr>
            <a:r>
              <a:rPr lang="en-US" sz="1353" dirty="0">
                <a:solidFill>
                  <a:srgbClr val="000000"/>
                </a:solidFill>
                <a:latin typeface="Arial" pitchFamily="34" charset="0"/>
                <a:ea typeface="Arial" pitchFamily="34" charset="-122"/>
                <a:cs typeface="Arial" pitchFamily="34" charset="-120"/>
              </a:rPr>
              <a:t>Другая распространённая ситуация — считать любой отрезок, который выглядит параллельным, средней линией. Но признак средней линии всегда включает: обе его точки должны быть именно серединами двух сторон треугольника.
</a:t>
            </a:r>
            <a:endParaRPr lang="en-US" sz="1353" dirty="0"/>
          </a:p>
        </p:txBody>
      </p:sp>
      <p:sp>
        <p:nvSpPr>
          <p:cNvPr id="7" name="Text 3"/>
          <p:cNvSpPr txBox="1"/>
          <p:nvPr/>
        </p:nvSpPr>
        <p:spPr>
          <a:xfrm>
            <a:off x="4856000" y="1625825"/>
            <a:ext cx="1576500" cy="2924400"/>
          </a:xfrm>
          <a:prstGeom prst="rect">
            <a:avLst/>
          </a:prstGeom>
          <a:noFill/>
          <a:ln/>
        </p:spPr>
        <p:txBody>
          <a:bodyPr wrap="square" lIns="0" tIns="0" rIns="0" bIns="0" rtlCol="0" anchor="t"/>
          <a:lstStyle/>
          <a:p>
            <a:pPr algn="l" indent="0" marL="0">
              <a:lnSpc>
                <a:spcPct val="100000"/>
              </a:lnSpc>
              <a:buNone/>
            </a:pPr>
            <a:r>
              <a:rPr lang="en-US" sz="1592" dirty="0">
                <a:solidFill>
                  <a:srgbClr val="000000"/>
                </a:solidFill>
                <a:latin typeface="Arial" pitchFamily="34" charset="0"/>
                <a:ea typeface="Arial" pitchFamily="34" charset="-122"/>
                <a:cs typeface="Arial" pitchFamily="34" charset="-120"/>
              </a:rPr>
              <a:t>Ошибки возникают и при вычислении длины. Некоторые берут половину любой стороны, хотя нужно делить на 2 именно ту сторону, которой средняя линия параллельна по условию задачи.
</a:t>
            </a:r>
            <a:endParaRPr lang="en-US" sz="1592" dirty="0"/>
          </a:p>
        </p:txBody>
      </p:sp>
      <p:sp>
        <p:nvSpPr>
          <p:cNvPr id="8" name="Text 4"/>
          <p:cNvSpPr txBox="1"/>
          <p:nvPr/>
        </p:nvSpPr>
        <p:spPr>
          <a:xfrm>
            <a:off x="6982400" y="1625825"/>
            <a:ext cx="1576500" cy="29244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Правильный итоговый признак: отрезок соединяет две середины и параллелен третьей стороне. Если хотя бы одно условие нарушено, значит перед вами не средняя линия.
</a:t>
            </a:r>
            <a:endParaRPr lang="en-US" sz="1600" dirty="0"/>
          </a:p>
        </p:txBody>
      </p:sp>
      <p:sp>
        <p:nvSpPr>
          <p:cNvPr id="9" name="Text 5"/>
          <p:cNvSpPr txBox="1"/>
          <p:nvPr/>
        </p:nvSpPr>
        <p:spPr>
          <a:xfrm>
            <a:off x="354500" y="320675"/>
            <a:ext cx="8427900" cy="483600"/>
          </a:xfrm>
          <a:prstGeom prst="rect">
            <a:avLst/>
          </a:prstGeom>
          <a:noFill/>
          <a:ln/>
        </p:spPr>
        <p:txBody>
          <a:bodyPr wrap="square" lIns="0" tIns="0" rIns="0" bIns="0" rtlCol="0" anchor="ctr"/>
          <a:lstStyle/>
          <a:p>
            <a:pPr algn="l" indent="0" marL="0">
              <a:lnSpc>
                <a:spcPct val="100000"/>
              </a:lnSpc>
              <a:buNone/>
            </a:pPr>
            <a:r>
              <a:rPr lang="en-US" sz="2689" b="1" dirty="0">
                <a:solidFill>
                  <a:srgbClr val="000000"/>
                </a:solidFill>
                <a:latin typeface="Arial" pitchFamily="34" charset="0"/>
                <a:ea typeface="Arial" pitchFamily="34" charset="-122"/>
                <a:cs typeface="Arial" pitchFamily="34" charset="-120"/>
              </a:rPr>
              <a:t>Типичные ошибки при работе со средней линией
</a:t>
            </a:r>
            <a:endParaRPr lang="en-US" sz="2689"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045" y="1042525"/>
            <a:ext cx="4106309" cy="3425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18</a:t>
            </a:r>
            <a:endParaRPr lang="en-US" sz="2138" dirty="0"/>
          </a:p>
        </p:txBody>
      </p:sp>
      <p:sp>
        <p:nvSpPr>
          <p:cNvPr id="6" name="Text 1"/>
          <p:cNvSpPr txBox="1"/>
          <p:nvPr/>
        </p:nvSpPr>
        <p:spPr>
          <a:xfrm>
            <a:off x="354500" y="320675"/>
            <a:ext cx="7524300" cy="483600"/>
          </a:xfrm>
          <a:prstGeom prst="rect">
            <a:avLst/>
          </a:prstGeom>
          <a:noFill/>
          <a:ln/>
        </p:spPr>
        <p:txBody>
          <a:bodyPr wrap="square" lIns="0" tIns="0" rIns="0" bIns="0" rtlCol="0" anchor="ctr"/>
          <a:lstStyle/>
          <a:p>
            <a:pPr algn="l" indent="0" marL="0">
              <a:lnSpc>
                <a:spcPct val="100000"/>
              </a:lnSpc>
              <a:buNone/>
            </a:pPr>
            <a:r>
              <a:rPr lang="en-US" sz="2118" dirty="0">
                <a:solidFill>
                  <a:srgbClr val="000000"/>
                </a:solidFill>
                <a:latin typeface="Arial" pitchFamily="34" charset="0"/>
                <a:ea typeface="Arial" pitchFamily="34" charset="-122"/>
                <a:cs typeface="Arial" pitchFamily="34" charset="-120"/>
              </a:rPr>
              <a:t>Как меняется длина средней линии при изменении стороны
</a:t>
            </a:r>
            <a:endParaRPr lang="en-US" sz="2118" dirty="0"/>
          </a:p>
        </p:txBody>
      </p:sp>
      <p:sp>
        <p:nvSpPr>
          <p:cNvPr id="7" name="Text 2"/>
          <p:cNvSpPr txBox="1"/>
          <p:nvPr/>
        </p:nvSpPr>
        <p:spPr>
          <a:xfrm>
            <a:off x="354500" y="1042525"/>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Во всех точках видно: рост стороны сопровождается пропорциональным ростом средней линии. Она остаётся вдвое короче соответствующей стороны.
</a:t>
            </a:r>
            <a:endParaRPr lang="en-US" sz="1600" dirty="0"/>
          </a:p>
        </p:txBody>
      </p:sp>
      <p:sp>
        <p:nvSpPr>
          <p:cNvPr id="8" name="Text 3"/>
          <p:cNvSpPr txBox="1"/>
          <p:nvPr/>
        </p:nvSpPr>
        <p:spPr>
          <a:xfrm>
            <a:off x="354500" y="2919325"/>
            <a:ext cx="3974700" cy="1548300"/>
          </a:xfrm>
          <a:prstGeom prst="rect">
            <a:avLst/>
          </a:prstGeom>
          <a:noFill/>
          <a:ln/>
        </p:spPr>
        <p:txBody>
          <a:bodyPr wrap="square" lIns="0" tIns="0" rIns="0" bIns="0" rtlCol="0" anchor="t"/>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Линейная зависимость подтверждает правило MN = 1/2·BC: отношение сохраняется, поэтому достаточно знать одну сторону и сразу получить среднюю линию.
</a:t>
            </a:r>
            <a:endParaRPr lang="en-US" sz="1600" dirty="0"/>
          </a:p>
        </p:txBody>
      </p:sp>
      <p:sp>
        <p:nvSpPr>
          <p:cNvPr id="9" name="Text 4"/>
          <p:cNvSpPr txBox="1"/>
          <p:nvPr/>
        </p:nvSpPr>
        <p:spPr>
          <a:xfrm>
            <a:off x="4828312" y="4705875"/>
            <a:ext cx="3669900" cy="327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Данные для визуализации: (6,3), (8,4), (10,5), (12,6), (16,8) — по свойству средней линии.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500" y="980892"/>
            <a:ext cx="2660400" cy="1842015"/>
          </a:xfrm>
          <a:prstGeom prst="rect">
            <a:avLst/>
          </a:prstGeom>
        </p:spPr>
      </p:pic>
      <p:pic>
        <p:nvPicPr>
          <p:cNvPr id="4" name="Image 2" descr="preencoded.png">    </p:cNvPr>
          <p:cNvPicPr>
            <a:picLocks noChangeAspect="1"/>
          </p:cNvPicPr>
          <p:nvPr/>
        </p:nvPicPr>
        <p:blipFill>
          <a:blip r:embed="rId3"/>
          <a:stretch>
            <a:fillRect/>
          </a:stretch>
        </p:blipFill>
        <p:spPr>
          <a:xfrm>
            <a:off x="3246975" y="980892"/>
            <a:ext cx="2660400" cy="1842015"/>
          </a:xfrm>
          <a:prstGeom prst="rect">
            <a:avLst/>
          </a:prstGeom>
        </p:spPr>
      </p:pic>
      <p:pic>
        <p:nvPicPr>
          <p:cNvPr id="5" name="Image 3" descr="preencoded.png">    </p:cNvPr>
          <p:cNvPicPr>
            <a:picLocks noChangeAspect="1"/>
          </p:cNvPicPr>
          <p:nvPr/>
        </p:nvPicPr>
        <p:blipFill>
          <a:blip r:embed="rId4"/>
          <a:stretch>
            <a:fillRect/>
          </a:stretch>
        </p:blipFill>
        <p:spPr>
          <a:xfrm>
            <a:off x="6139450" y="992617"/>
            <a:ext cx="2660400" cy="18420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025" y="2923400"/>
            <a:ext cx="2615700" cy="1680300"/>
          </a:xfrm>
          <a:prstGeom prst="rect">
            <a:avLst/>
          </a:prstGeom>
          <a:noFill/>
          <a:ln/>
        </p:spPr>
        <p:txBody>
          <a:bodyPr wrap="square" lIns="0" tIns="0" rIns="0" bIns="0" rtlCol="0" anchor="t"/>
          <a:lstStyle/>
          <a:p>
            <a:pPr algn="l" indent="0" marL="0">
              <a:lnSpc>
                <a:spcPct val="100000"/>
              </a:lnSpc>
              <a:buNone/>
            </a:pPr>
            <a:r>
              <a:rPr lang="en-US" sz="1202" b="1" dirty="0">
                <a:solidFill>
                  <a:srgbClr val="000000"/>
                </a:solidFill>
                <a:latin typeface="Arial" pitchFamily="34" charset="0"/>
                <a:ea typeface="Arial" pitchFamily="34" charset="-122"/>
                <a:cs typeface="Arial" pitchFamily="34" charset="-120"/>
              </a:rPr>
              <a:t>Построение «по серединам» в школьной практике
</a:t>
            </a:r>
            <a:pPr algn="l" indent="0" marL="0">
              <a:lnSpc>
                <a:spcPct val="100000"/>
              </a:lnSpc>
              <a:buNone/>
            </a:pPr>
            <a:r>
              <a:rPr lang="en-US" sz="120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2" dirty="0">
                <a:solidFill>
                  <a:srgbClr val="000000"/>
                </a:solidFill>
                <a:latin typeface="Arial" pitchFamily="34" charset="0"/>
                <a:ea typeface="Arial" pitchFamily="34" charset="-122"/>
                <a:cs typeface="Arial" pitchFamily="34" charset="-120"/>
              </a:rPr>
              <a:t>На чертеже отмечают середины двух сторон и соединяют их отрезком. Ученику важно видеть, что средняя линия не проходит через вершины и сразу получается внутри фигуры. Этот приём часто используют при построениях и аккуратной разметке треугольника.
</a:t>
            </a:r>
            <a:endParaRPr lang="en-US" sz="1202" dirty="0"/>
          </a:p>
        </p:txBody>
      </p:sp>
      <p:sp>
        <p:nvSpPr>
          <p:cNvPr id="8" name="Text 1"/>
          <p:cNvSpPr txBox="1"/>
          <p:nvPr/>
        </p:nvSpPr>
        <p:spPr>
          <a:xfrm>
            <a:off x="3264150" y="2923400"/>
            <a:ext cx="2615700" cy="1680300"/>
          </a:xfrm>
          <a:prstGeom prst="rect">
            <a:avLst/>
          </a:prstGeom>
          <a:noFill/>
          <a:ln/>
        </p:spPr>
        <p:txBody>
          <a:bodyPr wrap="square" lIns="0" tIns="0" rIns="0" bIns="0" rtlCol="0" anchor="t"/>
          <a:lstStyle/>
          <a:p>
            <a:pPr algn="l" indent="0" marL="0">
              <a:lnSpc>
                <a:spcPct val="100000"/>
              </a:lnSpc>
              <a:buNone/>
            </a:pPr>
            <a:r>
              <a:rPr lang="en-US" sz="1122" b="1" dirty="0">
                <a:solidFill>
                  <a:srgbClr val="000000"/>
                </a:solidFill>
                <a:latin typeface="Arial" pitchFamily="34" charset="0"/>
                <a:ea typeface="Arial" pitchFamily="34" charset="-122"/>
                <a:cs typeface="Arial" pitchFamily="34" charset="-120"/>
              </a:rPr>
              <a:t>Проверка параллельности без лишних измерений
</a:t>
            </a:r>
            <a:pPr algn="l" indent="0" marL="0">
              <a:lnSpc>
                <a:spcPct val="100000"/>
              </a:lnSpc>
              <a:buNone/>
            </a:pPr>
            <a:r>
              <a:rPr lang="en-US" sz="112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22" dirty="0">
                <a:solidFill>
                  <a:srgbClr val="000000"/>
                </a:solidFill>
                <a:latin typeface="Arial" pitchFamily="34" charset="0"/>
                <a:ea typeface="Arial" pitchFamily="34" charset="-122"/>
                <a:cs typeface="Arial" pitchFamily="34" charset="-120"/>
              </a:rPr>
              <a:t>Когда в условии сказано, что отрезок должен быть параллелен третьей стороне, среднюю линию удобно «узнавать» по её конструкции. Сначала проверяют середины, затем оценивают параллельность. Так проще доказать правильность чертежа, чем делать длинные вычисления.
</a:t>
            </a:r>
            <a:endParaRPr lang="en-US" sz="1122" dirty="0"/>
          </a:p>
        </p:txBody>
      </p:sp>
      <p:sp>
        <p:nvSpPr>
          <p:cNvPr id="9" name="Text 2"/>
          <p:cNvSpPr txBox="1"/>
          <p:nvPr/>
        </p:nvSpPr>
        <p:spPr>
          <a:xfrm>
            <a:off x="6155275" y="2924288"/>
            <a:ext cx="2615700" cy="1680300"/>
          </a:xfrm>
          <a:prstGeom prst="rect">
            <a:avLst/>
          </a:prstGeom>
          <a:noFill/>
          <a:ln/>
        </p:spPr>
        <p:txBody>
          <a:bodyPr wrap="square" lIns="0" tIns="0" rIns="0" bIns="0" rtlCol="0" anchor="t"/>
          <a:lstStyle/>
          <a:p>
            <a:pPr algn="l" indent="0" marL="0">
              <a:lnSpc>
                <a:spcPct val="100000"/>
              </a:lnSpc>
              <a:buNone/>
            </a:pPr>
            <a:r>
              <a:rPr lang="en-US" sz="1169" b="1" dirty="0">
                <a:solidFill>
                  <a:srgbClr val="000000"/>
                </a:solidFill>
                <a:latin typeface="Arial" pitchFamily="34" charset="0"/>
                <a:ea typeface="Arial" pitchFamily="34" charset="-122"/>
                <a:cs typeface="Arial" pitchFamily="34" charset="-120"/>
              </a:rPr>
              <a:t>Разбиение треугольника на более мелкие части
</a:t>
            </a:r>
            <a:pPr algn="l" indent="0" marL="0">
              <a:lnSpc>
                <a:spcPct val="100000"/>
              </a:lnSpc>
              <a:buNone/>
            </a:pPr>
            <a:r>
              <a:rPr lang="en-US" sz="116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69" dirty="0">
                <a:solidFill>
                  <a:srgbClr val="000000"/>
                </a:solidFill>
                <a:latin typeface="Arial" pitchFamily="34" charset="0"/>
                <a:ea typeface="Arial" pitchFamily="34" charset="-122"/>
                <a:cs typeface="Arial" pitchFamily="34" charset="-120"/>
              </a:rPr>
              <a:t>Проведение двух средних линий позволяет получить внутри треугольника меньший треугольник со схожей формой. Это помогает объяснять, как меняются размеры частей при сохранении углов. Поэтому средняя линия используется и в заданиях на разбиение фигуры.
</a:t>
            </a:r>
            <a:endParaRPr lang="en-US" sz="1169" dirty="0"/>
          </a:p>
        </p:txBody>
      </p:sp>
      <p:sp>
        <p:nvSpPr>
          <p:cNvPr id="10" name="Text 3"/>
          <p:cNvSpPr txBox="1"/>
          <p:nvPr/>
        </p:nvSpPr>
        <p:spPr>
          <a:xfrm>
            <a:off x="8706000" y="4710550"/>
            <a:ext cx="304500" cy="327600"/>
          </a:xfrm>
          <a:prstGeom prst="rect">
            <a:avLst/>
          </a:prstGeom>
          <a:noFill/>
          <a:ln/>
        </p:spPr>
        <p:txBody>
          <a:bodyPr wrap="square" lIns="0" tIns="0" rIns="0" bIns="0" rtlCol="0" anchor="t"/>
          <a:lstStyle/>
          <a:p>
            <a:pPr algn="ctr" indent="0" marL="0">
              <a:lnSpc>
                <a:spcPct val="79688"/>
              </a:lnSpc>
              <a:buNone/>
            </a:pPr>
            <a:r>
              <a:rPr lang="en-US" sz="2138" dirty="0">
                <a:solidFill>
                  <a:srgbClr val="E7DBFA"/>
                </a:solidFill>
                <a:latin typeface="Arial" pitchFamily="34" charset="0"/>
                <a:ea typeface="Arial" pitchFamily="34" charset="-122"/>
                <a:cs typeface="Arial" pitchFamily="34" charset="-120"/>
              </a:rPr>
              <a:t>19</a:t>
            </a:r>
            <a:endParaRPr lang="en-US" sz="2138" dirty="0"/>
          </a:p>
        </p:txBody>
      </p:sp>
      <p:sp>
        <p:nvSpPr>
          <p:cNvPr id="11" name="Text 4"/>
          <p:cNvSpPr txBox="1"/>
          <p:nvPr/>
        </p:nvSpPr>
        <p:spPr>
          <a:xfrm>
            <a:off x="354500" y="320675"/>
            <a:ext cx="7010700" cy="483600"/>
          </a:xfrm>
          <a:prstGeom prst="rect">
            <a:avLst/>
          </a:prstGeom>
          <a:noFill/>
          <a:ln/>
        </p:spPr>
        <p:txBody>
          <a:bodyPr wrap="square" lIns="0" tIns="0" rIns="0" bIns="0" rtlCol="0" anchor="ctr"/>
          <a:lstStyle/>
          <a:p>
            <a:pPr algn="l" indent="0" marL="0">
              <a:lnSpc>
                <a:spcPct val="100000"/>
              </a:lnSpc>
              <a:buNone/>
            </a:pPr>
            <a:r>
              <a:rPr lang="en-US" sz="2376" b="1" dirty="0">
                <a:solidFill>
                  <a:srgbClr val="000000"/>
                </a:solidFill>
                <a:latin typeface="Arial" pitchFamily="34" charset="0"/>
                <a:ea typeface="Arial" pitchFamily="34" charset="-122"/>
                <a:cs typeface="Arial" pitchFamily="34" charset="-120"/>
              </a:rPr>
              <a:t>Где применяется средняя линия треугольника
</a:t>
            </a:r>
            <a:endParaRPr lang="en-US" sz="2376"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914850" y="1338950"/>
            <a:ext cx="6791700" cy="2532000"/>
          </a:xfrm>
          <a:prstGeom prst="rect">
            <a:avLst/>
          </a:prstGeom>
          <a:noFill/>
          <a:ln/>
        </p:spPr>
        <p:txBody>
          <a:bodyPr wrap="square" lIns="0" tIns="0" rIns="0" bIns="0" rtlCol="0" anchor="ctr"/>
          <a:lstStyle/>
          <a:p>
            <a:pPr algn="l" indent="0" marL="0">
              <a:lnSpc>
                <a:spcPct val="100000"/>
              </a:lnSpc>
              <a:buNone/>
            </a:pPr>
            <a:r>
              <a:rPr lang="en-US" sz="4430" b="1" dirty="0">
                <a:solidFill>
                  <a:srgbClr val="000000"/>
                </a:solidFill>
                <a:latin typeface="Arial" pitchFamily="34" charset="0"/>
                <a:ea typeface="Arial" pitchFamily="34" charset="-122"/>
                <a:cs typeface="Arial" pitchFamily="34" charset="-120"/>
              </a:rPr>
              <a:t>Средняя линия — быстрый инструмент планиметрии
</a:t>
            </a:r>
            <a:pPr algn="l" indent="0" marL="0">
              <a:lnSpc>
                <a:spcPct val="100000"/>
              </a:lnSpc>
              <a:buNone/>
            </a:pPr>
            <a:r>
              <a:rPr lang="en-US" sz="2215"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77" dirty="0">
                <a:solidFill>
                  <a:srgbClr val="000000"/>
                </a:solidFill>
                <a:latin typeface="Arial" pitchFamily="34" charset="0"/>
                <a:ea typeface="Arial" pitchFamily="34" charset="-122"/>
                <a:cs typeface="Arial" pitchFamily="34" charset="-120"/>
              </a:rPr>
              <a:t>Средняя линия треугольника соединяет середины двух сторон, параллельна третьей стороне и равна половине её длины. У каждого треугольника есть три средние линии, связанные с подобием фигур.
</a:t>
            </a:r>
            <a:endParaRPr lang="en-US" sz="443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2026-05-12T02:58:00Z</dcterms:created>
  <dcterms:modified xsi:type="dcterms:W3CDTF">2026-05-12T02:58:00Z</dcterms:modified>
</cp:coreProperties>
</file>