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1.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1.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jpe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82600" y="90464"/>
            <a:ext cx="8980800" cy="257847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8791" y="3032379"/>
            <a:ext cx="8940600" cy="983400"/>
          </a:xfrm>
          <a:prstGeom prst="rect">
            <a:avLst/>
          </a:prstGeom>
          <a:noFill/>
          <a:ln/>
        </p:spPr>
        <p:txBody>
          <a:bodyPr wrap="square" lIns="0" tIns="0" rIns="0" bIns="0" rtlCol="0" anchor="t"/>
          <a:lstStyle/>
          <a:p>
            <a:pPr algn="l" indent="0" marL="0">
              <a:lnSpc>
                <a:spcPct val="80000"/>
              </a:lnSpc>
              <a:buNone/>
            </a:pPr>
            <a:r>
              <a:rPr lang="en-US" sz="3600" b="1" dirty="0">
                <a:solidFill>
                  <a:srgbClr val="000000"/>
                </a:solidFill>
                <a:latin typeface="Arial" pitchFamily="34" charset="0"/>
                <a:ea typeface="Arial" pitchFamily="34" charset="-122"/>
                <a:cs typeface="Arial" pitchFamily="34" charset="-120"/>
              </a:rPr>
              <a:t>Leisure Time: тема досуга в английском языке
</a:t>
            </a:r>
            <a:endParaRPr lang="en-US" sz="3600" dirty="0"/>
          </a:p>
        </p:txBody>
      </p:sp>
      <p:sp>
        <p:nvSpPr>
          <p:cNvPr id="7" name="Text 1"/>
          <p:cNvSpPr txBox="1"/>
          <p:nvPr/>
        </p:nvSpPr>
        <p:spPr>
          <a:xfrm>
            <a:off x="215966" y="4378800"/>
            <a:ext cx="3116100" cy="6105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Лексика, хобби и простые фразы о свободном времени.
</a:t>
            </a:r>
            <a:endParaRPr lang="en-US" sz="800" dirty="0"/>
          </a:p>
        </p:txBody>
      </p:sp>
      <p:sp>
        <p:nvSpPr>
          <p:cNvPr id="8" name="Text 2"/>
          <p:cNvSpPr txBox="1"/>
          <p:nvPr/>
        </p:nvSpPr>
        <p:spPr>
          <a:xfrm>
            <a:off x="88941" y="2724267"/>
            <a:ext cx="2046600" cy="206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
</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37500" y="996604"/>
            <a:ext cx="4155000" cy="396429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Leisure Time в жизни шестиклассника
</a:t>
            </a:r>
            <a:endParaRPr lang="en-US" sz="2800" dirty="0"/>
          </a:p>
        </p:txBody>
      </p:sp>
      <p:sp>
        <p:nvSpPr>
          <p:cNvPr id="5" name="Text 1"/>
          <p:cNvSpPr txBox="1"/>
          <p:nvPr/>
        </p:nvSpPr>
        <p:spPr>
          <a:xfrm>
            <a:off x="241825" y="1861250"/>
            <a:ext cx="4155000" cy="23205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Эта тема помогает говорить о том, чем вы занимаетесь после школы, в выходные и на каникулах, а также учит коротко рассказывать о себе на английском языке.
</a:t>
            </a:r>
            <a:endParaRPr lang="en-US" sz="1000" dirty="0"/>
          </a:p>
        </p:txBody>
      </p:sp>
      <p:sp>
        <p:nvSpPr>
          <p:cNvPr id="6" name="Text 2"/>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Основная лексика по теме свободного времени
</a:t>
            </a:r>
            <a:endParaRPr lang="en-US" sz="2800" dirty="0"/>
          </a:p>
        </p:txBody>
      </p:sp>
      <p:sp>
        <p:nvSpPr>
          <p:cNvPr id="10"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3</a:t>
            </a:r>
            <a:endParaRPr lang="en-US" sz="622" dirty="0"/>
          </a:p>
        </p:txBody>
      </p:sp>
      <p:sp>
        <p:nvSpPr>
          <p:cNvPr id="11" name="Text 2"/>
          <p:cNvSpPr txBox="1"/>
          <p:nvPr/>
        </p:nvSpPr>
        <p:spPr>
          <a:xfrm>
            <a:off x="260450" y="1270550"/>
            <a:ext cx="4398900" cy="63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Действия и занятия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темы Leisure Time важно быстро узнавать и использовать простые глаголы и выражения: to play football, to read books, to listen to music, to watch TV, to draw.
</a:t>
            </a:r>
            <a:endParaRPr lang="en-US" sz="1100" dirty="0"/>
          </a:p>
        </p:txBody>
      </p:sp>
      <p:sp>
        <p:nvSpPr>
          <p:cNvPr id="12" name="Text 3"/>
          <p:cNvSpPr txBox="1"/>
          <p:nvPr/>
        </p:nvSpPr>
        <p:spPr>
          <a:xfrm>
            <a:off x="260450" y="1965574"/>
            <a:ext cx="4398900" cy="63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Движение и прогулки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Часть лексики связана с активностью на улице: to ride a bike, to go for a walk, to meet friends, to play outdoors. Эти фразы легко вставлять в диалог и короткий рассказ.
</a:t>
            </a:r>
            <a:endParaRPr lang="en-US" sz="1100" dirty="0"/>
          </a:p>
        </p:txBody>
      </p:sp>
      <p:sp>
        <p:nvSpPr>
          <p:cNvPr id="13" name="Text 4"/>
          <p:cNvSpPr txBox="1"/>
          <p:nvPr/>
        </p:nvSpPr>
        <p:spPr>
          <a:xfrm>
            <a:off x="260450" y="2660598"/>
            <a:ext cx="4398900" cy="63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Игры и отдых дома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домашнего досуга подходят выражения to play computer games, to do puzzles, to watch TV. Они помогают описывать спокойные занятия после уроков и в свободный вечер.
</a:t>
            </a:r>
            <a:endParaRPr lang="en-US" sz="1100" dirty="0"/>
          </a:p>
        </p:txBody>
      </p:sp>
      <p:sp>
        <p:nvSpPr>
          <p:cNvPr id="14" name="Text 5"/>
          <p:cNvSpPr txBox="1"/>
          <p:nvPr/>
        </p:nvSpPr>
        <p:spPr>
          <a:xfrm>
            <a:off x="260450" y="3355626"/>
            <a:ext cx="4398900" cy="63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Слова об интересах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Чтобы говорить о предпочтениях, нужны слова hobby, favourite, often, sometimes, usually, never. Они делают ответ точнее и помогают показать, как часто вы занимаетесь любимым делом.
</a:t>
            </a:r>
            <a:endParaRPr lang="en-US" sz="1100" dirty="0"/>
          </a:p>
        </p:txBody>
      </p:sp>
      <p:sp>
        <p:nvSpPr>
          <p:cNvPr id="15" name="Text 6"/>
          <p:cNvSpPr txBox="1"/>
          <p:nvPr/>
        </p:nvSpPr>
        <p:spPr>
          <a:xfrm>
            <a:off x="260450" y="4050652"/>
            <a:ext cx="4398900" cy="63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Короткие фразы для ответа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Шестикласснику полезны простые готовые модели: I like… I enjoy… My favourite… I often… Такие фразы удобно использовать в устном ответе и в небольшом письменном задании.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90000" y="1179428"/>
            <a:ext cx="5597100" cy="3458293"/>
          </a:xfrm>
          <a:prstGeom prst="rect">
            <a:avLst/>
          </a:prstGeom>
        </p:spPr>
      </p:pic>
      <p:sp>
        <p:nvSpPr>
          <p:cNvPr id="4"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Какие занятия чаще всего называют школьники
</a:t>
            </a:r>
            <a:endParaRPr lang="en-US" sz="2800" dirty="0"/>
          </a:p>
        </p:txBody>
      </p:sp>
      <p:sp>
        <p:nvSpPr>
          <p:cNvPr id="5" name="Text 1"/>
          <p:cNvSpPr txBox="1"/>
          <p:nvPr/>
        </p:nvSpPr>
        <p:spPr>
          <a:xfrm>
            <a:off x="5972125" y="1259575"/>
            <a:ext cx="2898000" cy="15738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Диаграмма показывает, какие виды досуга ученики называют чаще всего, а какие — реже, и помогает сравнить экранные, активные и социальные занятия.
</a:t>
            </a:r>
            <a:endParaRPr lang="en-US" sz="1100" dirty="0"/>
          </a:p>
        </p:txBody>
      </p:sp>
      <p:sp>
        <p:nvSpPr>
          <p:cNvPr id="6" name="Text 2"/>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4</a:t>
            </a:r>
            <a:endParaRPr lang="en-US" sz="622" dirty="0"/>
          </a:p>
        </p:txBody>
      </p:sp>
      <p:sp>
        <p:nvSpPr>
          <p:cNvPr id="7" name="Text 3"/>
          <p:cNvSpPr txBox="1"/>
          <p:nvPr/>
        </p:nvSpPr>
        <p:spPr>
          <a:xfrm>
            <a:off x="5972125" y="3065025"/>
            <a:ext cx="2898000" cy="15738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 ответах обычно сочетаются игры, музыка и общение; чтение и помощь дома встречаются реже, но тоже заметны.
</a:t>
            </a:r>
            <a:endParaRPr lang="en-US" sz="1100" dirty="0"/>
          </a:p>
        </p:txBody>
      </p:sp>
      <p:sp>
        <p:nvSpPr>
          <p:cNvPr id="8" name="Text 4"/>
          <p:cNvSpPr txBox="1"/>
          <p:nvPr/>
        </p:nvSpPr>
        <p:spPr>
          <a:xfrm>
            <a:off x="90000" y="4675150"/>
            <a:ext cx="5597100" cy="173400"/>
          </a:xfrm>
          <a:prstGeom prst="rect">
            <a:avLst/>
          </a:prstGeom>
          <a:noFill/>
          <a:ln/>
        </p:spPr>
        <p:txBody>
          <a:bodyPr wrap="square" lIns="0" tIns="0" rIns="0" bIns="0" rtlCol="0" anchor="b"/>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Результаты опроса учебной группы по теме Leisure Time, без указания даты
</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825" y="995200"/>
            <a:ext cx="5482200" cy="3967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000000"/>
                </a:solidFill>
                <a:latin typeface="Arial" pitchFamily="34" charset="0"/>
                <a:ea typeface="Arial" pitchFamily="34" charset="-122"/>
                <a:cs typeface="Arial" pitchFamily="34" charset="-120"/>
              </a:rPr>
              <a:t>Активный отдых: движение, спорт и прогулки
</a:t>
            </a:r>
            <a:endParaRPr lang="en-US" sz="2800" dirty="0"/>
          </a:p>
        </p:txBody>
      </p:sp>
      <p:sp>
        <p:nvSpPr>
          <p:cNvPr id="9"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
        <p:nvSpPr>
          <p:cNvPr id="10" name="Text 2"/>
          <p:cNvSpPr txBox="1"/>
          <p:nvPr/>
        </p:nvSpPr>
        <p:spPr>
          <a:xfrm>
            <a:off x="5764175" y="1268375"/>
            <a:ext cx="3125400" cy="800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Спорт после уроков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Активный отдых часто включает football, basketball и cycling. Такие занятия помогают переключиться после школы, дают энергию и делают свободное время более полезным и разнообразным.
</a:t>
            </a:r>
            <a:endParaRPr lang="en-US" sz="1100" dirty="0"/>
          </a:p>
        </p:txBody>
      </p:sp>
      <p:sp>
        <p:nvSpPr>
          <p:cNvPr id="11" name="Text 3"/>
          <p:cNvSpPr txBox="1"/>
          <p:nvPr/>
        </p:nvSpPr>
        <p:spPr>
          <a:xfrm>
            <a:off x="5764175" y="2144948"/>
            <a:ext cx="3125400" cy="800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Движение на улице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Skating, walking and playing outdoors подходят для 11–13 лет, потому что позволяют меньше сидеть и больше двигаться. Даже короткая прогулка вечером уже делает день активнее.
</a:t>
            </a:r>
            <a:endParaRPr lang="en-US" sz="1100" dirty="0"/>
          </a:p>
        </p:txBody>
      </p:sp>
      <p:sp>
        <p:nvSpPr>
          <p:cNvPr id="12" name="Text 4"/>
          <p:cNvSpPr txBox="1"/>
          <p:nvPr/>
        </p:nvSpPr>
        <p:spPr>
          <a:xfrm>
            <a:off x="5764175" y="3021525"/>
            <a:ext cx="3125400" cy="800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Танцы и координация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Dancing помогает не только двигаться, но и развивать чувство ритма, внимание и уверенность. Это удобный вариант, когда хочется активности без специальной спортивной площадки.
</a:t>
            </a:r>
            <a:endParaRPr lang="en-US" sz="1100" dirty="0"/>
          </a:p>
        </p:txBody>
      </p:sp>
      <p:sp>
        <p:nvSpPr>
          <p:cNvPr id="13" name="Text 5"/>
          <p:cNvSpPr txBox="1"/>
          <p:nvPr/>
        </p:nvSpPr>
        <p:spPr>
          <a:xfrm>
            <a:off x="5764175" y="3898121"/>
            <a:ext cx="3125400" cy="8007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Простые фразы о себе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В теме полезно использовать короткие предложения: I play football after school. We go for a walk in the evening. My favourite sport is basketball.
</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0300" y="1926809"/>
            <a:ext cx="5426700" cy="1843482"/>
          </a:xfrm>
          <a:prstGeom prst="rect">
            <a:avLst/>
          </a:prstGeom>
        </p:spPr>
      </p:pic>
      <p:sp>
        <p:nvSpPr>
          <p:cNvPr id="4"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000000"/>
                </a:solidFill>
                <a:latin typeface="Arial" pitchFamily="34" charset="0"/>
                <a:ea typeface="Arial" pitchFamily="34" charset="-122"/>
                <a:cs typeface="Arial" pitchFamily="34" charset="-120"/>
              </a:rPr>
              <a:t>Сравнение разных видов досуга
</a:t>
            </a:r>
            <a:endParaRPr lang="en-US" sz="2800" dirty="0"/>
          </a:p>
        </p:txBody>
      </p:sp>
      <p:sp>
        <p:nvSpPr>
          <p:cNvPr id="5"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FFFFFF"/>
                </a:solidFill>
                <a:latin typeface="Arial" pitchFamily="34" charset="0"/>
                <a:ea typeface="Arial" pitchFamily="34" charset="-122"/>
                <a:cs typeface="Arial" pitchFamily="34" charset="-120"/>
              </a:rPr>
              <a:t>6</a:t>
            </a:r>
            <a:endParaRPr lang="en-US" sz="622" dirty="0"/>
          </a:p>
        </p:txBody>
      </p:sp>
      <p:sp>
        <p:nvSpPr>
          <p:cNvPr id="6" name="Text 2"/>
          <p:cNvSpPr txBox="1"/>
          <p:nvPr/>
        </p:nvSpPr>
        <p:spPr>
          <a:xfrm>
            <a:off x="6086175" y="1295910"/>
            <a:ext cx="2817300" cy="1573800"/>
          </a:xfrm>
          <a:prstGeom prst="rect">
            <a:avLst/>
          </a:prstGeom>
          <a:noFill/>
          <a:ln/>
        </p:spPr>
        <p:txBody>
          <a:bodyPr wrap="square" lIns="0" tIns="0" rIns="0" bIns="0" rtlCol="0" anchor="b"/>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Таблица помогает увидеть, чем отличаются занятия по пользе, времени и языку описания.
</a:t>
            </a:r>
            <a:endParaRPr lang="en-US" sz="1100" dirty="0"/>
          </a:p>
        </p:txBody>
      </p:sp>
      <p:sp>
        <p:nvSpPr>
          <p:cNvPr id="7" name="Text 3"/>
          <p:cNvSpPr txBox="1"/>
          <p:nvPr/>
        </p:nvSpPr>
        <p:spPr>
          <a:xfrm>
            <a:off x="6086175" y="3101358"/>
            <a:ext cx="2817300" cy="1573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Разные занятия дают разный результат: чтение и спорт развивают способности, а общение и отдых помогают расслабиться; лучший досуг обычно бывает разнообразным.
</a:t>
            </a:r>
            <a:endParaRPr lang="en-US" sz="1100" dirty="0"/>
          </a:p>
        </p:txBody>
      </p:sp>
      <p:sp>
        <p:nvSpPr>
          <p:cNvPr id="8" name="Text 4"/>
          <p:cNvSpPr txBox="1"/>
          <p:nvPr/>
        </p:nvSpPr>
        <p:spPr>
          <a:xfrm>
            <a:off x="230300" y="4608075"/>
            <a:ext cx="5426700" cy="173400"/>
          </a:xfrm>
          <a:prstGeom prst="rect">
            <a:avLst/>
          </a:prstGeom>
          <a:noFill/>
          <a:ln/>
        </p:spPr>
        <p:txBody>
          <a:bodyPr wrap="square" lIns="0" tIns="0" rIns="0" bIns="0" rtlCol="0" anchor="b"/>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Учебный материал по теме Leisure Time
</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48099" y="2147215"/>
            <a:ext cx="238229" cy="211759"/>
          </a:xfrm>
          <a:prstGeom prst="rect">
            <a:avLst/>
          </a:prstGeom>
        </p:spPr>
      </p:pic>
      <p:pic>
        <p:nvPicPr>
          <p:cNvPr id="4" name="Image 2" descr="preencoded.png">    </p:cNvPr>
          <p:cNvPicPr>
            <a:picLocks noChangeAspect="1"/>
          </p:cNvPicPr>
          <p:nvPr/>
        </p:nvPicPr>
        <p:blipFill>
          <a:blip r:embed="rId3"/>
          <a:stretch>
            <a:fillRect/>
          </a:stretch>
        </p:blipFill>
        <p:spPr>
          <a:xfrm>
            <a:off x="2003999" y="2134003"/>
            <a:ext cx="238229" cy="238229"/>
          </a:xfrm>
          <a:prstGeom prst="rect">
            <a:avLst/>
          </a:prstGeom>
        </p:spPr>
      </p:pic>
      <p:pic>
        <p:nvPicPr>
          <p:cNvPr id="5" name="Image 3" descr="preencoded.png">    </p:cNvPr>
          <p:cNvPicPr>
            <a:picLocks noChangeAspect="1"/>
          </p:cNvPicPr>
          <p:nvPr/>
        </p:nvPicPr>
        <p:blipFill>
          <a:blip r:embed="rId4"/>
          <a:stretch>
            <a:fillRect/>
          </a:stretch>
        </p:blipFill>
        <p:spPr>
          <a:xfrm>
            <a:off x="3759899" y="2134002"/>
            <a:ext cx="238229" cy="238229"/>
          </a:xfrm>
          <a:prstGeom prst="rect">
            <a:avLst/>
          </a:prstGeom>
        </p:spPr>
      </p:pic>
      <p:pic>
        <p:nvPicPr>
          <p:cNvPr id="6" name="Image 4" descr="preencoded.png">    </p:cNvPr>
          <p:cNvPicPr>
            <a:picLocks noChangeAspect="1"/>
          </p:cNvPicPr>
          <p:nvPr/>
        </p:nvPicPr>
        <p:blipFill>
          <a:blip r:embed="rId5"/>
          <a:stretch>
            <a:fillRect/>
          </a:stretch>
        </p:blipFill>
        <p:spPr>
          <a:xfrm>
            <a:off x="5541314" y="2128317"/>
            <a:ext cx="187200" cy="249600"/>
          </a:xfrm>
          <a:prstGeom prst="rect">
            <a:avLst/>
          </a:prstGeom>
        </p:spPr>
      </p:pic>
      <p:pic>
        <p:nvPicPr>
          <p:cNvPr id="7" name="Image 5" descr="preencoded.png">    </p:cNvPr>
          <p:cNvPicPr>
            <a:picLocks noChangeAspect="1"/>
          </p:cNvPicPr>
          <p:nvPr/>
        </p:nvPicPr>
        <p:blipFill>
          <a:blip r:embed="rId6"/>
          <a:stretch>
            <a:fillRect/>
          </a:stretch>
        </p:blipFill>
        <p:spPr>
          <a:xfrm>
            <a:off x="7271700" y="2134003"/>
            <a:ext cx="238229" cy="238229"/>
          </a:xfrm>
          <a:prstGeom prst="rect">
            <a:avLst/>
          </a:prstGeom>
        </p:spPr>
      </p:pic>
      <p:sp>
        <p:nvSpPr>
          <p:cNvPr id="8"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000000"/>
                </a:solidFill>
                <a:latin typeface="Arial" pitchFamily="34" charset="0"/>
                <a:ea typeface="Arial" pitchFamily="34" charset="-122"/>
                <a:cs typeface="Arial" pitchFamily="34" charset="-120"/>
              </a:rPr>
              <a:t>Как говорить о хобби по-английски
</a:t>
            </a:r>
            <a:endParaRPr lang="en-US" sz="2800" dirty="0"/>
          </a:p>
        </p:txBody>
      </p:sp>
      <p:sp>
        <p:nvSpPr>
          <p:cNvPr id="9"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FFFFFF"/>
                </a:solidFill>
                <a:latin typeface="Arial" pitchFamily="34" charset="0"/>
                <a:ea typeface="Arial" pitchFamily="34" charset="-122"/>
                <a:cs typeface="Arial" pitchFamily="34" charset="-120"/>
              </a:rPr>
              <a:t>7</a:t>
            </a:r>
            <a:endParaRPr lang="en-US" sz="622" dirty="0"/>
          </a:p>
        </p:txBody>
      </p:sp>
      <p:sp>
        <p:nvSpPr>
          <p:cNvPr id="10" name="Text 2"/>
          <p:cNvSpPr txBox="1"/>
          <p:nvPr/>
        </p:nvSpPr>
        <p:spPr>
          <a:xfrm>
            <a:off x="248092" y="2633662"/>
            <a:ext cx="1623956" cy="2059200"/>
          </a:xfrm>
          <a:prstGeom prst="rect">
            <a:avLst/>
          </a:prstGeom>
          <a:noFill/>
          <a:ln/>
        </p:spPr>
        <p:txBody>
          <a:bodyPr wrap="square" lIns="0" tIns="0" rIns="0" bIns="0" rtlCol="0" anchor="t"/>
          <a:lstStyle/>
          <a:p>
            <a:pPr algn="l" indent="0" marL="0">
              <a:lnSpc>
                <a:spcPct val="115000"/>
              </a:lnSpc>
              <a:buNone/>
            </a:pPr>
            <a:r>
              <a:rPr lang="en-US" sz="921" b="1" dirty="0">
                <a:solidFill>
                  <a:srgbClr val="000000"/>
                </a:solidFill>
                <a:latin typeface="Arial" pitchFamily="34" charset="0"/>
                <a:ea typeface="Arial" pitchFamily="34" charset="-122"/>
                <a:cs typeface="Arial" pitchFamily="34" charset="-120"/>
              </a:rPr>
              <a:t>Модель с is
</a:t>
            </a:r>
            <a:pPr algn="l" indent="0" marL="0">
              <a:lnSpc>
                <a:spcPct val="115000"/>
              </a:lnSpc>
              <a:buNone/>
            </a:pPr>
            <a:r>
              <a:rPr lang="en-US" sz="41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32" dirty="0">
                <a:solidFill>
                  <a:srgbClr val="000000"/>
                </a:solidFill>
                <a:latin typeface="Arial" pitchFamily="34" charset="0"/>
                <a:ea typeface="Arial" pitchFamily="34" charset="-122"/>
                <a:cs typeface="Arial" pitchFamily="34" charset="-120"/>
              </a:rPr>
              <a:t>Фраза My hobby is… подходит для самого простого представления увлечения. Она звучит ясно и помогает сразу назвать главное занятие без лишних слов.
</a:t>
            </a:r>
            <a:endParaRPr lang="en-US" sz="921" dirty="0"/>
          </a:p>
        </p:txBody>
      </p:sp>
      <p:sp>
        <p:nvSpPr>
          <p:cNvPr id="11" name="Text 3"/>
          <p:cNvSpPr txBox="1"/>
          <p:nvPr/>
        </p:nvSpPr>
        <p:spPr>
          <a:xfrm>
            <a:off x="2003993" y="2633662"/>
            <a:ext cx="1623956" cy="2059200"/>
          </a:xfrm>
          <a:prstGeom prst="rect">
            <a:avLst/>
          </a:prstGeom>
          <a:noFill/>
          <a:ln/>
        </p:spPr>
        <p:txBody>
          <a:bodyPr wrap="square" lIns="0" tIns="0" rIns="0" bIns="0" rtlCol="0" anchor="t"/>
          <a:lstStyle/>
          <a:p>
            <a:pPr algn="l" indent="0" marL="0">
              <a:lnSpc>
                <a:spcPct val="115000"/>
              </a:lnSpc>
              <a:buNone/>
            </a:pPr>
            <a:r>
              <a:rPr lang="en-US" sz="921" b="1" dirty="0">
                <a:solidFill>
                  <a:srgbClr val="000000"/>
                </a:solidFill>
                <a:latin typeface="Arial" pitchFamily="34" charset="0"/>
                <a:ea typeface="Arial" pitchFamily="34" charset="-122"/>
                <a:cs typeface="Arial" pitchFamily="34" charset="-120"/>
              </a:rPr>
              <a:t>Что нравится
</a:t>
            </a:r>
            <a:pPr algn="l" indent="0" marL="0">
              <a:lnSpc>
                <a:spcPct val="115000"/>
              </a:lnSpc>
              <a:buNone/>
            </a:pPr>
            <a:r>
              <a:rPr lang="en-US" sz="41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32" dirty="0">
                <a:solidFill>
                  <a:srgbClr val="000000"/>
                </a:solidFill>
                <a:latin typeface="Arial" pitchFamily="34" charset="0"/>
                <a:ea typeface="Arial" pitchFamily="34" charset="-122"/>
                <a:cs typeface="Arial" pitchFamily="34" charset="-120"/>
              </a:rPr>
              <a:t>Конструкции I like… и I love… показывают отношение к занятию. Первая выражает обычную симпатию, а вторая — более сильное, эмоциональное предпочтение.
</a:t>
            </a:r>
            <a:endParaRPr lang="en-US" sz="921" dirty="0"/>
          </a:p>
        </p:txBody>
      </p:sp>
      <p:sp>
        <p:nvSpPr>
          <p:cNvPr id="12" name="Text 4"/>
          <p:cNvSpPr txBox="1"/>
          <p:nvPr/>
        </p:nvSpPr>
        <p:spPr>
          <a:xfrm>
            <a:off x="3759895" y="2633662"/>
            <a:ext cx="1623956" cy="2059200"/>
          </a:xfrm>
          <a:prstGeom prst="rect">
            <a:avLst/>
          </a:prstGeom>
          <a:noFill/>
          <a:ln/>
        </p:spPr>
        <p:txBody>
          <a:bodyPr wrap="square" lIns="0" tIns="0" rIns="0" bIns="0" rtlCol="0" anchor="t"/>
          <a:lstStyle/>
          <a:p>
            <a:pPr algn="l" indent="0" marL="0">
              <a:lnSpc>
                <a:spcPct val="115000"/>
              </a:lnSpc>
              <a:buNone/>
            </a:pPr>
            <a:r>
              <a:rPr lang="en-US" sz="921" b="1" dirty="0">
                <a:solidFill>
                  <a:srgbClr val="000000"/>
                </a:solidFill>
                <a:latin typeface="Arial" pitchFamily="34" charset="0"/>
                <a:ea typeface="Arial" pitchFamily="34" charset="-122"/>
                <a:cs typeface="Arial" pitchFamily="34" charset="-120"/>
              </a:rPr>
              <a:t>Когда это интересно
</a:t>
            </a:r>
            <a:pPr algn="l" indent="0" marL="0">
              <a:lnSpc>
                <a:spcPct val="115000"/>
              </a:lnSpc>
              <a:buNone/>
            </a:pPr>
            <a:r>
              <a:rPr lang="en-US" sz="41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32" dirty="0">
                <a:solidFill>
                  <a:srgbClr val="000000"/>
                </a:solidFill>
                <a:latin typeface="Arial" pitchFamily="34" charset="0"/>
                <a:ea typeface="Arial" pitchFamily="34" charset="-122"/>
                <a:cs typeface="Arial" pitchFamily="34" charset="-120"/>
              </a:rPr>
              <a:t>Выражение I enjoy… подчёркивает удовольствие от процесса. Его удобно использовать, когда важно сказать не только о факте, но и о приятных чувствах от занятия.
</a:t>
            </a:r>
            <a:endParaRPr lang="en-US" sz="921" dirty="0"/>
          </a:p>
        </p:txBody>
      </p:sp>
      <p:sp>
        <p:nvSpPr>
          <p:cNvPr id="13" name="Text 5"/>
          <p:cNvSpPr txBox="1"/>
          <p:nvPr/>
        </p:nvSpPr>
        <p:spPr>
          <a:xfrm>
            <a:off x="5515796" y="2633662"/>
            <a:ext cx="1623956" cy="2059200"/>
          </a:xfrm>
          <a:prstGeom prst="rect">
            <a:avLst/>
          </a:prstGeom>
          <a:noFill/>
          <a:ln/>
        </p:spPr>
        <p:txBody>
          <a:bodyPr wrap="square" lIns="0" tIns="0" rIns="0" bIns="0" rtlCol="0" anchor="t"/>
          <a:lstStyle/>
          <a:p>
            <a:pPr algn="l" indent="0" marL="0">
              <a:lnSpc>
                <a:spcPct val="115000"/>
              </a:lnSpc>
              <a:buNone/>
            </a:pPr>
            <a:r>
              <a:rPr lang="en-US" sz="921" b="1" dirty="0">
                <a:solidFill>
                  <a:srgbClr val="000000"/>
                </a:solidFill>
                <a:latin typeface="Arial" pitchFamily="34" charset="0"/>
                <a:ea typeface="Arial" pitchFamily="34" charset="-122"/>
                <a:cs typeface="Arial" pitchFamily="34" charset="-120"/>
              </a:rPr>
              <a:t>Личный интерес
</a:t>
            </a:r>
            <a:pPr algn="l" indent="0" marL="0">
              <a:lnSpc>
                <a:spcPct val="115000"/>
              </a:lnSpc>
              <a:buNone/>
            </a:pPr>
            <a:r>
              <a:rPr lang="en-US" sz="41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32" dirty="0">
                <a:solidFill>
                  <a:srgbClr val="000000"/>
                </a:solidFill>
                <a:latin typeface="Arial" pitchFamily="34" charset="0"/>
                <a:ea typeface="Arial" pitchFamily="34" charset="-122"/>
                <a:cs typeface="Arial" pitchFamily="34" charset="-120"/>
              </a:rPr>
              <a:t>Фраза I am interested in… помогает говорить о более осознанном интересе, например к чтению, спорту или творчеству. Она подходит для более точного описания себя.
</a:t>
            </a:r>
            <a:endParaRPr lang="en-US" sz="921" dirty="0"/>
          </a:p>
        </p:txBody>
      </p:sp>
      <p:sp>
        <p:nvSpPr>
          <p:cNvPr id="14" name="Text 6"/>
          <p:cNvSpPr txBox="1"/>
          <p:nvPr/>
        </p:nvSpPr>
        <p:spPr>
          <a:xfrm>
            <a:off x="7271697" y="2633662"/>
            <a:ext cx="1623956" cy="2059200"/>
          </a:xfrm>
          <a:prstGeom prst="rect">
            <a:avLst/>
          </a:prstGeom>
          <a:noFill/>
          <a:ln/>
        </p:spPr>
        <p:txBody>
          <a:bodyPr wrap="square" lIns="0" tIns="0" rIns="0" bIns="0" rtlCol="0" anchor="t"/>
          <a:lstStyle/>
          <a:p>
            <a:pPr algn="l" indent="0" marL="0">
              <a:lnSpc>
                <a:spcPct val="115000"/>
              </a:lnSpc>
              <a:buNone/>
            </a:pPr>
            <a:r>
              <a:rPr lang="en-US" sz="921" b="1" dirty="0">
                <a:solidFill>
                  <a:srgbClr val="000000"/>
                </a:solidFill>
                <a:latin typeface="Arial" pitchFamily="34" charset="0"/>
                <a:ea typeface="Arial" pitchFamily="34" charset="-122"/>
                <a:cs typeface="Arial" pitchFamily="34" charset="-120"/>
              </a:rPr>
              <a:t>Что получается хорошо
</a:t>
            </a:r>
            <a:pPr algn="l" indent="0" marL="0">
              <a:lnSpc>
                <a:spcPct val="115000"/>
              </a:lnSpc>
              <a:buNone/>
            </a:pPr>
            <a:r>
              <a:rPr lang="en-US" sz="41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32" dirty="0">
                <a:solidFill>
                  <a:srgbClr val="000000"/>
                </a:solidFill>
                <a:latin typeface="Arial" pitchFamily="34" charset="0"/>
                <a:ea typeface="Arial" pitchFamily="34" charset="-122"/>
                <a:cs typeface="Arial" pitchFamily="34" charset="-120"/>
              </a:rPr>
              <a:t>Конструкция I am good at… показывает умение и навык. Она особенно полезна, если ученик хочет сказать, что хорошо рисует, играет или решает задачи.
</a:t>
            </a:r>
            <a:endParaRPr lang="en-US" sz="92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0000" y="1547409"/>
            <a:ext cx="8964000" cy="3286482"/>
          </a:xfrm>
          <a:prstGeom prst="rect">
            <a:avLst/>
          </a:prstGeom>
        </p:spPr>
      </p:pic>
      <p:sp>
        <p:nvSpPr>
          <p:cNvPr id="3"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Как составить короткий рассказ о своём свободном времени
</a:t>
            </a:r>
            <a:endParaRPr lang="en-US" sz="2800" dirty="0"/>
          </a:p>
        </p:txBody>
      </p:sp>
      <p:sp>
        <p:nvSpPr>
          <p:cNvPr id="4"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8</a:t>
            </a:r>
            <a:endParaRPr lang="en-US" sz="622" dirty="0"/>
          </a:p>
        </p:txBody>
      </p:sp>
      <p:sp>
        <p:nvSpPr>
          <p:cNvPr id="5" name="Text 2"/>
          <p:cNvSpPr txBox="1"/>
          <p:nvPr/>
        </p:nvSpPr>
        <p:spPr>
          <a:xfrm>
            <a:off x="90000" y="955050"/>
            <a:ext cx="8964000" cy="397800"/>
          </a:xfrm>
          <a:prstGeom prst="rect">
            <a:avLst/>
          </a:prstGeom>
          <a:noFill/>
          <a:ln/>
        </p:spPr>
        <p:txBody>
          <a:bodyPr wrap="square" lIns="0" tIns="0" rIns="0" bIns="0" rtlCol="0" anchor="t"/>
          <a:lstStyle/>
          <a:p>
            <a:pPr algn="l" indent="0" marL="0">
              <a:lnSpc>
                <a:spcPct val="80000"/>
              </a:lnSpc>
              <a:buNone/>
            </a:pPr>
            <a:r>
              <a:rPr lang="en-US" sz="1100" b="1" dirty="0">
                <a:solidFill>
                  <a:srgbClr val="000000"/>
                </a:solidFill>
                <a:latin typeface="Arial" pitchFamily="34" charset="0"/>
                <a:ea typeface="Arial" pitchFamily="34" charset="-122"/>
                <a:cs typeface="Arial" pitchFamily="34" charset="-120"/>
              </a:rPr>
              <a:t>Логика короткого ответа: время → занятие → компания → частота → оценка.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000000"/>
                </a:solidFill>
                <a:latin typeface="Arial" pitchFamily="34" charset="0"/>
                <a:ea typeface="Arial" pitchFamily="34" charset="-122"/>
                <a:cs typeface="Arial" pitchFamily="34" charset="-120"/>
              </a:rPr>
              <a:t>Частотные слова для описания привычек
</a:t>
            </a:r>
            <a:endParaRPr lang="en-US" sz="2800" dirty="0"/>
          </a:p>
        </p:txBody>
      </p:sp>
      <p:sp>
        <p:nvSpPr>
          <p:cNvPr id="9"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FFFFFF"/>
                </a:solidFill>
                <a:latin typeface="Arial" pitchFamily="34" charset="0"/>
                <a:ea typeface="Arial" pitchFamily="34" charset="-122"/>
                <a:cs typeface="Arial" pitchFamily="34" charset="-120"/>
              </a:rPr>
              <a:t>9</a:t>
            </a:r>
            <a:endParaRPr lang="en-US" sz="622" dirty="0"/>
          </a:p>
        </p:txBody>
      </p:sp>
      <p:sp>
        <p:nvSpPr>
          <p:cNvPr id="10" name="Text 2"/>
          <p:cNvSpPr txBox="1"/>
          <p:nvPr/>
        </p:nvSpPr>
        <p:spPr>
          <a:xfrm>
            <a:off x="270005" y="2365474"/>
            <a:ext cx="1573800" cy="1466400"/>
          </a:xfrm>
          <a:prstGeom prst="rect">
            <a:avLst/>
          </a:prstGeom>
          <a:noFill/>
          <a:ln/>
        </p:spPr>
        <p:txBody>
          <a:bodyPr wrap="square" lIns="0" tIns="0" rIns="0" bIns="0" rtlCol="0" anchor="ctr"/>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Often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Often означает, что действие происходит часто, но не каждый раз. Это слово удобно вставлять в короткие ответы о привычках, например when you read, play, or meet friends.
</a:t>
            </a:r>
            <a:endParaRPr lang="en-US" sz="1000" dirty="0"/>
          </a:p>
        </p:txBody>
      </p:sp>
      <p:sp>
        <p:nvSpPr>
          <p:cNvPr id="11" name="Text 3"/>
          <p:cNvSpPr txBox="1"/>
          <p:nvPr/>
        </p:nvSpPr>
        <p:spPr>
          <a:xfrm>
            <a:off x="2032932" y="2365474"/>
            <a:ext cx="1573800" cy="1466400"/>
          </a:xfrm>
          <a:prstGeom prst="rect">
            <a:avLst/>
          </a:prstGeom>
          <a:noFill/>
          <a:ln/>
        </p:spPr>
        <p:txBody>
          <a:bodyPr wrap="square" lIns="0" tIns="0" rIns="0" bIns="0" rtlCol="0" anchor="ctr"/>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Usually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Usually показывает, что что-то является обычным, привычным действием. С его помощью легко описать свой типичный день или распорядок выходного без сложных грамматических конструкций.
</a:t>
            </a:r>
            <a:endParaRPr lang="en-US" sz="1000" dirty="0"/>
          </a:p>
        </p:txBody>
      </p:sp>
      <p:sp>
        <p:nvSpPr>
          <p:cNvPr id="12" name="Text 4"/>
          <p:cNvSpPr txBox="1"/>
          <p:nvPr/>
        </p:nvSpPr>
        <p:spPr>
          <a:xfrm>
            <a:off x="3795859" y="2365474"/>
            <a:ext cx="1573800" cy="1466400"/>
          </a:xfrm>
          <a:prstGeom prst="rect">
            <a:avLst/>
          </a:prstGeom>
          <a:noFill/>
          <a:ln/>
        </p:spPr>
        <p:txBody>
          <a:bodyPr wrap="square" lIns="0" tIns="0" rIns="0" bIns="0" rtlCol="0" anchor="ctr"/>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Sometimes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Sometimes используют, когда действие происходит не всегда. Это слово помогает говорить честно и естественно, если занятие бывает только в отдельные дни или при свободном времени.
</a:t>
            </a:r>
            <a:endParaRPr lang="en-US" sz="1000" dirty="0"/>
          </a:p>
        </p:txBody>
      </p:sp>
      <p:sp>
        <p:nvSpPr>
          <p:cNvPr id="13" name="Text 5"/>
          <p:cNvSpPr txBox="1"/>
          <p:nvPr/>
        </p:nvSpPr>
        <p:spPr>
          <a:xfrm>
            <a:off x="5558783" y="2365474"/>
            <a:ext cx="1573800" cy="1466400"/>
          </a:xfrm>
          <a:prstGeom prst="rect">
            <a:avLst/>
          </a:prstGeom>
          <a:noFill/>
          <a:ln/>
        </p:spPr>
        <p:txBody>
          <a:bodyPr wrap="square" lIns="0" tIns="0" rIns="0" bIns="0" rtlCol="0" anchor="ctr"/>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Rarely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Rarely подходит для редких занятий. Оно делает ответ точнее, когда ученик хочет показать, что какое-то действие случается нечасто и не входит в обычный распорядок.
</a:t>
            </a:r>
            <a:endParaRPr lang="en-US" sz="1000" dirty="0"/>
          </a:p>
        </p:txBody>
      </p:sp>
      <p:sp>
        <p:nvSpPr>
          <p:cNvPr id="14" name="Text 6"/>
          <p:cNvSpPr txBox="1"/>
          <p:nvPr/>
        </p:nvSpPr>
        <p:spPr>
          <a:xfrm>
            <a:off x="7321724" y="2365474"/>
            <a:ext cx="1573800" cy="1466400"/>
          </a:xfrm>
          <a:prstGeom prst="rect">
            <a:avLst/>
          </a:prstGeom>
          <a:noFill/>
          <a:ln/>
        </p:spPr>
        <p:txBody>
          <a:bodyPr wrap="square" lIns="0" tIns="0" rIns="0" bIns="0" rtlCol="0" anchor="ctr"/>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Never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Never означает, что действие не происходит вообще. В теме Leisure Time это слово особенно полезно, когда нужно чётко показать личные привычки и границы своего распорядка.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90000" y="1179428"/>
            <a:ext cx="5597100" cy="3458293"/>
          </a:xfrm>
          <a:prstGeom prst="rect">
            <a:avLst/>
          </a:prstGeom>
        </p:spPr>
      </p:pic>
      <p:sp>
        <p:nvSpPr>
          <p:cNvPr id="4"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Свободное время в будни и в выходные
</a:t>
            </a:r>
            <a:endParaRPr lang="en-US" sz="2800" dirty="0"/>
          </a:p>
        </p:txBody>
      </p:sp>
      <p:sp>
        <p:nvSpPr>
          <p:cNvPr id="5" name="Text 1"/>
          <p:cNvSpPr txBox="1"/>
          <p:nvPr/>
        </p:nvSpPr>
        <p:spPr>
          <a:xfrm>
            <a:off x="5972125" y="1259575"/>
            <a:ext cx="2898000" cy="15738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Диаграмма сравнивает распределение времени в учебные дни и на выходных, показывая, как меняется выбор занятий в течение недели.
</a:t>
            </a:r>
            <a:endParaRPr lang="en-US" sz="1100" dirty="0"/>
          </a:p>
        </p:txBody>
      </p:sp>
      <p:sp>
        <p:nvSpPr>
          <p:cNvPr id="6" name="Text 2"/>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10</a:t>
            </a:r>
            <a:endParaRPr lang="en-US" sz="622" dirty="0"/>
          </a:p>
        </p:txBody>
      </p:sp>
      <p:sp>
        <p:nvSpPr>
          <p:cNvPr id="7" name="Text 3"/>
          <p:cNvSpPr txBox="1"/>
          <p:nvPr/>
        </p:nvSpPr>
        <p:spPr>
          <a:xfrm>
            <a:off x="5972125" y="3065025"/>
            <a:ext cx="2898000" cy="15738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 будни доминируют уроки и короткий отдых, а в выходные больше места занимают спорт, друзья и длительные увлечения.
</a:t>
            </a:r>
            <a:endParaRPr lang="en-US" sz="1100" dirty="0"/>
          </a:p>
        </p:txBody>
      </p:sp>
      <p:sp>
        <p:nvSpPr>
          <p:cNvPr id="8" name="Text 4"/>
          <p:cNvSpPr txBox="1"/>
          <p:nvPr/>
        </p:nvSpPr>
        <p:spPr>
          <a:xfrm>
            <a:off x="90000" y="4675150"/>
            <a:ext cx="5597100" cy="173400"/>
          </a:xfrm>
          <a:prstGeom prst="rect">
            <a:avLst/>
          </a:prstGeom>
          <a:noFill/>
          <a:ln/>
        </p:spPr>
        <p:txBody>
          <a:bodyPr wrap="square" lIns="0" tIns="0" rIns="0" bIns="0" rtlCol="0" anchor="b"/>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Обобщённая схема типичного распределения досуга у школьников 11–13 лет
</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37212" y="2046575"/>
            <a:ext cx="1755046" cy="1885800"/>
          </a:xfrm>
          <a:prstGeom prst="rect">
            <a:avLst/>
          </a:prstGeom>
        </p:spPr>
      </p:pic>
      <p:pic>
        <p:nvPicPr>
          <p:cNvPr id="4" name="Image 2" descr="preencoded.png">    </p:cNvPr>
          <p:cNvPicPr>
            <a:picLocks noChangeAspect="1"/>
          </p:cNvPicPr>
          <p:nvPr/>
        </p:nvPicPr>
        <p:blipFill>
          <a:blip r:embed="rId3"/>
          <a:stretch>
            <a:fillRect/>
          </a:stretch>
        </p:blipFill>
        <p:spPr>
          <a:xfrm>
            <a:off x="7304862" y="2046576"/>
            <a:ext cx="1755046" cy="1885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000000"/>
                </a:solidFill>
                <a:latin typeface="Arial" pitchFamily="34" charset="0"/>
                <a:ea typeface="Arial" pitchFamily="34" charset="-122"/>
                <a:cs typeface="Arial" pitchFamily="34" charset="-120"/>
              </a:rPr>
              <a:t>Семейный досуг и общение дома
</a:t>
            </a:r>
            <a:endParaRPr lang="en-US" sz="2800" dirty="0"/>
          </a:p>
        </p:txBody>
      </p:sp>
      <p:sp>
        <p:nvSpPr>
          <p:cNvPr id="8" name="Text 1"/>
          <p:cNvSpPr txBox="1"/>
          <p:nvPr/>
        </p:nvSpPr>
        <p:spPr>
          <a:xfrm>
            <a:off x="197960" y="2182650"/>
            <a:ext cx="2451300" cy="15936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Вечер за настольной игрой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После ужина семья садится за стол и играет в настольную игру. Everyone spends time together, laughs and talks about the day. Such evenings help children feel support and learn how to listen to others.
</a:t>
            </a:r>
            <a:endParaRPr lang="en-US" sz="1300" dirty="0"/>
          </a:p>
        </p:txBody>
      </p:sp>
      <p:sp>
        <p:nvSpPr>
          <p:cNvPr id="9" name="Text 2"/>
          <p:cNvSpPr txBox="1"/>
          <p:nvPr/>
        </p:nvSpPr>
        <p:spPr>
          <a:xfrm>
            <a:off x="4777910" y="2192675"/>
            <a:ext cx="2451300" cy="15936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Суббота на кухне и в парке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выходные дети often help their parents cook lunch or tidy up the house. Потом вся семья goes for a walk in the park or visits relatives, and everyone has a chance to speak and share small news.
</a:t>
            </a:r>
            <a:endParaRPr lang="en-US" sz="1300" dirty="0"/>
          </a:p>
        </p:txBody>
      </p:sp>
      <p:sp>
        <p:nvSpPr>
          <p:cNvPr id="10" name="Text 3"/>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FFFFFF"/>
                </a:solidFill>
                <a:latin typeface="Arial" pitchFamily="34" charset="0"/>
                <a:ea typeface="Arial" pitchFamily="34" charset="-122"/>
                <a:cs typeface="Arial" pitchFamily="34" charset="-120"/>
              </a:rPr>
              <a:t>11</a:t>
            </a:r>
            <a:endParaRPr lang="en-US" sz="62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56725" y="2147205"/>
            <a:ext cx="5597100" cy="1522740"/>
          </a:xfrm>
          <a:prstGeom prst="rect">
            <a:avLst/>
          </a:prstGeom>
        </p:spPr>
      </p:pic>
      <p:sp>
        <p:nvSpPr>
          <p:cNvPr id="4"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Полезные слова и фразы для темы Leisure Time
</a:t>
            </a:r>
            <a:endParaRPr lang="en-US" sz="2800" dirty="0"/>
          </a:p>
        </p:txBody>
      </p:sp>
      <p:sp>
        <p:nvSpPr>
          <p:cNvPr id="5" name="Text 1"/>
          <p:cNvSpPr txBox="1"/>
          <p:nvPr/>
        </p:nvSpPr>
        <p:spPr>
          <a:xfrm>
            <a:off x="263825" y="1295900"/>
            <a:ext cx="2898000" cy="15738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Слова и выражения, которые часто нужны в устных ответах и коротких письменных работах по теме свободного времени.
</a:t>
            </a:r>
            <a:endParaRPr lang="en-US" sz="1100" dirty="0"/>
          </a:p>
        </p:txBody>
      </p:sp>
      <p:sp>
        <p:nvSpPr>
          <p:cNvPr id="6" name="Text 2"/>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12</a:t>
            </a:r>
            <a:endParaRPr lang="en-US" sz="622" dirty="0"/>
          </a:p>
        </p:txBody>
      </p:sp>
      <p:sp>
        <p:nvSpPr>
          <p:cNvPr id="7" name="Text 3"/>
          <p:cNvSpPr txBox="1"/>
          <p:nvPr/>
        </p:nvSpPr>
        <p:spPr>
          <a:xfrm>
            <a:off x="263825" y="3101350"/>
            <a:ext cx="2898000" cy="15738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Лексика помогает быстро строить простые ответы о досуге и легко менять одну тему занятия на другую.
</a:t>
            </a:r>
            <a:endParaRPr lang="en-US" sz="1100" dirty="0"/>
          </a:p>
        </p:txBody>
      </p:sp>
      <p:sp>
        <p:nvSpPr>
          <p:cNvPr id="8" name="Text 4"/>
          <p:cNvSpPr txBox="1"/>
          <p:nvPr/>
        </p:nvSpPr>
        <p:spPr>
          <a:xfrm>
            <a:off x="3456725" y="4675150"/>
            <a:ext cx="5597100" cy="173400"/>
          </a:xfrm>
          <a:prstGeom prst="rect">
            <a:avLst/>
          </a:prstGeom>
          <a:noFill/>
          <a:ln/>
        </p:spPr>
        <p:txBody>
          <a:bodyPr wrap="square" lIns="0" tIns="0" rIns="0" bIns="0" rtlCol="0" anchor="b"/>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Материал по теме Leisure Time для 6 класса
</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FFFFFF"/>
                </a:solidFill>
                <a:latin typeface="Arial" pitchFamily="34" charset="0"/>
                <a:ea typeface="Arial" pitchFamily="34" charset="-122"/>
                <a:cs typeface="Arial" pitchFamily="34" charset="-120"/>
              </a:rPr>
              <a:t>13</a:t>
            </a:r>
            <a:endParaRPr lang="en-US" sz="622" dirty="0"/>
          </a:p>
        </p:txBody>
      </p:sp>
      <p:sp>
        <p:nvSpPr>
          <p:cNvPr id="5" name="Text 1"/>
          <p:cNvSpPr txBox="1"/>
          <p:nvPr/>
        </p:nvSpPr>
        <p:spPr>
          <a:xfrm>
            <a:off x="90000" y="1437258"/>
            <a:ext cx="3440100" cy="24219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Полезно помнить о паузах, времени без движения, вечерних ограничениях и безопасности в интернете.
</a:t>
            </a:r>
            <a:endParaRPr lang="en-US" sz="1000" dirty="0"/>
          </a:p>
        </p:txBody>
      </p:sp>
      <p:sp>
        <p:nvSpPr>
          <p:cNvPr id="6" name="Text 2"/>
          <p:cNvSpPr txBox="1"/>
          <p:nvPr/>
        </p:nvSpPr>
        <p:spPr>
          <a:xfrm>
            <a:off x="4574287" y="1060551"/>
            <a:ext cx="4328700" cy="1422000"/>
          </a:xfrm>
          <a:prstGeom prst="rect">
            <a:avLst/>
          </a:prstGeom>
          <a:noFill/>
          <a:ln/>
        </p:spPr>
        <p:txBody>
          <a:bodyPr wrap="square" lIns="0" tIns="0" rIns="0" bIns="0" rtlCol="0" anchor="b"/>
          <a:lstStyle/>
          <a:p>
            <a:pPr algn="ctr" indent="0" marL="0">
              <a:lnSpc>
                <a:spcPct val="80000"/>
              </a:lnSpc>
              <a:buNone/>
            </a:pPr>
            <a:r>
              <a:rPr lang="en-US" sz="7817" b="1" dirty="0">
                <a:solidFill>
                  <a:srgbClr val="000000"/>
                </a:solidFill>
                <a:latin typeface="Arial" pitchFamily="34" charset="0"/>
                <a:ea typeface="Arial" pitchFamily="34" charset="-122"/>
                <a:cs typeface="Arial" pitchFamily="34" charset="-120"/>
              </a:rPr>
              <a:t>4
</a:t>
            </a:r>
            <a:endParaRPr lang="en-US" sz="7817" dirty="0"/>
          </a:p>
        </p:txBody>
      </p:sp>
      <p:sp>
        <p:nvSpPr>
          <p:cNvPr id="7" name="Text 3"/>
          <p:cNvSpPr txBox="1"/>
          <p:nvPr/>
        </p:nvSpPr>
        <p:spPr>
          <a:xfrm>
            <a:off x="4574425" y="2547400"/>
            <a:ext cx="4328700" cy="1703700"/>
          </a:xfrm>
          <a:prstGeom prst="rect">
            <a:avLst/>
          </a:prstGeom>
          <a:noFill/>
          <a:ln/>
        </p:spPr>
        <p:txBody>
          <a:bodyPr wrap="square" lIns="0" tIns="0" rIns="0" bIns="0" rtlCol="0" anchor="t"/>
          <a:lstStyle/>
          <a:p>
            <a:pPr algn="ctr" indent="0" marL="0">
              <a:lnSpc>
                <a:spcPct val="100000"/>
              </a:lnSpc>
              <a:buNone/>
            </a:pPr>
            <a:r>
              <a:rPr lang="en-US" sz="2439" b="1" dirty="0">
                <a:solidFill>
                  <a:srgbClr val="000000"/>
                </a:solidFill>
                <a:latin typeface="Arial" pitchFamily="34" charset="0"/>
                <a:ea typeface="Arial" pitchFamily="34" charset="-122"/>
                <a:cs typeface="Arial" pitchFamily="34" charset="-120"/>
              </a:rPr>
              <a:t>простых правила помогают использовать экранное время без лишней нагрузки.
</a:t>
            </a:r>
            <a:endParaRPr lang="en-US" sz="2439" dirty="0"/>
          </a:p>
        </p:txBody>
      </p:sp>
      <p:sp>
        <p:nvSpPr>
          <p:cNvPr id="8" name="Text 4"/>
          <p:cNvSpPr txBox="1"/>
          <p:nvPr/>
        </p:nvSpPr>
        <p:spPr>
          <a:xfrm>
            <a:off x="90000" y="4251233"/>
            <a:ext cx="3440100" cy="147900"/>
          </a:xfrm>
          <a:prstGeom prst="rect">
            <a:avLst/>
          </a:prstGeom>
          <a:noFill/>
          <a:ln/>
        </p:spPr>
        <p:txBody>
          <a:bodyPr wrap="square" lIns="0" tIns="0" rIns="0" bIns="0" rtlCol="0" anchor="b"/>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Обобщение рекомендаций по цифровой гигиене для школьников
</a:t>
            </a:r>
            <a:endParaRPr lang="en-US" sz="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90000" y="1179428"/>
            <a:ext cx="5597100" cy="3458293"/>
          </a:xfrm>
          <a:prstGeom prst="rect">
            <a:avLst/>
          </a:prstGeom>
        </p:spPr>
      </p:pic>
      <p:sp>
        <p:nvSpPr>
          <p:cNvPr id="4"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Предпочтения одноклассников: активный или спокойный отдых
</a:t>
            </a:r>
            <a:endParaRPr lang="en-US" sz="2800" dirty="0"/>
          </a:p>
        </p:txBody>
      </p:sp>
      <p:sp>
        <p:nvSpPr>
          <p:cNvPr id="5" name="Text 1"/>
          <p:cNvSpPr txBox="1"/>
          <p:nvPr/>
        </p:nvSpPr>
        <p:spPr>
          <a:xfrm>
            <a:off x="5972125" y="1259575"/>
            <a:ext cx="2898000" cy="15738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Диаграмма показывает учебный пример ответов класса и помогает сравнить более активные и более спокойные занятия по популярности.
</a:t>
            </a:r>
            <a:endParaRPr lang="en-US" sz="1100" dirty="0"/>
          </a:p>
        </p:txBody>
      </p:sp>
      <p:sp>
        <p:nvSpPr>
          <p:cNvPr id="6" name="Text 2"/>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14</a:t>
            </a:r>
            <a:endParaRPr lang="en-US" sz="622" dirty="0"/>
          </a:p>
        </p:txBody>
      </p:sp>
      <p:sp>
        <p:nvSpPr>
          <p:cNvPr id="7" name="Text 3"/>
          <p:cNvSpPr txBox="1"/>
          <p:nvPr/>
        </p:nvSpPr>
        <p:spPr>
          <a:xfrm>
            <a:off x="5972125" y="3065025"/>
            <a:ext cx="2898000" cy="15738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Активный отдых и музыка выглядят особенно востребованными, а рисование выбирают реже; это удобно для сравнений more popular и less popular.
</a:t>
            </a:r>
            <a:endParaRPr lang="en-US" sz="1100" dirty="0"/>
          </a:p>
        </p:txBody>
      </p:sp>
      <p:sp>
        <p:nvSpPr>
          <p:cNvPr id="8" name="Text 4"/>
          <p:cNvSpPr txBox="1"/>
          <p:nvPr/>
        </p:nvSpPr>
        <p:spPr>
          <a:xfrm>
            <a:off x="90000" y="4675150"/>
            <a:ext cx="5597100" cy="173400"/>
          </a:xfrm>
          <a:prstGeom prst="rect">
            <a:avLst/>
          </a:prstGeom>
          <a:noFill/>
          <a:ln/>
        </p:spPr>
        <p:txBody>
          <a:bodyPr wrap="square" lIns="0" tIns="0" rIns="0" bIns="0" rtlCol="0" anchor="b"/>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Учебный пример диаграммы для работы на уроке
</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Как написать 5 простых предложений о своём досуге
</a:t>
            </a:r>
            <a:endParaRPr lang="en-US" sz="2800" dirty="0"/>
          </a:p>
        </p:txBody>
      </p:sp>
      <p:sp>
        <p:nvSpPr>
          <p:cNvPr id="9"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000000"/>
                </a:solidFill>
                <a:latin typeface="Arial" pitchFamily="34" charset="0"/>
                <a:ea typeface="Arial" pitchFamily="34" charset="-122"/>
                <a:cs typeface="Arial" pitchFamily="34" charset="-120"/>
              </a:rPr>
              <a:t>15</a:t>
            </a:r>
            <a:endParaRPr lang="en-US" sz="622" dirty="0"/>
          </a:p>
        </p:txBody>
      </p:sp>
      <p:sp>
        <p:nvSpPr>
          <p:cNvPr id="10" name="Text 2"/>
          <p:cNvSpPr txBox="1"/>
          <p:nvPr/>
        </p:nvSpPr>
        <p:spPr>
          <a:xfrm>
            <a:off x="260450" y="1270550"/>
            <a:ext cx="2635500" cy="14808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Представься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Начни с имени, чтобы текст сразу был личным и понятным. Одна короткая фраза помогает задать тон всему рассказу и сделать его естественным.
</a:t>
            </a:r>
            <a:endParaRPr lang="en-US" sz="1300" dirty="0"/>
          </a:p>
        </p:txBody>
      </p:sp>
      <p:sp>
        <p:nvSpPr>
          <p:cNvPr id="11" name="Text 3"/>
          <p:cNvSpPr txBox="1"/>
          <p:nvPr/>
        </p:nvSpPr>
        <p:spPr>
          <a:xfrm>
            <a:off x="3294013" y="1265013"/>
            <a:ext cx="2635500" cy="14808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Скажи о свободном времени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Используй модель In my free time, I… и назови одно привычное занятие. Лучше выбрать простой глагол в Present Simple, чтобы не усложнять предложение.
</a:t>
            </a:r>
            <a:endParaRPr lang="en-US" sz="1300" dirty="0"/>
          </a:p>
        </p:txBody>
      </p:sp>
      <p:sp>
        <p:nvSpPr>
          <p:cNvPr id="12" name="Text 4"/>
          <p:cNvSpPr txBox="1"/>
          <p:nvPr/>
        </p:nvSpPr>
        <p:spPr>
          <a:xfrm>
            <a:off x="6303320" y="1270538"/>
            <a:ext cx="2635500" cy="14808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Добавь частоту и компанию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Укажи, как часто ты это делаешь и с кем. Слова often, usually, sometimes и with my friends помогают сделать ответ точнее и живее.
</a:t>
            </a:r>
            <a:endParaRPr lang="en-US" sz="1300" dirty="0"/>
          </a:p>
        </p:txBody>
      </p:sp>
      <p:sp>
        <p:nvSpPr>
          <p:cNvPr id="13" name="Text 5"/>
          <p:cNvSpPr txBox="1"/>
          <p:nvPr/>
        </p:nvSpPr>
        <p:spPr>
          <a:xfrm>
            <a:off x="260445" y="3315087"/>
            <a:ext cx="2635500" cy="14808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Назови любимое хобби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Фраза My favourite hobby is… помогает выделить главное увлечение. После неё удобно добавить короткое объяснение, почему это занятие нравится и чем оно полезно.
</a:t>
            </a:r>
            <a:endParaRPr lang="en-US" sz="1300" dirty="0"/>
          </a:p>
        </p:txBody>
      </p:sp>
      <p:sp>
        <p:nvSpPr>
          <p:cNvPr id="14" name="Text 6"/>
          <p:cNvSpPr txBox="1"/>
          <p:nvPr/>
        </p:nvSpPr>
        <p:spPr>
          <a:xfrm>
            <a:off x="3294007" y="3315087"/>
            <a:ext cx="2635500" cy="14808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Заверши оценкой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Последнее предложение может быть очень простым: It is fun, relaxing or interesting. Так текст звучит законченно и показывает твоё отношение к досугу.
</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0000" y="1547409"/>
            <a:ext cx="8964000" cy="3286482"/>
          </a:xfrm>
          <a:prstGeom prst="rect">
            <a:avLst/>
          </a:prstGeom>
        </p:spPr>
      </p:pic>
      <p:sp>
        <p:nvSpPr>
          <p:cNvPr id="3"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Как выбрать занятие по времени и настроению
</a:t>
            </a:r>
            <a:endParaRPr lang="en-US" sz="2800" dirty="0"/>
          </a:p>
        </p:txBody>
      </p:sp>
      <p:sp>
        <p:nvSpPr>
          <p:cNvPr id="4"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16</a:t>
            </a:r>
            <a:endParaRPr lang="en-US" sz="622" dirty="0"/>
          </a:p>
        </p:txBody>
      </p:sp>
      <p:sp>
        <p:nvSpPr>
          <p:cNvPr id="5" name="Text 2"/>
          <p:cNvSpPr txBox="1"/>
          <p:nvPr/>
        </p:nvSpPr>
        <p:spPr>
          <a:xfrm>
            <a:off x="90000" y="955050"/>
            <a:ext cx="8964000" cy="397800"/>
          </a:xfrm>
          <a:prstGeom prst="rect">
            <a:avLst/>
          </a:prstGeom>
          <a:noFill/>
          <a:ln/>
        </p:spPr>
        <p:txBody>
          <a:bodyPr wrap="square" lIns="0" tIns="0" rIns="0" bIns="0" rtlCol="0" anchor="t"/>
          <a:lstStyle/>
          <a:p>
            <a:pPr algn="l" indent="0" marL="0">
              <a:lnSpc>
                <a:spcPct val="80000"/>
              </a:lnSpc>
              <a:buNone/>
            </a:pPr>
            <a:r>
              <a:rPr lang="en-US" sz="1100" b="1" dirty="0">
                <a:solidFill>
                  <a:srgbClr val="000000"/>
                </a:solidFill>
                <a:latin typeface="Arial" pitchFamily="34" charset="0"/>
                <a:ea typeface="Arial" pitchFamily="34" charset="-122"/>
                <a:cs typeface="Arial" pitchFamily="34" charset="-120"/>
              </a:rPr>
              <a:t>Алгоритм помогает подобрать реалистичное занятие для короткого перерыва или более длинного вечера.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48900" y="1003686"/>
            <a:ext cx="4148100" cy="1972778"/>
          </a:xfrm>
          <a:prstGeom prst="rect">
            <a:avLst/>
          </a:prstGeom>
        </p:spPr>
      </p:pic>
      <p:pic>
        <p:nvPicPr>
          <p:cNvPr id="4" name="Image 2" descr="preencoded.png">    </p:cNvPr>
          <p:cNvPicPr>
            <a:picLocks noChangeAspect="1"/>
          </p:cNvPicPr>
          <p:nvPr/>
        </p:nvPicPr>
        <p:blipFill>
          <a:blip r:embed="rId3"/>
          <a:stretch>
            <a:fillRect/>
          </a:stretch>
        </p:blipFill>
        <p:spPr>
          <a:xfrm>
            <a:off x="4948900" y="2980086"/>
            <a:ext cx="4148100" cy="197277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Творческие занятия как часть Leisure Time
</a:t>
            </a:r>
            <a:endParaRPr lang="en-US" sz="2800" dirty="0"/>
          </a:p>
        </p:txBody>
      </p:sp>
      <p:sp>
        <p:nvSpPr>
          <p:cNvPr id="7" name="Text 1"/>
          <p:cNvSpPr txBox="1"/>
          <p:nvPr/>
        </p:nvSpPr>
        <p:spPr>
          <a:xfrm>
            <a:off x="228669" y="1225050"/>
            <a:ext cx="3786300" cy="15936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Рисование после уроков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После школы ученик достаёт альбом и цветные карандаши. He likes drawing because it is relaxing and helps him calm down after a busy day. Когда рисунок готов, он показывает его друзьям и сравнивает идеи.
</a:t>
            </a:r>
            <a:endParaRPr lang="en-US" sz="1300" dirty="0"/>
          </a:p>
        </p:txBody>
      </p:sp>
      <p:sp>
        <p:nvSpPr>
          <p:cNvPr id="8" name="Text 2"/>
          <p:cNvSpPr txBox="1"/>
          <p:nvPr/>
        </p:nvSpPr>
        <p:spPr>
          <a:xfrm>
            <a:off x="228669" y="3169675"/>
            <a:ext cx="3786300" cy="15936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Музыка и поделки дома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Вечером девочка поёт, играет на простом инструменте или делает поделку из бумаги. She enjoys making things with her hands because creative work develops imagination and patience. Такие занятия хорошо подходят для спокойного отдыха дома.
</a:t>
            </a:r>
            <a:endParaRPr lang="en-US" sz="1300" dirty="0"/>
          </a:p>
        </p:txBody>
      </p:sp>
      <p:sp>
        <p:nvSpPr>
          <p:cNvPr id="9" name="Text 3"/>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17</a:t>
            </a:r>
            <a:endParaRPr lang="en-US" sz="62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0300" y="1751239"/>
            <a:ext cx="5426700" cy="2194621"/>
          </a:xfrm>
          <a:prstGeom prst="rect">
            <a:avLst/>
          </a:prstGeom>
        </p:spPr>
      </p:pic>
      <p:sp>
        <p:nvSpPr>
          <p:cNvPr id="4"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000000"/>
                </a:solidFill>
                <a:latin typeface="Arial" pitchFamily="34" charset="0"/>
                <a:ea typeface="Arial" pitchFamily="34" charset="-122"/>
                <a:cs typeface="Arial" pitchFamily="34" charset="-120"/>
              </a:rPr>
              <a:t>Примеры предложений: правильно и неправильно
</a:t>
            </a:r>
            <a:endParaRPr lang="en-US" sz="2800" dirty="0"/>
          </a:p>
        </p:txBody>
      </p:sp>
      <p:sp>
        <p:nvSpPr>
          <p:cNvPr id="5"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6" name="Text 2"/>
          <p:cNvSpPr txBox="1"/>
          <p:nvPr/>
        </p:nvSpPr>
        <p:spPr>
          <a:xfrm>
            <a:off x="6086175" y="1295910"/>
            <a:ext cx="2817300" cy="1573800"/>
          </a:xfrm>
          <a:prstGeom prst="rect">
            <a:avLst/>
          </a:prstGeom>
          <a:noFill/>
          <a:ln/>
        </p:spPr>
        <p:txBody>
          <a:bodyPr wrap="square" lIns="0" tIns="0" rIns="0" bIns="0" rtlCol="0" anchor="b"/>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Таблица показывает типичные ошибки в Present Simple и помогает запомнить правильный порядок слов в предложениях о досуге.
</a:t>
            </a:r>
            <a:endParaRPr lang="en-US" sz="1100" dirty="0"/>
          </a:p>
        </p:txBody>
      </p:sp>
      <p:sp>
        <p:nvSpPr>
          <p:cNvPr id="7" name="Text 3"/>
          <p:cNvSpPr txBox="1"/>
          <p:nvPr/>
        </p:nvSpPr>
        <p:spPr>
          <a:xfrm>
            <a:off x="6086175" y="3101358"/>
            <a:ext cx="2817300" cy="1573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Ошибки чаще всего связаны с окончанием -s и порядком слов; если помнить эти два правила, короткие фразы становятся заметно точнее.
</a:t>
            </a:r>
            <a:endParaRPr lang="en-US" sz="1100" dirty="0"/>
          </a:p>
        </p:txBody>
      </p:sp>
      <p:sp>
        <p:nvSpPr>
          <p:cNvPr id="8" name="Text 4"/>
          <p:cNvSpPr txBox="1"/>
          <p:nvPr/>
        </p:nvSpPr>
        <p:spPr>
          <a:xfrm>
            <a:off x="230300" y="4608075"/>
            <a:ext cx="5426700" cy="173400"/>
          </a:xfrm>
          <a:prstGeom prst="rect">
            <a:avLst/>
          </a:prstGeom>
          <a:noFill/>
          <a:ln/>
        </p:spPr>
        <p:txBody>
          <a:bodyPr wrap="square" lIns="0" tIns="0" rIns="0" bIns="0" rtlCol="0" anchor="b"/>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Грамматика Present Simple для 6 класса
</a:t>
            </a:r>
            <a:endParaRPr lang="en-US"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90000" y="150125"/>
            <a:ext cx="8964000" cy="723900"/>
          </a:xfrm>
          <a:prstGeom prst="rect">
            <a:avLst/>
          </a:prstGeom>
          <a:noFill/>
          <a:ln/>
        </p:spPr>
        <p:txBody>
          <a:bodyPr wrap="square" lIns="0" tIns="0" rIns="0" bIns="0" rtlCol="0" anchor="ctr"/>
          <a:lstStyle/>
          <a:p>
            <a:pPr algn="l" indent="0" marL="0">
              <a:lnSpc>
                <a:spcPct val="80000"/>
              </a:lnSpc>
              <a:buNone/>
            </a:pPr>
            <a:r>
              <a:rPr lang="en-US" sz="2800" b="1" dirty="0">
                <a:solidFill>
                  <a:srgbClr val="ED131C"/>
                </a:solidFill>
                <a:latin typeface="Arial" pitchFamily="34" charset="0"/>
                <a:ea typeface="Arial" pitchFamily="34" charset="-122"/>
                <a:cs typeface="Arial" pitchFamily="34" charset="-120"/>
              </a:rPr>
              <a:t>Что помогает говорить о Leisure Time уверенно
</a:t>
            </a:r>
            <a:endParaRPr lang="en-US" sz="2800" dirty="0"/>
          </a:p>
        </p:txBody>
      </p:sp>
      <p:sp>
        <p:nvSpPr>
          <p:cNvPr id="9" name="Text 1"/>
          <p:cNvSpPr txBox="1"/>
          <p:nvPr/>
        </p:nvSpPr>
        <p:spPr>
          <a:xfrm>
            <a:off x="8265300" y="4962500"/>
            <a:ext cx="788700" cy="90900"/>
          </a:xfrm>
          <a:prstGeom prst="rect">
            <a:avLst/>
          </a:prstGeom>
          <a:noFill/>
          <a:ln/>
        </p:spPr>
        <p:txBody>
          <a:bodyPr wrap="square" lIns="0" tIns="0" rIns="0" bIns="0" rtlCol="0" anchor="t"/>
          <a:lstStyle/>
          <a:p>
            <a:pPr algn="r" indent="0" marL="0">
              <a:lnSpc>
                <a:spcPct val="115000"/>
              </a:lnSpc>
              <a:buNone/>
            </a:pPr>
            <a:r>
              <a:rPr lang="en-US" sz="622" dirty="0">
                <a:solidFill>
                  <a:srgbClr val="78909C"/>
                </a:solidFill>
                <a:latin typeface="Arial" pitchFamily="34" charset="0"/>
                <a:ea typeface="Arial" pitchFamily="34" charset="-122"/>
                <a:cs typeface="Arial" pitchFamily="34" charset="-120"/>
              </a:rPr>
              <a:t>19</a:t>
            </a:r>
            <a:endParaRPr lang="en-US" sz="622" dirty="0"/>
          </a:p>
        </p:txBody>
      </p:sp>
      <p:sp>
        <p:nvSpPr>
          <p:cNvPr id="10" name="Text 2"/>
          <p:cNvSpPr txBox="1"/>
          <p:nvPr/>
        </p:nvSpPr>
        <p:spPr>
          <a:xfrm>
            <a:off x="260450" y="1270550"/>
            <a:ext cx="4398900" cy="7968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Полезная лексика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Сначала нужно знать слова по теме: hobby, free time, sport, friends, relax. Чем точнее словарь, тем легче назвать своё занятие и объяснить, почему оно нравится.
</a:t>
            </a:r>
            <a:endParaRPr lang="en-US" sz="1200" dirty="0"/>
          </a:p>
        </p:txBody>
      </p:sp>
      <p:sp>
        <p:nvSpPr>
          <p:cNvPr id="11" name="Text 3"/>
          <p:cNvSpPr txBox="1"/>
          <p:nvPr/>
        </p:nvSpPr>
        <p:spPr>
          <a:xfrm>
            <a:off x="260450" y="2143152"/>
            <a:ext cx="4398900" cy="7968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Слова частоты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Often, usually, sometimes и never делают ответ живым и точным. Они помогают показать привычки без длинных объяснений и сразу дают слушателю понятный ритм рассказа.
</a:t>
            </a:r>
            <a:endParaRPr lang="en-US" sz="1200" dirty="0"/>
          </a:p>
        </p:txBody>
      </p:sp>
      <p:sp>
        <p:nvSpPr>
          <p:cNvPr id="12" name="Text 4"/>
          <p:cNvSpPr txBox="1"/>
          <p:nvPr/>
        </p:nvSpPr>
        <p:spPr>
          <a:xfrm>
            <a:off x="260450" y="3015752"/>
            <a:ext cx="4398900" cy="7968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Простая грамматика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Для этой темы достаточно Present Simple и коротких предложений. Если не усложнять конструкции, легче избежать ошибок и быстрее построить ответ на уроке.
</a:t>
            </a:r>
            <a:endParaRPr lang="en-US" sz="1200" dirty="0"/>
          </a:p>
        </p:txBody>
      </p:sp>
      <p:sp>
        <p:nvSpPr>
          <p:cNvPr id="13" name="Text 5"/>
          <p:cNvSpPr txBox="1"/>
          <p:nvPr/>
        </p:nvSpPr>
        <p:spPr>
          <a:xfrm>
            <a:off x="260450" y="3888359"/>
            <a:ext cx="4398900" cy="7968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Личный пример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Лучше говорить о себе: что ты делаешь, когда и с кем. Личный пример звучит естественно, помогает запомнить фразу и делает мини-письмо или устный ответ убедительнее.
</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88775" y="3455975"/>
            <a:ext cx="4833000" cy="1597500"/>
          </a:xfrm>
          <a:prstGeom prst="rect">
            <a:avLst/>
          </a:prstGeom>
          <a:noFill/>
          <a:ln/>
        </p:spPr>
        <p:txBody>
          <a:bodyPr wrap="square" lIns="0" tIns="0" rIns="0" bIns="0" rtlCol="0" anchor="ctr"/>
          <a:lstStyle/>
          <a:p>
            <a:pPr algn="l" indent="0" marL="0">
              <a:lnSpc>
                <a:spcPct val="115000"/>
              </a:lnSpc>
              <a:buNone/>
            </a:pPr>
            <a:r>
              <a:rPr lang="en-US" sz="1222" dirty="0">
                <a:solidFill>
                  <a:srgbClr val="000000"/>
                </a:solidFill>
                <a:latin typeface="Arial" pitchFamily="34" charset="0"/>
                <a:ea typeface="Arial" pitchFamily="34" charset="-122"/>
                <a:cs typeface="Arial" pitchFamily="34" charset="-120"/>
              </a:rPr>
              <a:t>Leisure Time учит не только словам, но и умению говорить о себе просто и ясно. Если использовать знакомую лексику, Present Simple и частотные наречия, ответ получается уверенным и естественным.
</a:t>
            </a:r>
            <a:endParaRPr lang="en-US" sz="1222" dirty="0"/>
          </a:p>
        </p:txBody>
      </p:sp>
      <p:sp>
        <p:nvSpPr>
          <p:cNvPr id="3" name="Text 1"/>
          <p:cNvSpPr txBox="1"/>
          <p:nvPr/>
        </p:nvSpPr>
        <p:spPr>
          <a:xfrm>
            <a:off x="88625" y="501700"/>
            <a:ext cx="8940600" cy="1433400"/>
          </a:xfrm>
          <a:prstGeom prst="rect">
            <a:avLst/>
          </a:prstGeom>
          <a:noFill/>
          <a:ln/>
        </p:spPr>
        <p:txBody>
          <a:bodyPr wrap="square" lIns="0" tIns="0" rIns="0" bIns="0" rtlCol="0" anchor="t"/>
          <a:lstStyle/>
          <a:p>
            <a:pPr algn="l" indent="0" marL="0">
              <a:lnSpc>
                <a:spcPct val="80000"/>
              </a:lnSpc>
              <a:buNone/>
            </a:pPr>
            <a:r>
              <a:rPr lang="en-US" sz="4700" b="1" dirty="0">
                <a:solidFill>
                  <a:srgbClr val="000000"/>
                </a:solidFill>
                <a:latin typeface="Arial" pitchFamily="34" charset="0"/>
                <a:ea typeface="Arial" pitchFamily="34" charset="-122"/>
                <a:cs typeface="Arial" pitchFamily="34" charset="-120"/>
              </a:rPr>
              <a:t>Leisure Time: тема, которую легко сделать своей
</a:t>
            </a:r>
            <a:endParaRPr lang="en-US" sz="4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2026-05-30T15:10:44Z</dcterms:created>
  <dcterms:modified xsi:type="dcterms:W3CDTF">2026-05-30T15:10:44Z</dcterms:modified>
</cp:coreProperties>
</file>