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75" y="199993"/>
            <a:ext cx="8745300" cy="4756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5550" y="3872250"/>
            <a:ext cx="61614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4. Our Planet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343837" y="3213975"/>
            <a:ext cx="4060200" cy="4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 общий дом, ответственность и устойчивое будущее.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6190250" y="246950"/>
            <a:ext cx="27378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927" y="403000"/>
            <a:ext cx="4206797" cy="434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375" y="520850"/>
            <a:ext cx="4034100" cy="19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как язык глобальных решений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34375" y="2762250"/>
            <a:ext cx="39573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экологии помогает старшеклассникам обсуждать глобальные вызовы на английском: от климата и загрязнения до сохранения ресурсов. Она соединяет школьный опыт с реальными проблемами мира и развивает академическую речь, аргументацию и сравнение.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306202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по теме «Our planet»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46275" y="3312262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понятия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46275" y="3608612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environment, pollution, climate change, ecosystem и biodiversity формируют ядро темы. Они позволяют точно называть экологические явления и строить связные ответы о состоянии природы и роли человека.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80700" y="3312262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энергия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80700" y="3608612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natural resources, renewable energy, conservation и sustainable development делает речь более академичной. С её помощью можно описывать выбор между потреблением, сохранением и ответственным использованием ресурсов.
</a:t>
            </a:r>
            <a:endParaRPr lang="en-US" sz="995" dirty="0"/>
          </a:p>
        </p:txBody>
      </p:sp>
      <p:sp>
        <p:nvSpPr>
          <p:cNvPr id="14" name="Text 6"/>
          <p:cNvSpPr txBox="1"/>
          <p:nvPr/>
        </p:nvSpPr>
        <p:spPr>
          <a:xfrm>
            <a:off x="6215125" y="3312262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для анализа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15125" y="3608612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pollute, damage, preserve, recycle, reduce, improve, affect и protect делают высказывание точным. Они подходят для монолога, письма и аргументированного обсуждения экологических проблем.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1963487" y="1692037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и решения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963487" y="1988387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Словосочетания save energy, reduce waste, protect nature, cut emissions и sort rubbish помогают говорить не только о проблемах, но и о практических способах их решения в повседневной жизни.
</a:t>
            </a:r>
            <a:endParaRPr lang="en-US" sz="1000" dirty="0"/>
          </a:p>
        </p:txBody>
      </p:sp>
      <p:sp>
        <p:nvSpPr>
          <p:cNvPr id="18" name="Text 10"/>
          <p:cNvSpPr txBox="1"/>
          <p:nvPr/>
        </p:nvSpPr>
        <p:spPr>
          <a:xfrm>
            <a:off x="4797913" y="1692037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и растительный мир
</a:t>
            </a:r>
            <a:endParaRPr lang="en-US" sz="1199" dirty="0"/>
          </a:p>
        </p:txBody>
      </p:sp>
      <p:sp>
        <p:nvSpPr>
          <p:cNvPr id="19" name="Text 11"/>
          <p:cNvSpPr txBox="1"/>
          <p:nvPr/>
        </p:nvSpPr>
        <p:spPr>
          <a:xfrm>
            <a:off x="4797913" y="1988387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wildlife, habitat, endangered species и wildlife conservation нужны для обсуждения биоразнообразия. Они помогают объяснять, почему исчезновение видов влияет на устойчивость экосистем и жизнь человека.
</a:t>
            </a:r>
            <a:endParaRPr lang="en-US" sz="99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проблемы: что встречается чаще всего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иллюстративная диаграмма по теме раздела, без статистической привязки
</a:t>
            </a:r>
            <a:endParaRPr lang="en-US" sz="932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экологические темы чаще всего становятся предметом обсуждения в учебных материалах и СМИ.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загрязнение воздуха, пластиковые отходы и климатические изменения; они воспринимаются как самые острые и взаимосвязанные проблемы.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22" y="358339"/>
            <a:ext cx="3721200" cy="2947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3404475"/>
            <a:ext cx="36372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 общая система: атмосфера, вода, суша и жизнь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04300" y="10216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04300" y="12773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защищает живые организмы, удерживает тепло и смягчает резкие перепады температуры. Без неё жизнь на Земле была бы невозможна в привычной нам форме.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300" y="18232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круговорот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704300" y="20789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обеспечивает круговорот веществ, переносит тепло и поддерживает существование экосистем. Состояние водных ресурсов напрямую влияет на сельское хозяйство, здоровье людей и климат.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704300" y="26248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и почвы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04300" y="28805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Литосфера, рельеф и почвы определяют природные условия, типы ландшафтов и распределение жизни. Их истощение или загрязнение быстро отражается на качестве среды обитания.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4704300" y="34264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04300" y="36821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объединяет все формы жизни и поддерживает экологическое равновесие. Изменение одной части системы вызывает цепную реакцию, поэтому защита природы требует комплексного подхода.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1918991"/>
            <a:ext cx="4298400" cy="20923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выражения для описания экологии на английском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раздела Unit 4. Our Planet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соотнести ключевую лексику с её значением и типичными действиями в экологической теме.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слова и устойчивые сочетания делают речь точнее, а также помогают говорить о проблемах и решениях без повторов.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520850"/>
            <a:ext cx="3486000" cy="19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для обсуждения экологии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701086" y="787216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Must, should, can и have to помогают выражать обязанность, совет и возможность. С их помощью легко формулировать экологические нормы: governments must act, schools can save energy.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01061" y="552916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01086" y="1638323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подходит для общих фактов и устойчивых закономерностей о природе. Например, the climate changes slowly, or forests play a key role in regulating the environment.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1061" y="1404023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01086" y="2489429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показывает процессы, происходящие прямо сейчас. Такие фразы, как temperatures are rising и forests are disappearing, подчёркивают срочность экологической проблемы.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701061" y="2255129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701086" y="3340535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be going to помогает говорить о планах и намерениях: we are going to reduce waste. Она особенно полезна, когда нужно предлагать реальные шаги и решения.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701061" y="3106235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действия
</a:t>
            </a:r>
            <a:endParaRPr lang="en-US" sz="1000" dirty="0"/>
          </a:p>
        </p:txBody>
      </p:sp>
      <p:sp>
        <p:nvSpPr>
          <p:cNvPr id="18" name="Text 10"/>
          <p:cNvSpPr txBox="1"/>
          <p:nvPr/>
        </p:nvSpPr>
        <p:spPr>
          <a:xfrm>
            <a:off x="4701086" y="4191641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Comparatives and superlatives позволяют сопоставлять страны, источники энергии и способы защиты природы. Фразы like cleaner, more efficient and the safest make arguments clearer and stronger.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4701061" y="3957341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 оценка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человеческой деятельности к экологическим последствиям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схема по материалам раздела Unit 4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18" y="1660055"/>
            <a:ext cx="2573700" cy="16889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568" y="1660055"/>
            <a:ext cx="2573700" cy="16889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8893" y="1660055"/>
            <a:ext cx="2573700" cy="16889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меняется: факты, которые невозможно игнорировать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40193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регионах потепление уже заметно по таянию ледников и сокращению снежного покрова. Это меняет режим рек, усиливает риск наводнений и влияет на людей, живущих в прибрежных зонах. Климатический процесс становится частью повседневной реальности, а не только научного обсуждения.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0193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 отступает, вода поднимается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29855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температура растёт, волны жары становятся длиннее, а засухи — более разрушительными. В таких условиях страдают урожай, здоровье людей и водные ресурсы. Одновременно усиливаются штормы и ливни, поэтому климатические риски затрагивают сразу несколько сфер жизни.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3329855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Жара, засуха и экстремальная погода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19505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климатических изменений связаны с энергетикой, транспортом и потреблением. Сжигание топлива увеличивает концентрацию парниковых газов, а значит, каждое решение — от поездки до выбора энергии — имеет значение. Именно поэтому проблема требует не локальных, а глобальных действий.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219505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и образ жизни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выбросов и экологической нагрузки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иллюстративная диаграмма по теме раздела, без статистической привязки
</a:t>
            </a:r>
            <a:endParaRPr lang="en-US" sz="932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выбросов показывает, что экологическая нагрузка распределяется между несколькими секторами, а не возникает из одного источника.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энергетика и транспорт; следовательно, именно там особенно важны энергоэффективность, чистые технологии и сокращение зависимости от топлива.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530" y="3429058"/>
            <a:ext cx="422141" cy="4824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6900" y="3434482"/>
            <a:ext cx="471600" cy="47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95580" y="3429058"/>
            <a:ext cx="422141" cy="4824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2175" y="1826431"/>
            <a:ext cx="471397" cy="47139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65075" y="1826431"/>
            <a:ext cx="471397" cy="471397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Биоразнообразие: почему оно важно человеку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937950" y="3429058"/>
            <a:ext cx="2087100" cy="484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исчезновения видов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404800" y="4020941"/>
            <a:ext cx="2620500" cy="672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отдельные виды исчезают, нарушаются пищевые цепи и сокращается способность экосистем восстанавливаться. Потеря даже одного элемента может повлиять на целые сообщества растений, животных и микроорганизмов.
</a:t>
            </a:r>
            <a:endParaRPr lang="en-US" sz="882" dirty="0"/>
          </a:p>
        </p:txBody>
      </p:sp>
      <p:sp>
        <p:nvSpPr>
          <p:cNvPr id="17" name="Text 4"/>
          <p:cNvSpPr txBox="1"/>
          <p:nvPr/>
        </p:nvSpPr>
        <p:spPr>
          <a:xfrm>
            <a:off x="6670050" y="3429058"/>
            <a:ext cx="2087100" cy="484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аргументации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6136900" y="4020941"/>
            <a:ext cx="2620500" cy="672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подходит для opinion statement, потому что позволяет не только описывать факты, но и объяснять, почему защита природы важна для людей, общества и будущих поколений.
</a:t>
            </a:r>
            <a:endParaRPr lang="en-US" sz="1059" dirty="0"/>
          </a:p>
        </p:txBody>
      </p:sp>
      <p:sp>
        <p:nvSpPr>
          <p:cNvPr id="19" name="Text 6"/>
          <p:cNvSpPr txBox="1"/>
          <p:nvPr/>
        </p:nvSpPr>
        <p:spPr>
          <a:xfrm>
            <a:off x="3804000" y="3429058"/>
            <a:ext cx="2087100" cy="484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природы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3270850" y="4020941"/>
            <a:ext cx="2620500" cy="672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Лекарства, продукты питания и сырьё связаны с живой природой напрямую. Сохранение биоразнообразия означает защиту ресурсов, от которых зависят здоровье, экономика и повседневные потребности человека.
</a:t>
            </a:r>
            <a:endParaRPr lang="en-US" sz="943" dirty="0"/>
          </a:p>
        </p:txBody>
      </p:sp>
      <p:sp>
        <p:nvSpPr>
          <p:cNvPr id="21" name="Text 8"/>
          <p:cNvSpPr txBox="1"/>
          <p:nvPr/>
        </p:nvSpPr>
        <p:spPr>
          <a:xfrm>
            <a:off x="1052800" y="1820906"/>
            <a:ext cx="3353062" cy="484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Экосистемное равновесие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462175" y="2489986"/>
            <a:ext cx="3944115" cy="595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поддерживает устойчивость экосистем: если один элемент ослабевает, другие частично компенсируют потери. Именно поэтому биоразнообразие помогает природе сохранять равновесие после засух, пожаров и загрязнения.
</a:t>
            </a:r>
            <a:endParaRPr lang="en-US" sz="1052" dirty="0"/>
          </a:p>
        </p:txBody>
      </p:sp>
      <p:sp>
        <p:nvSpPr>
          <p:cNvPr id="23" name="Text 10"/>
          <p:cNvSpPr txBox="1"/>
          <p:nvPr/>
        </p:nvSpPr>
        <p:spPr>
          <a:xfrm>
            <a:off x="5355700" y="1820906"/>
            <a:ext cx="3353062" cy="484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природные услуги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4765075" y="2489986"/>
            <a:ext cx="3944115" cy="595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Опыление, формирование почв, очистка воды и естественный контроль вредителей происходят постоянно и часто остаются незаметными. Без этих процессов сельское хозяйство и качество жизни людей быстро ухудшились бы.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225" y="2391714"/>
            <a:ext cx="4298400" cy="14096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Возобновляемые и невозобновляемые ресурсы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597225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Unit 4. Our planet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3500" y="16724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ресурсы можно использовать долго, а какие требуют особой осторожности и перехода к более чистым альтернативам.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23500" y="33581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Возобновляемые ресурсы поддерживают устойчивость, а невозобновляемые связаны с загрязнением и ограниченностью запасов; поэтому важен рациональный переход к более чистой энергетике.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306202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focus: как работать с экологическим текстом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46275" y="3312262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Ищите главную идею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46275" y="3608612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о чём текст в целом: о проблеме, её причинах или решениях. Главная мысль обычно повторяется через ключевые слова и связана с названием, первым абзацем и выводом автора.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80700" y="3312262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Различайте факты и мнение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80700" y="3608612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Числа, даты и измеримые данные относятся к фактам, а оценочные формулировки передают позицию автора. Такое различение особенно важно, когда текст обсуждает климат, переработку или потребление энергии.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215125" y="3312262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Фиксируйте детали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15125" y="3608612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Supporting details помогают доказать главную мысль текста: примеры, статистика, сравнения и пояснения. Именно они позволяют точно отвечать на вопросы и формулировать собственное мнение на английском языке.
</a:t>
            </a:r>
            <a:endParaRPr lang="en-US" sz="995" dirty="0"/>
          </a:p>
        </p:txBody>
      </p:sp>
      <p:sp>
        <p:nvSpPr>
          <p:cNvPr id="16" name="Text 8"/>
          <p:cNvSpPr txBox="1"/>
          <p:nvPr/>
        </p:nvSpPr>
        <p:spPr>
          <a:xfrm>
            <a:off x="1963487" y="1692037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Отмечайте связки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963487" y="1988387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firstly, moreover, however, as a result и on the one hand помогают понять логику текста. Они показывают перечисление, противопоставление и причинно-следственные отношения между фактами и выводами.
</a:t>
            </a:r>
            <a:endParaRPr lang="en-US" sz="1000" dirty="0"/>
          </a:p>
        </p:txBody>
      </p:sp>
      <p:sp>
        <p:nvSpPr>
          <p:cNvPr id="18" name="Text 10"/>
          <p:cNvSpPr txBox="1"/>
          <p:nvPr/>
        </p:nvSpPr>
        <p:spPr>
          <a:xfrm>
            <a:off x="4797913" y="1692037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Работайте со значением слов
</a:t>
            </a:r>
            <a:endParaRPr lang="en-US" sz="1200" dirty="0"/>
          </a:p>
        </p:txBody>
      </p:sp>
      <p:sp>
        <p:nvSpPr>
          <p:cNvPr id="19" name="Text 11"/>
          <p:cNvSpPr txBox="1"/>
          <p:nvPr/>
        </p:nvSpPr>
        <p:spPr>
          <a:xfrm>
            <a:off x="4797913" y="1988387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не все слова знакомы, смысл часто раскрывается через контекст. Для экологических текстов полезно выделять слова, связанные с причиной, следствием, изменением и решением проблемы.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и переработка: что происходит после потребления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Unit 4. Our planet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потоки отходов требуют разных решений: стекло, металл, бумага, пластик и органика обрабатываются по-разному, поэтому сортировка становится решающим этапом.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экологичны сокращение и повторное использование, затем переработка; захоронение и сжигание дают наименьший эффект и усиливают нагрузку на среду.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экологически ответственное поведение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9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Логика: от осознанности к повседневным привычкам и измеримому экологическому эффекту.
</a:t>
            </a:r>
            <a:endParaRPr lang="en-US" sz="154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1202" y="1646525"/>
            <a:ext cx="1935710" cy="1466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007" y="1647314"/>
            <a:ext cx="4077900" cy="19553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0357" y="3346787"/>
            <a:ext cx="1937400" cy="14644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6225" y="520850"/>
            <a:ext cx="79410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Green schools and eco-projects in everyday life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679032" y="2183050"/>
            <a:ext cx="2054100" cy="8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кабинете ученики сами проверяют, выключен ли свет после уроков, и напоминают друг другу экономить электричество. Простые действия становятся заметными, когда школа ведёт учёт расхода энергии и сравнивает результаты по месяцам.
</a:t>
            </a:r>
            <a:endParaRPr lang="en-US" sz="886" dirty="0"/>
          </a:p>
        </p:txBody>
      </p:sp>
      <p:sp>
        <p:nvSpPr>
          <p:cNvPr id="12" name="Text 3"/>
          <p:cNvSpPr txBox="1"/>
          <p:nvPr/>
        </p:nvSpPr>
        <p:spPr>
          <a:xfrm>
            <a:off x="6679032" y="1706100"/>
            <a:ext cx="2054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Энергия, которую видно по счётчику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33932" y="4134575"/>
            <a:ext cx="39507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входа стоят отдельные контейнеры для бумаги, пластика и металла, и ученики быстро привыкают сортировать отходы. Класс следит за порядком по очереди, а на стенде рядом объясняется, что именно можно сдавать на переработку.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33932" y="3660802"/>
            <a:ext cx="39507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Контейнеры у входа в школу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679032" y="3882475"/>
            <a:ext cx="2054100" cy="8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эко-клуб организовал посадку деревьев во дворе и пригласил родителей, учителей и соседей. Работая вместе, участники не только делают территорию зеленее, но и показывают, что экологическая инициатива начинается с сообщества.
</a:t>
            </a:r>
            <a:endParaRPr lang="en-US" sz="881" dirty="0"/>
          </a:p>
        </p:txBody>
      </p:sp>
      <p:sp>
        <p:nvSpPr>
          <p:cNvPr id="16" name="Text 7"/>
          <p:cNvSpPr txBox="1"/>
          <p:nvPr/>
        </p:nvSpPr>
        <p:spPr>
          <a:xfrm>
            <a:off x="6679032" y="3405525"/>
            <a:ext cx="2054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вместо пустого двора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1915830"/>
            <a:ext cx="4298400" cy="2098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устного ответа по теме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15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устной речи Unit 4. Our planet
</a:t>
            </a:r>
            <a:endParaRPr lang="en-US" sz="1215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помогают строить связный монолог, поддерживать диалог и формулировать убедительное мнение по экологическим вопросам.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фраз покрывает все ключевые речевые действия: мнение, реакцию, объяснение, предложение решения и вывод, что делает ответ более точным и последовательным.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300" y="3498408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8475" y="1847694"/>
            <a:ext cx="511200" cy="51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231" y="3441438"/>
            <a:ext cx="457538" cy="52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1150" y="520850"/>
            <a:ext cx="78534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Межпредметные связи: английский язык, биология и география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417450" y="3442358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Обществознание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813300" y="4028563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Обществознание вводит идеи responsibility, public policy и global cooperation. Благодаря им ученики обсуждают не только природу, но и роль государства, общества и международных организаций в решении экологических задач.
</a:t>
            </a:r>
            <a:endParaRPr lang="en-US" sz="1110" dirty="0"/>
          </a:p>
        </p:txBody>
      </p:sp>
      <p:sp>
        <p:nvSpPr>
          <p:cNvPr id="12" name="Text 4"/>
          <p:cNvSpPr txBox="1"/>
          <p:nvPr/>
        </p:nvSpPr>
        <p:spPr>
          <a:xfrm>
            <a:off x="3232625" y="1842765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2628475" y="2428970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помогает говорить о climate, oceans, relief и natural zones. Эти понятия позволяют описывать природные условия разных регионов и связывать экологические проблемы с особенностями территории и погоды.
</a:t>
            </a:r>
            <a:endParaRPr lang="en-US" sz="1110" dirty="0"/>
          </a:p>
        </p:txBody>
      </p:sp>
      <p:sp>
        <p:nvSpPr>
          <p:cNvPr id="14" name="Text 6"/>
          <p:cNvSpPr txBox="1"/>
          <p:nvPr/>
        </p:nvSpPr>
        <p:spPr>
          <a:xfrm>
            <a:off x="1114550" y="3442358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510400" y="4028563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даёт слова ecosystem, species, habitat и food chain. С их помощью можно объяснять, как связаны живые организмы, почему исчезновение одного вида влияет на другие и зачем сохранять природное равновесие.
</a:t>
            </a:r>
            <a:endParaRPr lang="en-US" sz="111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потреблением и устойчивым развитием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Unit 4. Our planet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удобно использовать для обсуждения бытовых привычек, транспорта и выбора товаров: именно повседневные решения постепенно формируют общий экологический результат.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снижает нагрузку на природу без отказа от прогресса: меняется не цель, а способ использования ресурсов и технологий.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5350" y="1794050"/>
            <a:ext cx="68859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planet: тема, которая учит думать и действовать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802100" y="3631975"/>
            <a:ext cx="6123000" cy="8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объединяет лексику, аргументацию и разговор о реальных проблемах, показывая, что экологическая ответственность начинается с личных решений, школьных инициатив и готовности видеть последствия своих действий.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2026-05-31T17:02:02Z</dcterms:created>
  <dcterms:modified xsi:type="dcterms:W3CDTF">2026-05-31T17:02:02Z</dcterms:modified>
</cp:coreProperties>
</file>