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066" y="1069925"/>
            <a:ext cx="3155218" cy="3170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60200" y="370725"/>
            <a:ext cx="40905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960200" y="1156500"/>
            <a:ext cx="4090500" cy="28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88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ниши в биогеоценозе: ключевые понятия и ценность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35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ниши формируют устойчивость и структуру природных сообществ.
</a:t>
            </a:r>
            <a:endParaRPr lang="en-US" sz="3388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0150" y="1213600"/>
            <a:ext cx="4829100" cy="234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ниша — совокупность условий и ресурсов для жизни вида. Биогеоценоз объединяет живые организмы и среду на территории. Термин введён Гринеллом в 1917, переформулирован Хатчинсоном в 1957 как многомерный экологический профиль.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определения и развитие понятий
</a:t>
            </a:r>
            <a:endParaRPr lang="en-US" sz="2950" dirty="0"/>
          </a:p>
        </p:txBody>
      </p:sp>
      <p:sp>
        <p:nvSpPr>
          <p:cNvPr id="8" name="Text 2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04025" y="1350519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Пространственная ниша отражает физическое место обитания вида, включая вертикальное и горизонтальное распределение в среде.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20150" y="342050"/>
            <a:ext cx="72333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8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экологических ниш: основные категории
</a:t>
            </a:r>
            <a:endParaRPr lang="en-US" sz="2438" dirty="0"/>
          </a:p>
        </p:txBody>
      </p:sp>
      <p:sp>
        <p:nvSpPr>
          <p:cNvPr id="9" name="Text 2"/>
          <p:cNvSpPr txBox="1"/>
          <p:nvPr/>
        </p:nvSpPr>
        <p:spPr>
          <a:xfrm>
            <a:off x="704025" y="3144002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Временная ниша характеризует активность организмов в разное время суток или сезоны, что разделяет пользование ресурсами.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37050" y="3144002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Функциональная ниша отражает роль вида в экосистеме — например, продуцент, консумент или редуцент.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437050" y="1350519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Трофическая ниша определяется способом питания и используемыми ресурсами, влияя на позицию вида в пищевой цепи.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8950" y="1203795"/>
            <a:ext cx="1729200" cy="16532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63675" y="1203795"/>
            <a:ext cx="1729200" cy="165321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1582125" y="3099650"/>
            <a:ext cx="2437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9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Многоярусность лесных насекомых
</a:t>
            </a:r>
            <a:pPr algn="ctr" indent="0" marL="0">
              <a:lnSpc>
                <a:spcPct val="100000"/>
              </a:lnSpc>
              <a:buNone/>
            </a:pPr>
            <a:r>
              <a:rPr lang="en-US" sz="129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лесу насекомые распределены по ярусам: одни живут на верхушках деревьев, другие в подлеске или на почве. Такое разделение снижает конкуренцию за место и пищу.
</a:t>
            </a:r>
            <a:endParaRPr lang="en-US" sz="1295" dirty="0"/>
          </a:p>
        </p:txBody>
      </p:sp>
      <p:sp>
        <p:nvSpPr>
          <p:cNvPr id="8" name="Text 2"/>
          <p:cNvSpPr txBox="1"/>
          <p:nvPr/>
        </p:nvSpPr>
        <p:spPr>
          <a:xfrm>
            <a:off x="5172300" y="3099650"/>
            <a:ext cx="2437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9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Специализация питания гусениц и жуков
</a:t>
            </a:r>
            <a:pPr algn="ctr" indent="0" marL="0">
              <a:lnSpc>
                <a:spcPct val="100000"/>
              </a:lnSpc>
              <a:buNone/>
            </a:pPr>
            <a:r>
              <a:rPr lang="en-US" sz="119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4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Гусеницы питаются листьями, тогда как жуки используют древесину. Благодаря разным пищевым предпочтениям виды взаимодействуют с окружающей средой по-разному, уменьшая конфликт.
</a:t>
            </a:r>
            <a:endParaRPr lang="en-US" sz="1198" dirty="0"/>
          </a:p>
        </p:txBody>
      </p:sp>
      <p:sp>
        <p:nvSpPr>
          <p:cNvPr id="9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69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пространственных и трофических ниш
</a:t>
            </a:r>
            <a:endParaRPr lang="en-US" sz="2669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825" y="1101318"/>
            <a:ext cx="2916900" cy="172336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825" y="2911068"/>
            <a:ext cx="2916900" cy="172336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3483425" y="1181050"/>
            <a:ext cx="4136700" cy="15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Ночная и дневная активность летучих мышей и воробьёв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Летучие мыши охотятся ночью, а воробьи — днём, что позволяет им использовать различные ресурсы без конкуренции за пищу.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3483425" y="2990800"/>
            <a:ext cx="4136700" cy="15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изменения в жизни насекомых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виды насекомых проявляют активность в разные сезоны года, что способствует разделению ресурсов и снижению взаимного давления.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20150" y="342050"/>
            <a:ext cx="72000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4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Временная ниша на примере животных и растений
</a:t>
            </a:r>
            <a:endParaRPr lang="en-US" sz="2224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8950" y="1203795"/>
            <a:ext cx="1729200" cy="16532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63675" y="1203795"/>
            <a:ext cx="1729200" cy="165321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1582125" y="3099650"/>
            <a:ext cx="2437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2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Продуценты — основа экосистемы
</a:t>
            </a:r>
            <a:pPr algn="ctr" indent="0" marL="0">
              <a:lnSpc>
                <a:spcPct val="100000"/>
              </a:lnSpc>
              <a:buNone/>
            </a:pPr>
            <a:r>
              <a:rPr lang="en-US" sz="142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4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и мхи синтезируют органические вещества, обеспечивая энергию для других организмов в биогеоценозе.
</a:t>
            </a:r>
            <a:endParaRPr lang="en-US" sz="1425" dirty="0"/>
          </a:p>
        </p:txBody>
      </p:sp>
      <p:sp>
        <p:nvSpPr>
          <p:cNvPr id="8" name="Text 2"/>
          <p:cNvSpPr txBox="1"/>
          <p:nvPr/>
        </p:nvSpPr>
        <p:spPr>
          <a:xfrm>
            <a:off x="5172300" y="3099650"/>
            <a:ext cx="2437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8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Консументы и редуценты: важные звенья в круговороте веществ
</a:t>
            </a:r>
            <a:pPr algn="ctr" indent="0" marL="0">
              <a:lnSpc>
                <a:spcPct val="100000"/>
              </a:lnSpc>
              <a:buNone/>
            </a:pPr>
            <a:r>
              <a:rPr lang="en-US" sz="138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1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Травоядные и хищники преобразуют энергию, а бактерии и грибы разлагают органику, возвращая вещества в почву.
</a:t>
            </a:r>
            <a:endParaRPr lang="en-US" sz="1389" dirty="0"/>
          </a:p>
        </p:txBody>
      </p:sp>
      <p:sp>
        <p:nvSpPr>
          <p:cNvPr id="9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Функциональные ниши и их значение
</a:t>
            </a:r>
            <a:endParaRPr lang="en-US" sz="3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987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обитания — это физический участок, где живёт вид, его ареал распространения.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418224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ниша включает совокупность факторов среды и взаимодействий, определяющих образ жизни вида.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6269462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вида могут обитать в одном месте, но занимать разные ниши за счёт различий в питании и поведении.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23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Разграничение экологической ниши и места обитания
</a:t>
            </a:r>
            <a:endParaRPr lang="en-US" sz="242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Ниша учитывает не только территорию, но и способы использования ресурсов, поведение и взаимодействия видов.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ниша шире понятия места обитания и определяет полный спектр условий для жизнедеятельности.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данные экологических исследований, 2023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6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экологической ниши и места обитания
</a:t>
            </a:r>
            <a:endParaRPr lang="en-US" sz="261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вид обитает на своём лесном ярусе, что снижает конкуренцию за пищу и гнездовые места.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Вертикальная стратификация обеспечивает устойчивое сосуществование птиц в одном биогеоценозе.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Полевая орнитологическая съёмка, 2022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Пространственное разделение ниш птиц
</a:t>
            </a:r>
            <a:endParaRPr lang="en-US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5" y="0"/>
            <a:ext cx="37973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99650" y="1613925"/>
            <a:ext cx="4923900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Ниша конкретного вида связана с его средой, питанием и взаимодействиями с другими организмами. Эта совокупность определяет выживание и размножение.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799747" y="342050"/>
            <a:ext cx="49239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4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видовой экологической ниши
</a:t>
            </a:r>
            <a:endParaRPr lang="en-US" sz="2104" dirty="0"/>
          </a:p>
        </p:txBody>
      </p:sp>
      <p:sp>
        <p:nvSpPr>
          <p:cNvPr id="9" name="Text 2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799650" y="1044438"/>
            <a:ext cx="4923900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среды и особенности вида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3799300" y="3380538"/>
            <a:ext cx="4923900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течение жизни виды меняют питание и поведение, как у личинок и взрослых особей бабочек, что снижает внутренняя конкуренция.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3799300" y="2811050"/>
            <a:ext cx="4923900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ниши в жизненном цикле
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2000" y="1135961"/>
            <a:ext cx="3250800" cy="32222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99650" y="1213600"/>
            <a:ext cx="4923900" cy="12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в биогеоценозе используют разные части экосистемы для получения воды и питательных веществ. Например, корни дуба проникают глубже, чем у берёзы, что позволяет им использовать разные почвенные слои.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5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ресурсов среди растений в одном биогеоценозе
</a:t>
            </a:r>
            <a:endParaRPr lang="en-US" sz="2150" dirty="0"/>
          </a:p>
        </p:txBody>
      </p:sp>
      <p:sp>
        <p:nvSpPr>
          <p:cNvPr id="7" name="Text 2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799650" y="2524455"/>
            <a:ext cx="4923900" cy="12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того, кроны деревьев распределяются по-разному, обеспечивая разную степень освещённости. Такое пространственное разделение снижает конкуренцию и способствует гармоничному сосуществованию видов.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97400" y="219054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природе это проявляется в адаптациях или смещениях ниш для минимизации прямой конкуренции, что способствует выживанию обоих видов в разных экологических условиях.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088575" y="241125"/>
            <a:ext cx="2585400" cy="46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Конкуренция за экологические ниши: правило Гаузе и экспериментальные данные
</a:t>
            </a:r>
            <a:endParaRPr lang="en-US" sz="3000" dirty="0"/>
          </a:p>
        </p:txBody>
      </p:sp>
      <p:sp>
        <p:nvSpPr>
          <p:cNvPr id="10" name="Text 3"/>
          <p:cNvSpPr txBox="1"/>
          <p:nvPr/>
        </p:nvSpPr>
        <p:spPr>
          <a:xfrm>
            <a:off x="3997400" y="59929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Гаузе утверждает, что два вида с идентичными экологическими нишами не могут долго сосуществовать в одной среде без изменения условий или вытеснения одного из них.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011900" y="378179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 Гаузе с инфузориями Paramecium ярко демонстрирует принцип конкурентного исключения, где менее приспособленная группа была вытеснена из совместного места обитания.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5900" y="1406481"/>
            <a:ext cx="2454000" cy="24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питательных привычках и местах кормления позволяют нескольким птицам обитать на одном дереве, минимизируя конкуренцию между ними.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4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Сосуществование видов благодаря различиям в экологических нишах
</a:t>
            </a:r>
            <a:endParaRPr lang="en-US" sz="2104" dirty="0"/>
          </a:p>
        </p:txBody>
      </p:sp>
      <p:sp>
        <p:nvSpPr>
          <p:cNvPr id="10" name="Text 3"/>
          <p:cNvSpPr txBox="1"/>
          <p:nvPr/>
        </p:nvSpPr>
        <p:spPr>
          <a:xfrm>
            <a:off x="3344725" y="1406481"/>
            <a:ext cx="2454000" cy="24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дятлы добывают насекомых из-под коры, тогда как синицы охотятся на насекомых на поверхности ветвей и листьев.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269025" y="1396231"/>
            <a:ext cx="2454000" cy="24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нишевая специализация повышает биоразнообразие, позволяя разным видам сосуществовать на ограниченной территории.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1153025" y="342050"/>
            <a:ext cx="75708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12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Инвазивные виды: захват ниш и влияние на экосистему
</a:t>
            </a:r>
            <a:endParaRPr lang="en-US" sz="2112" dirty="0"/>
          </a:p>
        </p:txBody>
      </p:sp>
      <p:sp>
        <p:nvSpPr>
          <p:cNvPr id="8" name="Text 2"/>
          <p:cNvSpPr txBox="1"/>
          <p:nvPr/>
        </p:nvSpPr>
        <p:spPr>
          <a:xfrm>
            <a:off x="1455025" y="1148225"/>
            <a:ext cx="3783000" cy="14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Инвазивные растения, такие как канадская золотарника и борщевик Сосновского, активно осваивают экологические ниши, вытесняя местные виды благодаря быстрому росту и агрессивному размножению.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1455025" y="2836958"/>
            <a:ext cx="3783000" cy="14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проникновение приводит к снижению биоразнообразия и изменениям структуры экосистем, усугублённым влиянием человека через транспорт и нарушение природных барьеров.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987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 и хозяин формируют взаимно зависимые экологические ниши, отражая эволюционные взаимосвязи и адаптации друг к другу.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418224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гриб Ophiocordyceps unilateralis управляет поведением муравьёв, обеспечивая себе распространение и размножение.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6269462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Паразитические растения, такие как заразиха и омела, используют ткани хозяина для питания, что демонстрирует тесную коэволюционную связь между видами.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4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ниша паразита и хозяина: примеры коэволюции
</a:t>
            </a:r>
            <a:endParaRPr lang="en-US" sz="210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825" y="1101318"/>
            <a:ext cx="2916900" cy="172336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825" y="2911068"/>
            <a:ext cx="2916900" cy="172336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3483425" y="1181050"/>
            <a:ext cx="4136700" cy="15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Галапагосские вьюрки: пример дивергенции видовой ниши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Галапагосских островах вьюрки развили различные формы клювов, адаптированные к поеданию разных видов пищи. Это позволило им снизить конкуренцию и успешно сосуществовать на одном ареале.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3483425" y="2990800"/>
            <a:ext cx="4136700" cy="15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Специализация в нишах как фактор выживания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ходе эволюции многие виды приобретают особые адаптации под конкретные экологические условия. Такая специализация помогает избежать прямого соперничества и закрепиться в узко определённой нише.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20150" y="342050"/>
            <a:ext cx="72000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4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Эволюционные процессы и специализация ниш
</a:t>
            </a:r>
            <a:endParaRPr lang="en-US" sz="2344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4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Вторичное разделение экологических ниш по времени активности
</a:t>
            </a:r>
            <a:endParaRPr lang="en-US" sz="2104" dirty="0"/>
          </a:p>
        </p:txBody>
      </p:sp>
      <p:sp>
        <p:nvSpPr>
          <p:cNvPr id="9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665150" y="1309552"/>
            <a:ext cx="3543000" cy="9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разделяют время своей активности, чтобы уменьшить конкуренцию за пищевые ресурсы, занимая одни и те же ниши в разное время суток.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180550" y="1309552"/>
            <a:ext cx="3543000" cy="9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совы охотятся в ночное время, в то время как дневные хищные птицы активны в светлую часть суток.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65150" y="2662377"/>
            <a:ext cx="3543000" cy="9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Насекомые-опылители демонстрируют временную специализацию, предпочитая активность утром или вечером в зависимости от цветения растений.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180550" y="2662377"/>
            <a:ext cx="3543000" cy="9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разделение позволяет скрыться от прямого соперничества и эффективно использовать экологические ресурсы в разное время.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04025" y="1350519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 сокращает доступные местообитания, нарушая привычные экологические ниши многих видов и снижая их численность.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20150" y="342050"/>
            <a:ext cx="72333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4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Антропогенное воздействие и трансформация экологических ниш
</a:t>
            </a:r>
            <a:endParaRPr lang="en-US" sz="2104" dirty="0"/>
          </a:p>
        </p:txBody>
      </p:sp>
      <p:sp>
        <p:nvSpPr>
          <p:cNvPr id="9" name="Text 2"/>
          <p:cNvSpPr txBox="1"/>
          <p:nvPr/>
        </p:nvSpPr>
        <p:spPr>
          <a:xfrm>
            <a:off x="704025" y="3144002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климата ведёт к сдвигам в фенологии, что нарушает синхронизацию между хищниками и жертвами, влияя на стабильность экосистем.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37050" y="3144002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перечисленные факторы уменьшают биоразнообразие и нарушают устойчивость природных систем на локальном и глобальном уровнях.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437050" y="1350519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воздуха и воды изменяет химический состав среды, что плохо сказывается на жизнедеятельности организмов и может уничтожить чувствительные ниши.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97400" y="219054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местообитаний помогает вернуть утраченные ресурсы и способствует возрождению популяций исчезающих видов, улучшая экосистемные функции.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088575" y="241125"/>
            <a:ext cx="2585400" cy="46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и восстановление биогеоценозов: современные вызовы
</a:t>
            </a:r>
            <a:endParaRPr lang="en-US" sz="3000" dirty="0"/>
          </a:p>
        </p:txBody>
      </p:sp>
      <p:sp>
        <p:nvSpPr>
          <p:cNvPr id="10" name="Text 3"/>
          <p:cNvSpPr txBox="1"/>
          <p:nvPr/>
        </p:nvSpPr>
        <p:spPr>
          <a:xfrm>
            <a:off x="3997400" y="59929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разнообразия экологических ниш является ключевым условием для устойчивости природных сообществ и адаптации к изменениям среды.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011900" y="378179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за распространением инвазивных видов и экологическое просвещение людей играют важную роль в сохранении баланса и биоразнообразия.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066" y="1069925"/>
            <a:ext cx="3155218" cy="3170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99775" y="1252600"/>
            <a:ext cx="4485000" cy="273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55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ниши: фундамент биологической устойчивости и охраны природы
</a:t>
            </a:r>
            <a:pPr algn="l" indent="0" marL="0">
              <a:lnSpc>
                <a:spcPct val="100000"/>
              </a:lnSpc>
              <a:buNone/>
            </a:pPr>
            <a:r>
              <a:rPr lang="en-US" sz="126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и изучение экологических ниш позволяют прогнозировать воздействие изменений в природе и эффективно охранять биогеоценозы, обеспечивая устойчивость всей биосферы.
</a:t>
            </a:r>
            <a:endParaRPr lang="en-US" sz="3155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2026-05-10T04:11:56Z</dcterms:created>
  <dcterms:modified xsi:type="dcterms:W3CDTF">2026-05-10T04:11:56Z</dcterms:modified>
</cp:coreProperties>
</file>