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image" Target="../media/image-8-12.png"/><Relationship Id="rId13" Type="http://schemas.openxmlformats.org/officeDocument/2006/relationships/image" Target="../media/image-8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264800" y="50"/>
            <a:ext cx="28781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903950" y="777900"/>
            <a:ext cx="4204500" cy="40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Организменный уровень живой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 и работает целостный живой организм?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1903950" y="217325"/>
            <a:ext cx="4204500" cy="3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2833" y="1055075"/>
            <a:ext cx="3973734" cy="3912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50850" y="1375825"/>
            <a:ext cx="3677700" cy="32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отдельный организм изучают как единую систему: от клеток и органов до жизненных функций, регуляции, приспособления и индивидуального развития.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50850" y="402000"/>
            <a:ext cx="7752300" cy="3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Организменный уровень в биологии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14125" y="115700"/>
            <a:ext cx="84231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организма как целостной системы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91425" y="1287530"/>
            <a:ext cx="2246732" cy="12392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Единство частей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 действует как согласованное целое: работа клеток, тканей и органов подчинена общей задаче — поддержанию жизни, роста и успешного размножения.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448650" y="1287525"/>
            <a:ext cx="2246732" cy="12392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целого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организм обладает качествами, которые не сводятся к сумме свойств отдельных структур. Важнейшую роль здесь играет взаимодействие и взаимная зависимость его частей.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305875" y="1287525"/>
            <a:ext cx="2246732" cy="12392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и раздражимость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организма характерны обмен веществ, восприятие сигналов среды и ответ на них. Это позволяет быстро реагировать на изменения и сохранять жизнеспособность.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91425" y="3197388"/>
            <a:ext cx="2246732" cy="12392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 развитие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течение жизни организм увеличивается, усложняется и проходит последовательные этапы развития. Эти процессы связаны с наследственной программой и условиями среды.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448651" y="3197388"/>
            <a:ext cx="2246732" cy="12392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Постоянство внутренней среды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 поддерживает относительное постоянство температуры, состава жидкостей и других показателей. Это необходимо для нормальной работы клеток и органов.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93255" y="827125"/>
            <a:ext cx="2964191" cy="4152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2600" y="253597"/>
            <a:ext cx="79809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Клетки, ткани, органы и системы органов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027875" y="1150863"/>
            <a:ext cx="2017301" cy="1507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как основа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 — минимальная структурная и функциональная единица живого. В ней происходят основные процессы жизнедеятельности, поэтому именно с неё начинается организация организма.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59543" y="1152004"/>
            <a:ext cx="2017301" cy="1507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Ткани и органы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сходного строения объединяются в ткани, а ткани формируют органы. Такое объединение позволяет выполнять более сложные и специализированные функции.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1027875" y="3164363"/>
            <a:ext cx="2017301" cy="1507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органов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не работают изолированно: они объединяются в системы, которые обеспечивают дыхание, питание, движение, выделение и регуляцию внутренних процессов.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659543" y="3165504"/>
            <a:ext cx="2017301" cy="1507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у живых организмов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человека сердце, сосуды и кровь образуют кровеносную систему, а у растений корень, стебель и листья вместе обеспечивают питание, транспорт веществ и рост.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разные системы не конкурируют, а дополняют друг друга, обеспечивая согласованную работу организма в повседневной жизни.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нагрузка связана с обеспечением обмена, транспорта и регуляции: без них невозможно стабильное существование организма.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основных систем органов человека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«Организменный уровень»; условная оценка функциональной роли систем
</a:t>
            </a:r>
            <a:endParaRPr lang="en-US" sz="130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14125" y="202050"/>
            <a:ext cx="6474000" cy="8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 и энергии на уровне организма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94100" y="1229900"/>
            <a:ext cx="2247900" cy="14931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Поступление веществ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 получает из внешней среды питательные вещества, воду и кислород. Эти вещества служат строительным материалом и источником энергии для всех клеток.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38042" y="1229900"/>
            <a:ext cx="2247900" cy="14931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Синтез и распад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Метаболизм включает анаболизм и катаболизм. При анаболизме образуются сложные вещества, а при катаболизме они расщепляются с выделением энергии, необходимой для жизни.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581997" y="1229900"/>
            <a:ext cx="2247900" cy="14931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АТФ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не используется напрямую, а накапливается в молекулах АТФ. Затем она расходуется на сокращение мышц, активный транспорт, рост и синтез веществ.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94100" y="2849500"/>
            <a:ext cx="2247900" cy="14931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Выведение продуктов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процессе обмена образуются углекислый газ, мочевина, избыток воды и соли. Их своевременное удаление необходимо для сохранения нормальной работы органов.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638042" y="2849500"/>
            <a:ext cx="2247900" cy="14931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баланса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приток веществ и расход энергии нарушаются, страдают все системы организма. Поэтому обмен веществ отражает общий уровень его жизнедеятельности.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веществ в организме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движения веществ у человека и растения от поступления до использования и выведения.
</a:t>
            </a:r>
            <a:endParaRPr lang="en-US" sz="130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99880" y="1581445"/>
            <a:ext cx="233100" cy="233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405839" y="1581445"/>
            <a:ext cx="160256" cy="233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099880" y="3418395"/>
            <a:ext cx="233100" cy="2331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5369405" y="3418395"/>
            <a:ext cx="233100" cy="2331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6" name="Text 1"/>
          <p:cNvSpPr txBox="1"/>
          <p:nvPr/>
        </p:nvSpPr>
        <p:spPr>
          <a:xfrm>
            <a:off x="608600" y="179300"/>
            <a:ext cx="7917900" cy="7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Гомеостаз и его значение для жизни организма
</a:t>
            </a:r>
            <a:endParaRPr lang="en-US" sz="2400" dirty="0"/>
          </a:p>
        </p:txBody>
      </p:sp>
      <p:sp>
        <p:nvSpPr>
          <p:cNvPr id="17" name="Text 2"/>
          <p:cNvSpPr txBox="1"/>
          <p:nvPr/>
        </p:nvSpPr>
        <p:spPr>
          <a:xfrm>
            <a:off x="1823124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
</a:t>
            </a:r>
            <a:endParaRPr lang="en-US" sz="1300" dirty="0"/>
          </a:p>
        </p:txBody>
      </p:sp>
      <p:sp>
        <p:nvSpPr>
          <p:cNvPr id="18" name="Text 3"/>
          <p:cNvSpPr txBox="1"/>
          <p:nvPr/>
        </p:nvSpPr>
        <p:spPr>
          <a:xfrm>
            <a:off x="1823050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Постоянство температуры особенно важно для работы ферментов и обмена веществ. Даже небольшие отклонения могут изменить скорость реакций и ухудшить состояние организма.
</a:t>
            </a:r>
            <a:endParaRPr lang="en-US" sz="1017" dirty="0"/>
          </a:p>
        </p:txBody>
      </p:sp>
      <p:sp>
        <p:nvSpPr>
          <p:cNvPr id="19" name="Text 4"/>
          <p:cNvSpPr txBox="1"/>
          <p:nvPr/>
        </p:nvSpPr>
        <p:spPr>
          <a:xfrm>
            <a:off x="6092655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внутренней среды
</a:t>
            </a:r>
            <a:endParaRPr lang="en-US" sz="1300" dirty="0"/>
          </a:p>
        </p:txBody>
      </p:sp>
      <p:sp>
        <p:nvSpPr>
          <p:cNvPr id="20" name="Text 5"/>
          <p:cNvSpPr txBox="1"/>
          <p:nvPr/>
        </p:nvSpPr>
        <p:spPr>
          <a:xfrm>
            <a:off x="6092577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Концентрация глюкозы, воды, солей и значение pH должны удерживаться в узких пределах. Именно это создаёт условия для нормальной работы клеток.
</a:t>
            </a:r>
            <a:endParaRPr lang="en-US" sz="1100" dirty="0"/>
          </a:p>
        </p:txBody>
      </p:sp>
      <p:sp>
        <p:nvSpPr>
          <p:cNvPr id="21" name="Text 6"/>
          <p:cNvSpPr txBox="1"/>
          <p:nvPr/>
        </p:nvSpPr>
        <p:spPr>
          <a:xfrm>
            <a:off x="1823124" y="311692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
</a:t>
            </a:r>
            <a:endParaRPr lang="en-US" sz="1300" dirty="0"/>
          </a:p>
        </p:txBody>
      </p:sp>
      <p:sp>
        <p:nvSpPr>
          <p:cNvPr id="22" name="Text 7"/>
          <p:cNvSpPr txBox="1"/>
          <p:nvPr/>
        </p:nvSpPr>
        <p:spPr>
          <a:xfrm>
            <a:off x="1823050" y="346952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система, гормоны и рецепторы непрерывно собирают информацию о состоянии организма и быстро запускают ответные реакции, если показатели выходят за пределы нормы.
</a:t>
            </a:r>
            <a:endParaRPr lang="en-US" sz="1017" dirty="0"/>
          </a:p>
        </p:txBody>
      </p:sp>
      <p:sp>
        <p:nvSpPr>
          <p:cNvPr id="23" name="Text 8"/>
          <p:cNvSpPr txBox="1"/>
          <p:nvPr/>
        </p:nvSpPr>
        <p:spPr>
          <a:xfrm>
            <a:off x="6092649" y="311692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Обратная связь
</a:t>
            </a:r>
            <a:endParaRPr lang="en-US" sz="1300" dirty="0"/>
          </a:p>
        </p:txBody>
      </p:sp>
      <p:sp>
        <p:nvSpPr>
          <p:cNvPr id="24" name="Text 9"/>
          <p:cNvSpPr txBox="1"/>
          <p:nvPr/>
        </p:nvSpPr>
        <p:spPr>
          <a:xfrm>
            <a:off x="6092575" y="346952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обратной связи помогают возвращать показатели к оптимальному уровню. Благодаря им организм не просто реагирует на изменения, а поддерживает устойчивое равновесие.
</a:t>
            </a:r>
            <a:endParaRPr lang="en-US" sz="101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DF8E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600" y="2658493"/>
            <a:ext cx="3934500" cy="156801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98550" y="1291175"/>
            <a:ext cx="3149100" cy="26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различия между основными царствами живой природы по способу питания, строению клетки, подвижности и размножению.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Бактерии, грибы, растения и животные существенно различаются по способу питания и строению, но все они относятся к живым организмам.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98550" y="318300"/>
            <a:ext cx="83469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организмов разных царств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398550" y="4237500"/>
            <a:ext cx="31491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признаков основных царств живой природы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69587" y="976725"/>
            <a:ext cx="2888477" cy="3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1900" y="289393"/>
            <a:ext cx="8200200" cy="5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Одноклеточные и многоклеточные организмы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64630" y="1328608"/>
            <a:ext cx="4850422" cy="9348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клетка — все функции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одноклеточных организмов одна клетка выполняет питание, дыхание, выделение, движение и размножение. Поэтому она должна быть устроена достаточно сложно и автономно.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64830" y="2438304"/>
            <a:ext cx="4850422" cy="9348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Специализация клеток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многоклеточных организмов клетки различаются по строению и функциям. Это повышает эффективность работы организма и позволяет ему достигать больших размеров.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64830" y="3548012"/>
            <a:ext cx="4850422" cy="9348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простого к сложному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многоклеточном организме клетки объединяются в ткани, ткани — в органы, а органы — в системы. Такое усложнение обеспечивает более точную регуляцию жизненных процессов.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увеличивает массу тела, а развитие меняет строение и функции органов. У человека эти процессы особенно быстро идут в детстве и подростковом возрасте.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этапов показывает, что рост и развитие идут неравномерно: после периода активного созревания начинается постепенное старение.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 развитие организма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биологии: индивидуальное развитие организма
</a:t>
            </a:r>
            <a:endParaRPr lang="en-US" sz="130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645575" y="381000"/>
            <a:ext cx="77469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и гуморальная регуляция функций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928599" y="3061547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Раздражение
</a:t>
            </a:r>
            <a:pPr algn="ctr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во внешней или внутренней среде воспринимают рецепторы, после чего сигнал быстро передаётся в нервную систему или запускает выделение гормонов.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936949" y="1599572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Нервный ответ
</a:t>
            </a:r>
            <a:pPr algn="ctr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Нервные импульсы действуют адресно и почти мгновенно, поэтому организм быстро реагирует на опасность, движение, боль и другие срочные изменения.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022349" y="3453247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Гуморальный ответ
</a:t>
            </a:r>
            <a:pPr algn="ctr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Гормоны попадают в кровь и воздействуют на органы медленнее, зато их эффект сохраняется дольше, поддерживая обмен веществ и рост.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739046" y="1824054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Совместная работа
</a:t>
            </a:r>
            <a:pPr algn="ctr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и эндокринная системы согласуют дыхание, сердечный ритм, пищеварение и реакции на стресс, обеспечивая устойчивость организма в меняющихся условиях.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Рефлекторная дуга и регуляция поведения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последовательности нервного ответа: от раздражителя к действию рабочему органу
</a:t>
            </a:r>
            <a:endParaRPr lang="en-US" sz="130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4125" y="115700"/>
            <a:ext cx="84231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и наследственность на уровне организма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48225" y="1299225"/>
            <a:ext cx="3665400" cy="11777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размножения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обеспечивает непрерывность жизни вида и передачу наследственной информации следующему поколению, сохраняя основные признаки организмов в ряду поколений.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24850" y="1299225"/>
            <a:ext cx="3665400" cy="11777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половом размножении наследственный материал объединяется от двух родителей, поэтому потомство получает новые сочетания признаков и отличается более высоким разнообразием.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48225" y="3212475"/>
            <a:ext cx="3665400" cy="11777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Бесполое размножение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бесполом размножении новый организм возникает из одной особи и обычно сохраняет её свойства, что помогает быстро увеличивать численность при благоприятных условиях.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924850" y="3212475"/>
            <a:ext cx="3665400" cy="11777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Наследственная изменчивость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уровне организма проявляются мутации, комбинативная изменчивость и наследственные болезни, поэтому наследственность всегда связана не только с передачей, но и с возможными различиями.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25500" y="1986572"/>
            <a:ext cx="3805200" cy="121430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774550"/>
            <a:ext cx="40266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органы обеспечивают основные функции и какой результат получает организм при их согласованной работе.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жизнедеятельность обеспечивается разными органами, но эффективность достигается только при их совместной работе.
</a:t>
            </a:r>
            <a:endParaRPr lang="en-US" sz="1517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73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Жизненные функции организма и органы-исполнители
</a:t>
            </a:r>
            <a:endParaRPr lang="en-US" sz="2173" dirty="0"/>
          </a:p>
        </p:txBody>
      </p:sp>
      <p:sp>
        <p:nvSpPr>
          <p:cNvPr id="7" name="Text 3"/>
          <p:cNvSpPr txBox="1"/>
          <p:nvPr/>
        </p:nvSpPr>
        <p:spPr>
          <a:xfrm>
            <a:off x="238125" y="3967724"/>
            <a:ext cx="40266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биологическая схема по функциям органов
</a:t>
            </a:r>
            <a:endParaRPr lang="en-US" sz="130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4954"/>
            <a:ext cx="2662200" cy="20902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42225" y="954954"/>
            <a:ext cx="2662200" cy="209024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9528" y="954875"/>
            <a:ext cx="2661994" cy="2090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организмов к среде обитания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006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переживает зиму
</a:t>
            </a:r>
            <a:pPr algn="l" indent="0" marL="0">
              <a:lnSpc>
                <a:spcPct val="100000"/>
              </a:lnSpc>
              <a:buNone/>
            </a:pPr>
            <a:r>
              <a:rPr lang="en-US" sz="6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северных животных густой мех и плотный слой подкожного жира уменьшают потери тепла. У многих видов зимой замедляется обмен веществ, а некоторые впадают в спячку, экономя энергию и сохраняя жизненные ресурсы.
</a:t>
            </a:r>
            <a:endParaRPr lang="en-US" sz="1164" dirty="0"/>
          </a:p>
        </p:txBody>
      </p:sp>
      <p:sp>
        <p:nvSpPr>
          <p:cNvPr id="13" name="Text 3"/>
          <p:cNvSpPr txBox="1"/>
          <p:nvPr/>
        </p:nvSpPr>
        <p:spPr>
          <a:xfrm>
            <a:off x="33578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растения защищаются
</a:t>
            </a:r>
            <a:pPr algn="l" indent="0" marL="0">
              <a:lnSpc>
                <a:spcPct val="100000"/>
              </a:lnSpc>
              <a:buNone/>
            </a:pPr>
            <a:r>
              <a:rPr lang="en-US" sz="6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Кактусы имеют колючки вместо листьев, чтобы уменьшить испарение и защититься от поедания. У пустынных растений толстые стебли запасают воду, а устьица могут закрываться в жаркую и сухую погоду.
</a:t>
            </a:r>
            <a:endParaRPr lang="en-US" sz="1264" dirty="0"/>
          </a:p>
        </p:txBody>
      </p:sp>
      <p:sp>
        <p:nvSpPr>
          <p:cNvPr id="14" name="Text 4"/>
          <p:cNvSpPr txBox="1"/>
          <p:nvPr/>
        </p:nvSpPr>
        <p:spPr>
          <a:xfrm>
            <a:off x="62150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как стратегия
</a:t>
            </a:r>
            <a:pPr algn="l" indent="0" marL="0">
              <a:lnSpc>
                <a:spcPct val="100000"/>
              </a:lnSpc>
              <a:buNone/>
            </a:pPr>
            <a:r>
              <a:rPr lang="en-US" sz="6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меняют места обитания, когда условия становятся неблагоприятными, а многие животные заботятся о потомстве и меняют активность по сезонам. Такое поведение повышает выживаемость без изменения строения тела.
</a:t>
            </a:r>
            <a:endParaRPr lang="en-US" sz="116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состояние организма влияет не один фактор, а их сочетание. Особенно заметны привычки, которые повторяются ежедневно и долго сохраняются.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устойчивое влияние оказывают питание и сон, а стресс, инфекции и неблагоприятная среда заметно снижают резервные возможности организма.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73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влияющие на состояние организма подростка
</a:t>
            </a:r>
            <a:endParaRPr lang="en-US" sz="2173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оценка факторов здоровья подростка по материалам школьного курса биологии
</a:t>
            </a:r>
            <a:endParaRPr lang="en-US" sz="130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2600" y="253600"/>
            <a:ext cx="74868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Заболевания и нарушения на организменном уровне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023100" y="1109788"/>
            <a:ext cx="1968753" cy="15128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Анемия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анемии снижается содержание гемоглобина или число эритроцитов, поэтому ткани получают меньше кислорода. Это отражается на работоспособности, самочувствии и переносимости нагрузок.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591430" y="1110933"/>
            <a:ext cx="1968753" cy="15128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Сахарный диабет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заболевание связано с нарушением регуляции уровня глюкозы в крови. Без контроля оно влияет на обмен веществ, сосуды, нервную систему и общее состояние организма.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159820" y="1110933"/>
            <a:ext cx="1968753" cy="15128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Гипертония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Повышенное артериальное давление перегружает сердце и сосуды, нарушая нормальное кровоснабжение органов. Длительное течение повышает риск серьёзных осложнений.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1023100" y="3108513"/>
            <a:ext cx="1968753" cy="15117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Инфекции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Вирусы, бактерии, грибы и простейшие могут вызывать инфекционные заболевания. Организм отвечает иммунной реакцией, но исход зависит от силы защиты и своевременного лечения.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591425" y="3109657"/>
            <a:ext cx="1968753" cy="15117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Снизить риск нарушений помогают гигиена, полноценное питание, движение, вакцинация и режим дня. Эти меры поддерживают устойчивость организма и его способность к восстановлению.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Здоровье, образ жизни и устойчивость организма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повседневные привычки влияют на гомеостаз, работоспособность и риск заболеваний
</a:t>
            </a:r>
            <a:endParaRPr lang="en-US" sz="130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750" y="1066800"/>
            <a:ext cx="7342500" cy="30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организм как целостная живая система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Организменный уровень показывает, что жизнь отдельного организма определяется не отдельными органами, а их согласованной работой, обменом веществ, регуляцией, развитием и способностью адаптироваться к среде.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2026-06-01T17:31:44Z</dcterms:created>
  <dcterms:modified xsi:type="dcterms:W3CDTF">2026-06-01T17:31:44Z</dcterms:modified>
</cp:coreProperties>
</file>