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image" Target="../media/image-5-7.png"/><Relationship Id="rId8" Type="http://schemas.openxmlformats.org/officeDocument/2006/relationships/image" Target="../media/image-5-8.jpeg"/><Relationship Id="rId9" Type="http://schemas.openxmlformats.org/officeDocument/2006/relationships/image" Target="../media/image-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image" Target="../media/image-18-6.jpe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46810"/>
            <a:ext cx="9144000" cy="229493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1664925"/>
            <a:ext cx="48162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Погружение в устройство жизни и ключевые биологические явления современного мира.
</a:t>
            </a:r>
            <a:pPr algn="l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3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530" dirty="0"/>
          </a:p>
        </p:txBody>
      </p:sp>
      <p:sp>
        <p:nvSpPr>
          <p:cNvPr id="6" name="Text 1"/>
          <p:cNvSpPr txBox="1"/>
          <p:nvPr/>
        </p:nvSpPr>
        <p:spPr>
          <a:xfrm>
            <a:off x="340200" y="606975"/>
            <a:ext cx="8494200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темы: изучение биологических систем и процессов
</a:t>
            </a:r>
            <a:endParaRPr lang="en-US" sz="3252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245" y="1250100"/>
            <a:ext cx="3297110" cy="33864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71550" y="1840700"/>
            <a:ext cx="4763100" cy="279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биологических систем началось с открытий микроскопа и клетки, что позволило увидеть жизнь на новом уровне — от молекул до экосистем. Современная биология объединяет знания разных масштабов для полного понимания живого.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513950" y="695125"/>
            <a:ext cx="4320600" cy="9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основ живых систем через призму истории и науки
</a:t>
            </a:r>
            <a:endParaRPr lang="en-US" sz="2469" dirty="0"/>
          </a:p>
        </p:txBody>
      </p:sp>
      <p:sp>
        <p:nvSpPr>
          <p:cNvPr id="7" name="Text 2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700" y="2376988"/>
            <a:ext cx="2632800" cy="179462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5600" y="2907338"/>
            <a:ext cx="2632800" cy="1794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9500" y="2109738"/>
            <a:ext cx="2632800" cy="179462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7650" y="803000"/>
            <a:ext cx="5590800" cy="4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биологических систем и их свойства
</a:t>
            </a:r>
            <a:endParaRPr lang="en-US" sz="1934" dirty="0"/>
          </a:p>
        </p:txBody>
      </p:sp>
      <p:sp>
        <p:nvSpPr>
          <p:cNvPr id="7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11700" y="1389400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– базовый структурный элемент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3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представляет собой автономную единицу со способностью к обмену веществ и саморегуляции. Она служит фундаментом для построения тканей, органов и организмов.
</a:t>
            </a:r>
            <a:endParaRPr lang="en-US" sz="1085" dirty="0"/>
          </a:p>
        </p:txBody>
      </p:sp>
      <p:sp>
        <p:nvSpPr>
          <p:cNvPr id="9" name="Text 3"/>
          <p:cNvSpPr txBox="1"/>
          <p:nvPr/>
        </p:nvSpPr>
        <p:spPr>
          <a:xfrm>
            <a:off x="3255600" y="1928563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 – интеграция функций в единой структуре
</a:t>
            </a:r>
            <a:pPr algn="l" indent="0" marL="0">
              <a:lnSpc>
                <a:spcPct val="115000"/>
              </a:lnSpc>
              <a:buNone/>
            </a:pPr>
            <a:r>
              <a:rPr lang="en-US" sz="3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Орган, например печень, объединяет специализированные ткани для выполнения важных функций, таких как детоксикация и обмен веществ в организме.
</a:t>
            </a:r>
            <a:endParaRPr lang="en-US" sz="1085" dirty="0"/>
          </a:p>
        </p:txBody>
      </p:sp>
      <p:sp>
        <p:nvSpPr>
          <p:cNvPr id="10" name="Text 4"/>
          <p:cNvSpPr txBox="1"/>
          <p:nvPr/>
        </p:nvSpPr>
        <p:spPr>
          <a:xfrm>
            <a:off x="6199500" y="1148613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Экосистема — сложное взаимодействие множества организмов
</a:t>
            </a:r>
            <a:pPr algn="l" indent="0" marL="0">
              <a:lnSpc>
                <a:spcPct val="115000"/>
              </a:lnSpc>
              <a:buNone/>
            </a:pPr>
            <a:r>
              <a:rPr lang="en-US" sz="3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экосистеме леса происходит взаимосвязь между растениями, животными и микроорганизмами, образующих устойчивую систему с непрерывным обменом энергии и веществ.
</a:t>
            </a:r>
            <a:endParaRPr lang="en-US" sz="106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5680" y="146270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преобразует солнечную энергию в химическую, обеспечивая питание для растений и всей биосферы.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375680" y="333565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Клеточное дыхание высвобождает энергию из органических веществ, поддерживая жизнедеятельность животных и грибов.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6206530" y="146270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Митоз обеспечивает точное разделение клеток, способствуя росту и обновлению тканей организма.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06530" y="333565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нервного импульса систематизирует реагирование организма на внешние раздражители, обеспечивая связь и координацию.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297650" y="803000"/>
            <a:ext cx="2581500" cy="3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биологические процессы в жизнедеятельности
</a:t>
            </a:r>
            <a:endParaRPr lang="en-US" sz="2400" dirty="0"/>
          </a:p>
        </p:txBody>
      </p:sp>
      <p:sp>
        <p:nvSpPr>
          <p:cNvPr id="9" name="Text 5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9054" y="2542496"/>
            <a:ext cx="2130020" cy="20946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45341" y="2542496"/>
            <a:ext cx="2130020" cy="209465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6404" y="2542496"/>
            <a:ext cx="2130020" cy="209465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12654" y="2542496"/>
            <a:ext cx="2130020" cy="2094658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297650" y="803000"/>
            <a:ext cx="8524200" cy="5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Многообразие уровней организации живого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297646" y="1494425"/>
            <a:ext cx="2141467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0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Молекулярный уровень — основа жизни на химическом уровне
</a:t>
            </a:r>
            <a:pPr algn="l" indent="0" marL="0">
              <a:lnSpc>
                <a:spcPct val="130039"/>
              </a:lnSpc>
              <a:buNone/>
            </a:pPr>
            <a:r>
              <a:rPr lang="en-US" sz="1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Взаимодействия молекул ДНК и белков определяют структуру и функцию клеток, задавая основу наследственности и метаболизма.
</a:t>
            </a:r>
            <a:endParaRPr lang="en-US" sz="1066" dirty="0"/>
          </a:p>
        </p:txBody>
      </p:sp>
      <p:sp>
        <p:nvSpPr>
          <p:cNvPr id="14" name="Text 3"/>
          <p:cNvSpPr txBox="1"/>
          <p:nvPr/>
        </p:nvSpPr>
        <p:spPr>
          <a:xfrm>
            <a:off x="2433934" y="1494425"/>
            <a:ext cx="2141467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0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Тканевой уровень — объединение клеток с похожей специализацией
</a:t>
            </a:r>
            <a:pPr algn="l" indent="0" marL="0">
              <a:lnSpc>
                <a:spcPct val="130039"/>
              </a:lnSpc>
              <a:buNone/>
            </a:pPr>
            <a:r>
              <a:rPr lang="en-US" sz="1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Ткани, такие как эпителиальная или нервная, образуют функциональные комплексы, обеспечивающие выполнение специфических задач в организме.
</a:t>
            </a:r>
            <a:endParaRPr lang="en-US" sz="1013" dirty="0"/>
          </a:p>
        </p:txBody>
      </p:sp>
      <p:sp>
        <p:nvSpPr>
          <p:cNvPr id="15" name="Text 4"/>
          <p:cNvSpPr txBox="1"/>
          <p:nvPr/>
        </p:nvSpPr>
        <p:spPr>
          <a:xfrm>
            <a:off x="4564996" y="1494425"/>
            <a:ext cx="2141467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0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Органный уровень — центр функциональной активности
</a:t>
            </a:r>
            <a:pPr algn="l" indent="0" marL="0">
              <a:lnSpc>
                <a:spcPct val="130039"/>
              </a:lnSpc>
              <a:buNone/>
            </a:pPr>
            <a:r>
              <a:rPr lang="en-US" sz="1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Органы, например сердце или корень, состоят из различных тканей и выполняют жизненно важные процессы, обеспечивая организм необходимыми функциями.
</a:t>
            </a:r>
            <a:endParaRPr lang="en-US" sz="1002" dirty="0"/>
          </a:p>
        </p:txBody>
      </p:sp>
      <p:sp>
        <p:nvSpPr>
          <p:cNvPr id="16" name="Text 5"/>
          <p:cNvSpPr txBox="1"/>
          <p:nvPr/>
        </p:nvSpPr>
        <p:spPr>
          <a:xfrm>
            <a:off x="6701246" y="1494425"/>
            <a:ext cx="2141467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Популяционный и экосистемный уровни — взаимодействие видов и среды
</a:t>
            </a:r>
            <a:pPr algn="l" indent="0" marL="0">
              <a:lnSpc>
                <a:spcPct val="130039"/>
              </a:lnSpc>
              <a:buNone/>
            </a:pPr>
            <a:r>
              <a:rPr lang="en-US" sz="1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Группы особей одного вида формируют популяции, а их среда с другими биотическими и абиотическими факторами образует экосистемы с уникальной динамикой.
</a:t>
            </a:r>
            <a:endParaRPr lang="en-US" sz="905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700" y="2376988"/>
            <a:ext cx="2632800" cy="179462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5600" y="2907338"/>
            <a:ext cx="2632800" cy="1794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9500" y="2109738"/>
            <a:ext cx="2632800" cy="179462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7650" y="803000"/>
            <a:ext cx="5590800" cy="4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системы органов человека и их функции
</a:t>
            </a:r>
            <a:endParaRPr lang="en-US" sz="1934" dirty="0"/>
          </a:p>
        </p:txBody>
      </p:sp>
      <p:sp>
        <p:nvSpPr>
          <p:cNvPr id="7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11700" y="1389400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Кровеносная система — транспорт жизненно важных веществ
</a:t>
            </a:r>
            <a:pPr algn="l" indent="0" marL="0">
              <a:lnSpc>
                <a:spcPct val="115000"/>
              </a:lnSpc>
              <a:buNone/>
            </a:pPr>
            <a:r>
              <a:rPr lang="en-US" sz="3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 и сосуды обеспечивают непрерывное движение крови, доставляя кислород и питательные вещества ко всем клеткам организма.
</a:t>
            </a:r>
            <a:endParaRPr lang="en-US" sz="1085" dirty="0"/>
          </a:p>
        </p:txBody>
      </p:sp>
      <p:sp>
        <p:nvSpPr>
          <p:cNvPr id="9" name="Text 3"/>
          <p:cNvSpPr txBox="1"/>
          <p:nvPr/>
        </p:nvSpPr>
        <p:spPr>
          <a:xfrm>
            <a:off x="3255600" y="1928563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Дыхательная система — газообмен и поддержание дыхательной функции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Легкие и дыхательные пути осуществляют доставку кислорода в кровь и удаление углекислого газа, поддерживая обмен газов.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6199500" y="1148613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система — координация и регуляция функций организма
</a:t>
            </a:r>
            <a:pPr algn="l" indent="0" marL="0">
              <a:lnSpc>
                <a:spcPct val="115000"/>
              </a:lnSpc>
              <a:buNone/>
            </a:pPr>
            <a:r>
              <a:rPr lang="en-US" sz="3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Мозг и нервы отвечают за восприятие информации, управление движениями и адаптацию организма к изменениям внешней среды.
</a:t>
            </a:r>
            <a:endParaRPr lang="en-US" sz="1085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24901" y="1635700"/>
            <a:ext cx="2657747" cy="300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258700" y="2110825"/>
            <a:ext cx="2354700" cy="212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темновой фазе происходит фиксация углекислого газа и синтез глюкозы, что формирует основу питания для растений и косвенно — для всех живых существ.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598050" y="2110825"/>
            <a:ext cx="2354700" cy="212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хлоропластах происходит световая фаза, где солнечная энергия преобразуется в АТФ и НАДФН, обеспечивая энергию для последующих реакций.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297650" y="803000"/>
            <a:ext cx="8536800" cy="6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— ключ к энергии биосферы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2900" y="2346660"/>
            <a:ext cx="4071600" cy="23061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14575" y="2919885"/>
            <a:ext cx="3647400" cy="153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Митоз: последовательные стадии деления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Митоз включает профазу, метафазу, анафазу и телофазу, обеспечивая равномерное распределение генетического материала между дочерними клетками.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514575" y="1066463"/>
            <a:ext cx="3647400" cy="153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Интерфаза: подготовка к делению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интерфазы клетка растет, удваивает ДНК и подготавливает необходимые компоненты для деления. Это важный этап накопления ресурсов.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5241800" y="800025"/>
            <a:ext cx="35904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Клеточный цикл и митоз: этапы и значение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2783558"/>
            <a:ext cx="4018500" cy="166783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12575" y="1077550"/>
            <a:ext cx="36324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Катаболизм представляет собой процессы разложения сложных веществ с выделением энергии, необходимой для жизнедеятельности клеток.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5012575" y="2961975"/>
            <a:ext cx="36324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Анаболизм включает синтез молекул и структур, потребляющий энергию для роста, восстановления и поддержания функций организма.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297650" y="803000"/>
            <a:ext cx="40185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Сущность обмена веществ в организме
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2600" y="2025462"/>
            <a:ext cx="24306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Положительная обратная связь усиливает исходный сигнал, что важно при процессе лактации или свертывании крови для быстрого результата.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71625" y="2025462"/>
            <a:ext cx="24306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Отрицательная обратная связь поддерживает стабильность организма, регулируя температуру и уровень сахара в крови для гомеостаза.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312450" y="2036376"/>
            <a:ext cx="23010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механизмы обеспечивают адаптацию к изменениям и поддержание равновесия внутренних условий, что жизненно необходимо для выживания.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8023500" cy="6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обратной связи в регуляции биологических процессов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8600" y="1639574"/>
            <a:ext cx="4845900" cy="31990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4700" y="2031600"/>
            <a:ext cx="29151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1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этап — гликолиз, происходящий в цитоплазме, обеспечивает расщепление глюкозы с образованием пирувата и небольшой энергии в виде АТФ. Далее в митохондриях происходит цикл Кребса, где продукты гликолиза полноценно окисляются.
</a:t>
            </a:r>
            <a:endParaRPr lang="en-US" sz="1091" dirty="0"/>
          </a:p>
        </p:txBody>
      </p:sp>
      <p:sp>
        <p:nvSpPr>
          <p:cNvPr id="7" name="Text 1"/>
          <p:cNvSpPr txBox="1"/>
          <p:nvPr/>
        </p:nvSpPr>
        <p:spPr>
          <a:xfrm>
            <a:off x="724700" y="3543300"/>
            <a:ext cx="29151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7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Завершающий этап — окислительное фосфорилирование, в котором энергия переносится на молекулы АТФ, служащие универсальным источником энергии для синтеза белков, деления клеток и других жизненно важных функций.
</a:t>
            </a:r>
            <a:endParaRPr lang="en-US" sz="1167" dirty="0"/>
          </a:p>
        </p:txBody>
      </p:sp>
      <p:sp>
        <p:nvSpPr>
          <p:cNvPr id="8" name="Text 2"/>
          <p:cNvSpPr txBox="1"/>
          <p:nvPr/>
        </p:nvSpPr>
        <p:spPr>
          <a:xfrm>
            <a:off x="4390125" y="708000"/>
            <a:ext cx="4444500" cy="77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Энергетические процессы клетки: этапы и функции АТФ
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750" y="2955759"/>
            <a:ext cx="8568600" cy="18743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44500" y="1634527"/>
            <a:ext cx="3647400" cy="123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Молекулярный и клеточный уровни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Молекулярный уровень включает структуры ДНК и белков, управляющие жизнедеятельностью клетки. Клеточный уровень охватывает органеллы и саму клетку, являющуюся основной единицей жизни.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215025" y="883891"/>
            <a:ext cx="3647400" cy="123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Тканевой, органный и вышеуровневые системы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Тканевой уровень объединяет специализированные клетки, органы — структуры из тканей. На организменном, популяционном и экосистемном уровнях проявляются сложные взаимодействия и связи между организмами и средой.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97650" y="803000"/>
            <a:ext cx="40179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Уровни организации жизни в биологии
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700" y="2542241"/>
            <a:ext cx="3929400" cy="20951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2542241"/>
            <a:ext cx="3929400" cy="209516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7650" y="803000"/>
            <a:ext cx="8536800" cy="5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аспекты наследственности и генетики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297650" y="1494425"/>
            <a:ext cx="39294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Законы Менделя и передача признаков
</a:t>
            </a:r>
            <a:pPr algn="l" indent="0" marL="0">
              <a:lnSpc>
                <a:spcPct val="130039"/>
              </a:lnSpc>
              <a:buNone/>
            </a:pPr>
            <a:r>
              <a:rPr lang="en-US" sz="1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Мендель установил основные принципы наследования на примере гороха, выделив доминантные и рецессивные признаки. Его открытия объясняют закономерности передачи наследственных свойств от родителей к потомкам.
</a:t>
            </a:r>
            <a:endParaRPr lang="en-US" sz="1285" dirty="0"/>
          </a:p>
        </p:txBody>
      </p:sp>
      <p:sp>
        <p:nvSpPr>
          <p:cNvPr id="10" name="Text 3"/>
          <p:cNvSpPr txBox="1"/>
          <p:nvPr/>
        </p:nvSpPr>
        <p:spPr>
          <a:xfrm>
            <a:off x="4564975" y="1494425"/>
            <a:ext cx="39294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мутаций и вариаций в генетике
</a:t>
            </a:r>
            <a:pPr algn="l" indent="0" marL="0">
              <a:lnSpc>
                <a:spcPct val="130039"/>
              </a:lnSpc>
              <a:buNone/>
            </a:pPr>
            <a:r>
              <a:rPr lang="en-US" sz="1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создают наследственные изменения, обеспечивающие генетическую изменчивость. Механизмы наследования, такие как доминирование и кодоминирование, формируют разнообразие фенотипов и адаптационные возможности организмов.
</a:t>
            </a:r>
            <a:endParaRPr lang="en-US" sz="119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2783558"/>
            <a:ext cx="4018500" cy="166783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12575" y="1077550"/>
            <a:ext cx="36324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Основу роста составляет деление клеток посредством митоза, тогда как развитие связано с дифференцировкой тканей и формированием органов. Эти процессы контролируются гормонами.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5012575" y="2961975"/>
            <a:ext cx="36324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как наследственность, питание и внешняя среда, влияют на рост. Например, у подростков происходит половое созревание, у растений — активный рост и формирование новых органов.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297650" y="803000"/>
            <a:ext cx="40185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 развитие: регулирующие механизмы и примеры
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24901" y="1635700"/>
            <a:ext cx="2657747" cy="300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258700" y="2110825"/>
            <a:ext cx="2354700" cy="212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Активный транспорт требует энергии для переноса веществ против градиента концентрации. Примеры включают работу натрий-калиевого насоса в нейронах и поглощение воды корнями растений для обеспечения жизнедеятельности.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598050" y="2110825"/>
            <a:ext cx="2354700" cy="212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Диффузия обеспечивает проникновение молекул из области с высокой концентрацией в область с низкой без затраты энергии. Осмос регулирует перемещение воды через мембраны, поддерживая водный баланс.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297650" y="803000"/>
            <a:ext cx="8536800" cy="6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веществ: процессы, примеры, биологическая роль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2783558"/>
            <a:ext cx="4018500" cy="166783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12575" y="1077550"/>
            <a:ext cx="36324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Гомеостаз достигается благодаря взаимодействию нервной, эндокринной и выделительной систем, обеспечивая стабильные условия внутри организма. Например, терморегуляция поддерживает постоянную температуру тела.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5012575" y="2961975"/>
            <a:ext cx="36324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Нарушение механизмов гомеостаза приводит к развитию заболеваний, таких как сахарный диабет, вызванный нарушением регуляции уровня сахара, или гипотермия при чрезмерном охлаждении организма.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297650" y="803000"/>
            <a:ext cx="40185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Гомеостаз: поддержание внутренней среды организма
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700" y="2376988"/>
            <a:ext cx="2632800" cy="179462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5600" y="2907338"/>
            <a:ext cx="2632800" cy="1794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9500" y="2109738"/>
            <a:ext cx="2632800" cy="179462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7650" y="803000"/>
            <a:ext cx="5590800" cy="4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изучения биологических систем
</a:t>
            </a:r>
            <a:endParaRPr lang="en-US" sz="2341" dirty="0"/>
          </a:p>
        </p:txBody>
      </p:sp>
      <p:sp>
        <p:nvSpPr>
          <p:cNvPr id="7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11700" y="1389400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Микроскопия — окно в мир клеток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Оптическая и электронная микроскопия позволяют детально изучать структуру клеток и тканей. Электронный микроскоп открывает наноструктуры, недоступные обычному глазу, расширяя знания о биологических объектах.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255600" y="1928563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Генетический анализ и диагностика
</a:t>
            </a:r>
            <a:pPr algn="l" indent="0" marL="0">
              <a:lnSpc>
                <a:spcPct val="115000"/>
              </a:lnSpc>
              <a:buNone/>
            </a:pPr>
            <a:r>
              <a:rPr lang="en-US" sz="3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ПЦР и секвенирования ДНК широко применяются для выявления генетических заболеваний, определения родства и диагностики инфекций. Эти технологии обеспечивают высокую точность и скорость анализа.
</a:t>
            </a:r>
            <a:endParaRPr lang="en-US" sz="1080" dirty="0"/>
          </a:p>
        </p:txBody>
      </p:sp>
      <p:sp>
        <p:nvSpPr>
          <p:cNvPr id="10" name="Text 4"/>
          <p:cNvSpPr txBox="1"/>
          <p:nvPr/>
        </p:nvSpPr>
        <p:spPr>
          <a:xfrm>
            <a:off x="6199500" y="1148613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Биохимические тесты и спектроскопия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Спектроскопия помогает изучать химический состав биологических молекул и процессы метаболизма. Биохимические тесты выявляют функции ферментов и патологии, способствуя разработке терапевтических методов.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700" y="2543243"/>
            <a:ext cx="2623500" cy="209316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51300" y="2543243"/>
            <a:ext cx="2623500" cy="209316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91800" y="2543243"/>
            <a:ext cx="2623500" cy="209316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7650" y="803000"/>
            <a:ext cx="85368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Достижения и сферы применения биотехнологий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297650" y="1494425"/>
            <a:ext cx="26376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0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Медицина и генные технологии
</a:t>
            </a:r>
            <a:pPr algn="l" indent="0" marL="0">
              <a:lnSpc>
                <a:spcPct val="130039"/>
              </a:lnSpc>
              <a:buNone/>
            </a:pPr>
            <a:r>
              <a:rPr lang="en-US" sz="1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Генная инженерия позволяет создавать лекарства, такие как синтетический инсулин, и разрабатывать вакцины, обеспечивая эффективное лечение и профилактику болезней. Эти технологии меняют подход к медицине.
</a:t>
            </a:r>
            <a:endParaRPr lang="en-US" sz="1060" dirty="0"/>
          </a:p>
        </p:txBody>
      </p:sp>
      <p:sp>
        <p:nvSpPr>
          <p:cNvPr id="12" name="Text 3"/>
          <p:cNvSpPr txBox="1"/>
          <p:nvPr/>
        </p:nvSpPr>
        <p:spPr>
          <a:xfrm>
            <a:off x="3144275" y="1494425"/>
            <a:ext cx="26376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 и биотехнологические культуры
</a:t>
            </a:r>
            <a:pPr algn="l" indent="0" marL="0">
              <a:lnSpc>
                <a:spcPct val="130039"/>
              </a:lnSpc>
              <a:buNone/>
            </a:pPr>
            <a:r>
              <a:rPr lang="en-US" sz="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ГМО-культуры повышают урожайность и устойчивость к вредителям. Биопестициды уменьшают использование химических средств, сохраняя экологию и улучшая качество продуктов питания.
</a:t>
            </a:r>
            <a:endParaRPr lang="en-US" sz="978" dirty="0"/>
          </a:p>
        </p:txBody>
      </p:sp>
      <p:sp>
        <p:nvSpPr>
          <p:cNvPr id="13" name="Text 4"/>
          <p:cNvSpPr txBox="1"/>
          <p:nvPr/>
        </p:nvSpPr>
        <p:spPr>
          <a:xfrm>
            <a:off x="5988288" y="1494425"/>
            <a:ext cx="26376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Промышленные процессы с использованием микроорганизмов
</a:t>
            </a:r>
            <a:pPr algn="l" indent="0" marL="0">
              <a:lnSpc>
                <a:spcPct val="130039"/>
              </a:lnSpc>
              <a:buNone/>
            </a:pPr>
            <a:r>
              <a:rPr lang="en-US" sz="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Микроорганизмы синтезируют органические вещества, используемые в производстве биоразлагаемых пластиков и лекарств. Это способствует развитию экологически чистых и эффективных технологий производства.
</a:t>
            </a:r>
            <a:endParaRPr lang="en-US" sz="97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2783558"/>
            <a:ext cx="4018500" cy="166783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12575" y="1077550"/>
            <a:ext cx="36324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Биология играет важную роль в медицине, помогая создавать лекарства и разрабатывать методы лечения генетических заболеваний благодаря пониманию биологических процессов.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5012575" y="2961975"/>
            <a:ext cx="36324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охране природы и продовольственной безопасности знания используются для восстановления экосистем и биоинженерии. Изучение биологии способствует формированию научного мышления и открывает перспективы профессионального роста.
</a:t>
            </a:r>
            <a:endParaRPr lang="en-US" sz="1282" dirty="0"/>
          </a:p>
        </p:txBody>
      </p:sp>
      <p:sp>
        <p:nvSpPr>
          <p:cNvPr id="8" name="Text 2"/>
          <p:cNvSpPr txBox="1"/>
          <p:nvPr/>
        </p:nvSpPr>
        <p:spPr>
          <a:xfrm>
            <a:off x="297650" y="803000"/>
            <a:ext cx="40185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значение знаний о биологических системах
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40625" y="2982925"/>
            <a:ext cx="5016000" cy="15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биологических систем формирует фундамент для медицины, экологии и технологий, раскрывая механизмы жизни и создавая инновации. Это знание критично для решения современных вызовов в природе и обществе.
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540625" y="748450"/>
            <a:ext cx="5016000" cy="169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биология как ключ к пониманию жизни и прогрессу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2026-05-10T02:19:36Z</dcterms:created>
  <dcterms:modified xsi:type="dcterms:W3CDTF">2026-05-10T02:19:36Z</dcterms:modified>
</cp:coreProperties>
</file>