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6810" y="745950"/>
            <a:ext cx="4213031" cy="4397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909500" cy="143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Неконкурентные взаимоотношения между видами
</a:t>
            </a:r>
            <a:endParaRPr lang="en-US" sz="3221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798800"/>
            <a:ext cx="21675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883775"/>
            <a:ext cx="4082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форм взаимодействия видов без конкуренции и их влияние на природу.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0225" y="914904"/>
            <a:ext cx="3706800" cy="36597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4596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неконкурентных связей в природе
</a:t>
            </a:r>
            <a:endParaRPr lang="en-US" sz="2754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729950"/>
            <a:ext cx="41589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Неконкурентные отношения проявляются, когда организмы не борются за ресурсы, а получают пользу сами или помогают друг другу. Это важно для поддержания баланса и разнообразия в экосистемах.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5191" y="1513399"/>
            <a:ext cx="437400" cy="437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840016" y="2819615"/>
            <a:ext cx="483900" cy="430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189998" y="1517134"/>
            <a:ext cx="483900" cy="43013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141686" y="2673276"/>
            <a:ext cx="437400" cy="4374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4298429" y="4000619"/>
            <a:ext cx="437400" cy="4374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типы неконкурентных взаимоотношений
</a:t>
            </a:r>
            <a:endParaRPr lang="en-US" sz="2704" dirty="0"/>
          </a:p>
        </p:txBody>
      </p:sp>
      <p:sp>
        <p:nvSpPr>
          <p:cNvPr id="16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7" name="Text 2"/>
          <p:cNvSpPr txBox="1"/>
          <p:nvPr/>
        </p:nvSpPr>
        <p:spPr>
          <a:xfrm>
            <a:off x="1673875" y="1304423"/>
            <a:ext cx="1729200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
</a:t>
            </a:r>
            <a:pPr algn="l" indent="0" marL="0">
              <a:lnSpc>
                <a:spcPct val="115000"/>
              </a:lnSpc>
              <a:buNone/>
            </a:pPr>
            <a:r>
              <a:rPr lang="en-US" sz="8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Долговременное сотрудничество двух видов с взаимной выгодой для каждого участника.
</a:t>
            </a:r>
            <a:endParaRPr lang="en-US" sz="949" dirty="0"/>
          </a:p>
        </p:txBody>
      </p:sp>
      <p:sp>
        <p:nvSpPr>
          <p:cNvPr id="18" name="Text 3"/>
          <p:cNvSpPr txBox="1"/>
          <p:nvPr/>
        </p:nvSpPr>
        <p:spPr>
          <a:xfrm>
            <a:off x="2821950" y="2607005"/>
            <a:ext cx="1729200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Комменсализм
</a:t>
            </a:r>
            <a:pPr algn="l" indent="0" marL="0">
              <a:lnSpc>
                <a:spcPct val="115000"/>
              </a:lnSpc>
              <a:buNone/>
            </a:pPr>
            <a:r>
              <a:rPr lang="en-US" sz="8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Взаимодействие, при котором один вид получает пользу, а другой не получает ни вреда, ни выгоды.
</a:t>
            </a:r>
            <a:endParaRPr lang="en-US" sz="949" dirty="0"/>
          </a:p>
        </p:txBody>
      </p:sp>
      <p:sp>
        <p:nvSpPr>
          <p:cNvPr id="19" name="Text 4"/>
          <p:cNvSpPr txBox="1"/>
          <p:nvPr/>
        </p:nvSpPr>
        <p:spPr>
          <a:xfrm>
            <a:off x="5171932" y="1304525"/>
            <a:ext cx="1729200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Мутуализм
</a:t>
            </a:r>
            <a:pPr algn="l" indent="0" marL="0">
              <a:lnSpc>
                <a:spcPct val="115000"/>
              </a:lnSpc>
              <a:buNone/>
            </a:pPr>
            <a:r>
              <a:rPr lang="en-US" sz="8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Обязательный обмен выгодами между видами, который создаёт прочную связь и повышает выживаемость.
</a:t>
            </a:r>
            <a:endParaRPr lang="en-US" sz="949" dirty="0"/>
          </a:p>
        </p:txBody>
      </p:sp>
      <p:sp>
        <p:nvSpPr>
          <p:cNvPr id="20" name="Text 5"/>
          <p:cNvSpPr txBox="1"/>
          <p:nvPr/>
        </p:nvSpPr>
        <p:spPr>
          <a:xfrm>
            <a:off x="7100370" y="2464300"/>
            <a:ext cx="1729200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Аменсализм
</a:t>
            </a:r>
            <a:pPr algn="l" indent="0" marL="0">
              <a:lnSpc>
                <a:spcPct val="115000"/>
              </a:lnSpc>
              <a:buNone/>
            </a:pPr>
            <a:r>
              <a:rPr lang="en-US" sz="8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Является односторонним угнетением: один вид страдает, другой не испытывает изменений.
</a:t>
            </a:r>
            <a:endParaRPr lang="en-US" sz="949" dirty="0"/>
          </a:p>
        </p:txBody>
      </p:sp>
      <p:sp>
        <p:nvSpPr>
          <p:cNvPr id="21" name="Text 6"/>
          <p:cNvSpPr txBox="1"/>
          <p:nvPr/>
        </p:nvSpPr>
        <p:spPr>
          <a:xfrm>
            <a:off x="5257113" y="3791643"/>
            <a:ext cx="1729200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Нейтрализм
</a:t>
            </a:r>
            <a:pPr algn="l" indent="0" marL="0">
              <a:lnSpc>
                <a:spcPct val="115000"/>
              </a:lnSpc>
              <a:buNone/>
            </a:pPr>
            <a:r>
              <a:rPr lang="en-US" sz="8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сосуществуют рядом, не влияя друг на друга и используя разные ресурсы или ниши.
</a:t>
            </a:r>
            <a:endParaRPr lang="en-US" sz="94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2450" y="987023"/>
            <a:ext cx="3512700" cy="20788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65200" y="1009034"/>
            <a:ext cx="3880200" cy="20348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94188" y="312635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Микориза — союз грибов и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образуют микоризу с корнями растений, улучшая доступ к влаге и питательным веществам. Это укрепляет растения и помогает им расти в сложных условиях.
</a:t>
            </a:r>
            <a:endParaRPr lang="en-US" sz="977" dirty="0"/>
          </a:p>
        </p:txBody>
      </p:sp>
      <p:sp>
        <p:nvSpPr>
          <p:cNvPr id="9" name="Text 1"/>
          <p:cNvSpPr txBox="1"/>
          <p:nvPr/>
        </p:nvSpPr>
        <p:spPr>
          <a:xfrm>
            <a:off x="5599238" y="312635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Рифовые кораллы и водоросли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Кораллы живут с водорослями в своих тканях. Водоросли обеспечивают пищу через фотосинтез, а кораллы защищают их, создавая благоприятную среду.
</a:t>
            </a:r>
            <a:endParaRPr lang="en-US" sz="990" dirty="0"/>
          </a:p>
        </p:txBody>
      </p:sp>
      <p:sp>
        <p:nvSpPr>
          <p:cNvPr id="10" name="Text 2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Симбиоз: примеры и значение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2450" y="1150058"/>
            <a:ext cx="3512700" cy="26242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15575" y="1150678"/>
            <a:ext cx="3512700" cy="270999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315050" y="3942975"/>
            <a:ext cx="2647500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Рыба-прилипала на акуле
</a:t>
            </a:r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Рыба-прилипала прикрепляется к акуле, передвигаясь с ней без затрат энергии. Она получает защиту и пищу, а акула остаётся незатронутой.
</a:t>
            </a:r>
            <a:endParaRPr lang="en-US" sz="1068" dirty="0"/>
          </a:p>
        </p:txBody>
      </p:sp>
      <p:sp>
        <p:nvSpPr>
          <p:cNvPr id="9" name="Text 1"/>
          <p:cNvSpPr txBox="1"/>
          <p:nvPr/>
        </p:nvSpPr>
        <p:spPr>
          <a:xfrm>
            <a:off x="4948164" y="3959825"/>
            <a:ext cx="2647500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Птицы, поедающие насекомых на крупных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8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птицы живут рядом с крупными животными, поедая насекомых на их коже. Животные не испытывают воздействия, птицы получают пищу.
</a:t>
            </a:r>
            <a:endParaRPr lang="en-US" sz="906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Комменсализм: живые «пассажиры» природы
</a:t>
            </a:r>
            <a:endParaRPr lang="en-US" sz="2704" dirty="0"/>
          </a:p>
        </p:txBody>
      </p:sp>
      <p:sp>
        <p:nvSpPr>
          <p:cNvPr id="11" name="Text 3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2450" y="987023"/>
            <a:ext cx="3512700" cy="20788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65200" y="1009034"/>
            <a:ext cx="3880200" cy="20348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94188" y="312635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и цветы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собирают нектар, питаясь им, а одновременно опыляют цветы, обеспечивая их размножение и плодоношение.
</a:t>
            </a:r>
            <a:endParaRPr lang="en-US" sz="1143" dirty="0"/>
          </a:p>
        </p:txBody>
      </p:sp>
      <p:sp>
        <p:nvSpPr>
          <p:cNvPr id="9" name="Text 1"/>
          <p:cNvSpPr txBox="1"/>
          <p:nvPr/>
        </p:nvSpPr>
        <p:spPr>
          <a:xfrm>
            <a:off x="5599238" y="312635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Тропические рыбы и креветки
</a:t>
            </a:r>
            <a:pPr algn="l" indent="0" marL="0">
              <a:lnSpc>
                <a:spcPct val="115000"/>
              </a:lnSpc>
              <a:buNone/>
            </a:pPr>
            <a:r>
              <a:rPr lang="en-US" sz="9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рыбы и креветки помогают друг другу: креветки очищают рыбу от паразитов, а рыбы предупреждают о хищниках.
</a:t>
            </a:r>
            <a:endParaRPr lang="en-US" sz="1007" dirty="0"/>
          </a:p>
        </p:txBody>
      </p:sp>
      <p:sp>
        <p:nvSpPr>
          <p:cNvPr id="10" name="Text 2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Мутуализм: взаимовыгодное сотрудничество
</a:t>
            </a:r>
            <a:endParaRPr lang="en-US" sz="2704" dirty="0"/>
          </a:p>
        </p:txBody>
      </p:sp>
      <p:sp>
        <p:nvSpPr>
          <p:cNvPr id="11" name="Text 3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2450" y="1150058"/>
            <a:ext cx="3512700" cy="26242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15575" y="1150678"/>
            <a:ext cx="3512700" cy="270999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315050" y="3942975"/>
            <a:ext cx="2647500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Пеницилловая плесень и бактерии
</a:t>
            </a:r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Плесень выделяет вещества, убивающие бактерии в её окружении. Это уменьшает конкуренцию, при этом сама плесень не получает пользы или вреда.
</a:t>
            </a:r>
            <a:endParaRPr lang="en-US" sz="1068" dirty="0"/>
          </a:p>
        </p:txBody>
      </p:sp>
      <p:sp>
        <p:nvSpPr>
          <p:cNvPr id="9" name="Text 1"/>
          <p:cNvSpPr txBox="1"/>
          <p:nvPr/>
        </p:nvSpPr>
        <p:spPr>
          <a:xfrm>
            <a:off x="4948164" y="3959825"/>
            <a:ext cx="2647500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Эвкалипт и соседние 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Эвкалипт выделяет вещества, подавляющие рост других растений рядом. Это защищает его жизненное пространство без прямой выгоды.
</a:t>
            </a:r>
            <a:endParaRPr lang="en-US" sz="1068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Аменсализм: один страдает, другой — нет
</a:t>
            </a:r>
            <a:endParaRPr lang="en-US" sz="2704" dirty="0"/>
          </a:p>
        </p:txBody>
      </p:sp>
      <p:sp>
        <p:nvSpPr>
          <p:cNvPr id="11" name="Text 3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700" y="1727992"/>
            <a:ext cx="3563700" cy="16875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76198"/>
            <a:ext cx="41112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типов неконкурентных взаимоотношений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79975" y="171512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описывает выгоды и примеры основных видов неконкурентных связей между организмами.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975" y="264837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тип отношений поддерживает разнообразие и устойчивость экосистем разными способами.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20400" y="383185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биологии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2450" y="987023"/>
            <a:ext cx="3512700" cy="20788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65200" y="1009034"/>
            <a:ext cx="3880200" cy="20348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94188" y="312635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Птица-скворец и крокодил
</a:t>
            </a:r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Птица очищает зубы крокодила от остатков пищи, питание птицы обеспечено, а крокодил избавляется от паразитов без угрозы.
</a:t>
            </a:r>
            <a:endParaRPr lang="en-US" sz="1120" dirty="0"/>
          </a:p>
        </p:txBody>
      </p:sp>
      <p:sp>
        <p:nvSpPr>
          <p:cNvPr id="9" name="Text 1"/>
          <p:cNvSpPr txBox="1"/>
          <p:nvPr/>
        </p:nvSpPr>
        <p:spPr>
          <a:xfrm>
            <a:off x="5599238" y="312635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Муравьи и тлей
</a:t>
            </a:r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Муравьи защищают тлей от хищников, получая сладкие выделения. Эти отношения не постоянны, но взаимовыгодны в определённых условиях.
</a:t>
            </a:r>
            <a:endParaRPr lang="en-US" sz="1139" dirty="0"/>
          </a:p>
        </p:txBody>
      </p:sp>
      <p:sp>
        <p:nvSpPr>
          <p:cNvPr id="10" name="Text 2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Протокооперация: временное сотрудничество
</a:t>
            </a:r>
            <a:endParaRPr lang="en-US" sz="2704" dirty="0"/>
          </a:p>
        </p:txBody>
      </p:sp>
      <p:sp>
        <p:nvSpPr>
          <p:cNvPr id="11" name="Text 3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66318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Нейтрализм: сосуществование без влияния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4725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обитают рядом, занимая разные экологические ниши, что исключает их прямое влияние друг на друга.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666350" y="251215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служат дятлы и белки на одном дереве, которые используют разные ресурсы и не конкурируют.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146400" y="366960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взаимодействие характерно для территорий с ограниченными ресурсами и разными стратегиями питания.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форм неконкурентных отношений в природе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взаимовыгодные отношения преобладают, что способствует устойчивости экосистем. Реже встречаются формы с отсутствием взаимодействия.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мутуализма и комменсализма свидетельствует о важности взаимопомощи для баланса природных сообществ.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Аналитический обзор биоценозов умеренного пояса, 2022
</a:t>
            </a:r>
            <a:endParaRPr lang="en-US" sz="98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2450" y="1150058"/>
            <a:ext cx="3512700" cy="26242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15575" y="1150678"/>
            <a:ext cx="3512700" cy="270999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315050" y="3942975"/>
            <a:ext cx="2647500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 и водоросль: идеальное сотрудничество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 состоят из гриба, который защищает от засухи, и водоросли, выполняющей фотосинтез. Такая связь помогает обоим выживать в экстремальных условиях, например, на каменистых склонах.
</a:t>
            </a:r>
            <a:endParaRPr lang="en-US" sz="894" dirty="0"/>
          </a:p>
        </p:txBody>
      </p:sp>
      <p:sp>
        <p:nvSpPr>
          <p:cNvPr id="9" name="Text 1"/>
          <p:cNvSpPr txBox="1"/>
          <p:nvPr/>
        </p:nvSpPr>
        <p:spPr>
          <a:xfrm>
            <a:off x="4948164" y="3959825"/>
            <a:ext cx="2647500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 — первооткрыватели пустынь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симбиозу лишайники способны заселять пустыни и ледяные территории Арктики. Они служат пищей и укрытием для многих микроорганизмов, поддерживая начало пищевых цепей в суровых экосистемах.
</a:t>
            </a:r>
            <a:endParaRPr lang="en-US" sz="918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 на примере лишайника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2450" y="987023"/>
            <a:ext cx="3512700" cy="20788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65200" y="1009034"/>
            <a:ext cx="3880200" cy="20348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94188" y="312635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Чистка зубов как взаимовыгодное занятие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Птица-скворец ловко убирает остатки пищи между зубами крокодила, получая питание. Крокодил в ответ не причиняет ей вреда, что поддерживает длительное доверительное взаимодействие.
</a:t>
            </a:r>
            <a:endParaRPr lang="en-US" sz="882" dirty="0"/>
          </a:p>
        </p:txBody>
      </p:sp>
      <p:sp>
        <p:nvSpPr>
          <p:cNvPr id="9" name="Text 1"/>
          <p:cNvSpPr txBox="1"/>
          <p:nvPr/>
        </p:nvSpPr>
        <p:spPr>
          <a:xfrm>
            <a:off x="5599238" y="312635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Уникальная связь тропических водоёмов Африки
</a:t>
            </a:r>
            <a:pPr algn="l" indent="0" marL="0">
              <a:lnSpc>
                <a:spcPct val="115000"/>
              </a:lnSpc>
              <a:buNone/>
            </a:pPr>
            <a:r>
              <a:rPr lang="en-US" sz="8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сотрудничество распространено в тропических регионах Африки. Оно демонстрирует, как разные виды могут временно объединяться для обоюдной выгоды без зависимости друг от друга.
</a:t>
            </a:r>
            <a:endParaRPr lang="en-US" sz="887" dirty="0"/>
          </a:p>
        </p:txBody>
      </p:sp>
      <p:sp>
        <p:nvSpPr>
          <p:cNvPr id="10" name="Text 2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Протокооперация: крокодил и птица-скворец
</a:t>
            </a:r>
            <a:endParaRPr lang="en-US" sz="2704" dirty="0"/>
          </a:p>
        </p:txBody>
      </p:sp>
      <p:sp>
        <p:nvSpPr>
          <p:cNvPr id="11" name="Text 3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2450" y="1150058"/>
            <a:ext cx="3512700" cy="26242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15575" y="1150678"/>
            <a:ext cx="3512700" cy="270999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315050" y="3942975"/>
            <a:ext cx="2647500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среди ядовитых щупалец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Рыба-клоун обитает внутри актинии, защищаясь от хищников за счёт её яда. Специальный слизистый покров предотвращает ожоги рыбы, и при этом актиния не получает ощутимой пользы.
</a:t>
            </a:r>
            <a:endParaRPr lang="en-US" sz="994" dirty="0"/>
          </a:p>
        </p:txBody>
      </p:sp>
      <p:sp>
        <p:nvSpPr>
          <p:cNvPr id="9" name="Text 1"/>
          <p:cNvSpPr txBox="1"/>
          <p:nvPr/>
        </p:nvSpPr>
        <p:spPr>
          <a:xfrm>
            <a:off x="4948164" y="3959825"/>
            <a:ext cx="2647500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Рифовые сообщества и их сосуществование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Подобные отношения между рыбой-клоуном и актинией широко распространены на коралловых рифах Индийского и Тихого океанов, способствуя разнообразию морской жизни без конкуренции.
</a:t>
            </a:r>
            <a:endParaRPr lang="en-US" sz="925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Комменсализм: рыба-клоун и актиния
</a:t>
            </a:r>
            <a:endParaRPr lang="en-US" sz="2704" dirty="0"/>
          </a:p>
        </p:txBody>
      </p:sp>
      <p:sp>
        <p:nvSpPr>
          <p:cNvPr id="11" name="Text 3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2450" y="987023"/>
            <a:ext cx="3512700" cy="20788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65200" y="1009034"/>
            <a:ext cx="3880200" cy="20348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94188" y="312635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Защитная химия эвкалипта
</a:t>
            </a:r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Эвкалипт выделяет в почву вещества, подавляющие рост рядом растущих конкурентов. Это помогает сохранять свободное пространство и ресурсы, хотя сам эвкалипт от этого не получает выгоды.
</a:t>
            </a:r>
            <a:endParaRPr lang="en-US" sz="941" dirty="0"/>
          </a:p>
        </p:txBody>
      </p:sp>
      <p:sp>
        <p:nvSpPr>
          <p:cNvPr id="9" name="Text 1"/>
          <p:cNvSpPr txBox="1"/>
          <p:nvPr/>
        </p:nvSpPr>
        <p:spPr>
          <a:xfrm>
            <a:off x="5599238" y="312635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Аллелопатия как форма аменсализма
</a:t>
            </a:r>
            <a:pPr algn="l" indent="0" marL="0">
              <a:lnSpc>
                <a:spcPct val="115000"/>
              </a:lnSpc>
              <a:buNone/>
            </a:pPr>
            <a:r>
              <a:rPr lang="en-US" sz="7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эвкалипта — пример аллелопатии, при которой растения выделяют биохимические вещества для подавления соседей. Это явление распространено в экосистемах Австралии и влияет на структуру растительных сообществ.
</a:t>
            </a:r>
            <a:endParaRPr lang="en-US" sz="796" dirty="0"/>
          </a:p>
        </p:txBody>
      </p:sp>
      <p:sp>
        <p:nvSpPr>
          <p:cNvPr id="10" name="Text 2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Аменсализм: эвкалипт и другие растения
</a:t>
            </a:r>
            <a:endParaRPr lang="en-US" sz="2704" dirty="0"/>
          </a:p>
        </p:txBody>
      </p:sp>
      <p:sp>
        <p:nvSpPr>
          <p:cNvPr id="11" name="Text 3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401275"/>
            <a:ext cx="51309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польза неконкурентных взаимоотношений
</a:t>
            </a:r>
            <a:endParaRPr lang="en-US" sz="2587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07125" y="17203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отношения обогащают пищевые сети, позволяя разным видам сосуществовать и обмениваться ресурсами без прямой конкуренции, что повышает устойчивость экосистем.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7125" y="289507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создают сложные структуры с множеством взаимосвязей, что способствует сохранению биоразнообразия и повышает способность природы противостоять изменениям.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38525" y="1225025"/>
            <a:ext cx="4225500" cy="136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70%
</a:t>
            </a:r>
            <a:endParaRPr lang="en-US" sz="9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2066350"/>
            <a:ext cx="3317400" cy="10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видов в экосистемах тесно связана через неконкурентные отношения, что снижает конфликтность и стимулирует совместное существование.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80240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биоразнообразия, Институт экологии, 2023
</a:t>
            </a:r>
            <a:endParaRPr lang="en-US" sz="964" dirty="0"/>
          </a:p>
        </p:txBody>
      </p:sp>
      <p:sp>
        <p:nvSpPr>
          <p:cNvPr id="9" name="Text 4"/>
          <p:cNvSpPr txBox="1"/>
          <p:nvPr/>
        </p:nvSpPr>
        <p:spPr>
          <a:xfrm>
            <a:off x="5069425" y="2691751"/>
            <a:ext cx="35637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7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экосистемного биоразнообразия формируется благодаря различным формам взаимовыгодных или нейтральных связей между видами.
</a:t>
            </a:r>
            <a:endParaRPr lang="en-US" sz="176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неконкурентных связей в экосистемах
</a:t>
            </a:r>
            <a:endParaRPr lang="en-US" sz="2548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взаимодействия видов и влияние на экологическую устойчивость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331" y="1076030"/>
            <a:ext cx="2684054" cy="26237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8292" y="1075714"/>
            <a:ext cx="2682274" cy="2711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95478" y="1067289"/>
            <a:ext cx="2682274" cy="2711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04880" y="3868714"/>
            <a:ext cx="2022955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 клубеньковых бактерий и бобовых
</a:t>
            </a:r>
            <a:pPr algn="l" indent="0" marL="0">
              <a:lnSpc>
                <a:spcPct val="115000"/>
              </a:lnSpc>
              <a:buNone/>
            </a:pPr>
            <a:r>
              <a:rPr lang="en-US" sz="7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Исследователи изучают, как клубеньковые бактерии улучшают рост бобовых через фиксацию азота. Это помогает увеличить урожайность и снижает использование химических удобрений.
</a:t>
            </a:r>
            <a:endParaRPr lang="en-US" sz="795" dirty="0"/>
          </a:p>
        </p:txBody>
      </p:sp>
      <p:sp>
        <p:nvSpPr>
          <p:cNvPr id="10" name="Text 1"/>
          <p:cNvSpPr txBox="1"/>
          <p:nvPr/>
        </p:nvSpPr>
        <p:spPr>
          <a:xfrm>
            <a:off x="3707943" y="3885564"/>
            <a:ext cx="2022955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Микоризные ассоциации в сельском хозяйстве
</a:t>
            </a:r>
            <a:pPr algn="l" indent="0" marL="0">
              <a:lnSpc>
                <a:spcPct val="115000"/>
              </a:lnSpc>
              <a:buNone/>
            </a:pPr>
            <a:r>
              <a:rPr lang="en-US" sz="7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микоризы способствует укреплению корневой системы растений и повышению их устойчивости к стрессу. Это направление помогает создавать экологичные методы выращивания.
</a:t>
            </a:r>
            <a:endParaRPr lang="en-US" sz="795" dirty="0"/>
          </a:p>
        </p:txBody>
      </p:sp>
      <p:sp>
        <p:nvSpPr>
          <p:cNvPr id="11" name="Text 2"/>
          <p:cNvSpPr txBox="1"/>
          <p:nvPr/>
        </p:nvSpPr>
        <p:spPr>
          <a:xfrm>
            <a:off x="6625129" y="3877139"/>
            <a:ext cx="2022955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мутуализма у микроорганизмов
</a:t>
            </a:r>
            <a:pPr algn="l" indent="0" marL="0">
              <a:lnSpc>
                <a:spcPct val="115000"/>
              </a:lnSpc>
              <a:buNone/>
            </a:pPr>
            <a:r>
              <a:rPr lang="en-US" sz="7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анализируют гены, отвечающие за взаимовыгодные связи у микроорганизмов. Открытия открывают путь к биоинженерии для улучшения экосистемных функций и биоремедиации.
</a:t>
            </a:r>
            <a:endParaRPr lang="en-US" sz="795" dirty="0"/>
          </a:p>
        </p:txBody>
      </p:sp>
      <p:sp>
        <p:nvSpPr>
          <p:cNvPr id="12" name="Text 3"/>
          <p:cNvSpPr txBox="1"/>
          <p:nvPr/>
        </p:nvSpPr>
        <p:spPr>
          <a:xfrm>
            <a:off x="18000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исследования неконкурентных отношений
</a:t>
            </a:r>
            <a:endParaRPr lang="en-US" sz="2704" dirty="0"/>
          </a:p>
        </p:txBody>
      </p:sp>
      <p:sp>
        <p:nvSpPr>
          <p:cNvPr id="13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507021"/>
            <a:ext cx="9144000" cy="263425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28100" y="478475"/>
            <a:ext cx="52878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неконкурентных отношений для природы
</a:t>
            </a:r>
            <a:pPr algn="ctr" indent="0" marL="0">
              <a:lnSpc>
                <a:spcPct val="90000"/>
              </a:lnSpc>
              <a:buNone/>
            </a:pPr>
            <a:r>
              <a:rPr lang="en-US" sz="30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Неконкурентные взаимодействия формируют основу стабильных и разнообразных экосистем. Их изучение важно для сохранения природы и развития устойчивых биотехнологий в будущем.
</a:t>
            </a:r>
            <a:endParaRPr lang="en-US" sz="305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2026-05-08T03:34:32Z</dcterms:created>
  <dcterms:modified xsi:type="dcterms:W3CDTF">2026-05-08T03:34:32Z</dcterms:modified>
</cp:coreProperties>
</file>