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в первой половине XIX века
</a:t>
            </a:r>
            <a:endParaRPr lang="en-US" sz="2844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Раздробленность, реформы и путь к национальному единству.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Германия была разделена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1871 года немецкие земли жили раздельно: у них были разные правители, законы, деньги и таможни. После 1815 года это мешало торговле и усиливало стремление к единой Германии.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 и новый порядок в Европе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старых династий
</a:t>
            </a:r>
            <a:pPr algn="l" indent="0" marL="0">
              <a:lnSpc>
                <a:spcPct val="100000"/>
              </a:lnSpc>
              <a:buNone/>
            </a:pPr>
            <a:r>
              <a:rPr lang="en-US" sz="3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Наполеона европейские державы восстановили власть монархов и признали законность старых династий. Такой порядок должен был вернуть Европе стабильность и остановить революционные перемены.
</a:t>
            </a:r>
            <a:endParaRPr lang="en-US" sz="886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Германский союз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земли объединили в Германский союз из 39 государств, но без общего правительства и единой конституции. Председательство Австрии делало её главным арбитром в германских делах.
</a:t>
            </a:r>
            <a:endParaRPr lang="en-US" sz="952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вместо реформ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порядок усилил надзор за обществом, университетами и печатью. Власти опасались либеральных идей, поэтому политические реформы продвигались медленно и встречали сопротивление сверху.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недовольства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внешне система выглядела устойчивой, раздробленность и ограничения свободы всё сильнее раздражали образованных немцев. Именно это создало почву для будущего национального движения.
</a:t>
            </a:r>
            <a:endParaRPr lang="en-US" sz="86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германские государства после 1815 года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сильных государств задавали тон в Германии, но единства между ними не было.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крупнейшие германские земли действовали отдельно, поэтому Германия оставалась политически раздробленной.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карта германских государств после Венского конгресса, 1815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границ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видно, как рядом существовали Пруссия, Австрия, Бавария и десятки маленьких государств. Между ними проходили не только границы, но и таможенные линии, которые осложняли путь купца или путешественника.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правила в одном народе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немецком пространстве действовали разные монеты, меры и законы проезда. Человек, переезжавший из одного княжества в другое, часто сталкивался с новыми пошлинами и требованиями, словно пересекал чужую страну.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для экономики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мозаика мешала свободной торговле и развитию общего рынка. Товары дорожали, перевозки замедлялись, а предприниматели теряли время и деньги. Поэтому идея объединения начала казаться не только политической, но и практической.
</a:t>
            </a:r>
            <a:endParaRPr lang="en-US" sz="1022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Раздробленная Германия на карте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591" y="1653603"/>
            <a:ext cx="2591131" cy="28809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и Австрия как соперники за лидерство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5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Австрийская опора на 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держалась на авторитете старой монархии и большой многонациональной империи. Она стремилась сохранить прежний порядок и не допустить резких перемен в германских землях.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353405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Прусская модернизация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быстрее развивала армию, управление и промышленность. Благодаря дисциплине и реформам она постепенно усиливала своё влияние и становилась центром притяжения для северных немецких государств.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08460" y="1799900"/>
            <a:ext cx="1779600" cy="26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будущее Германии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двух держав определяло политическую жизнь германского мира. От того, кто возглавит процесс, зависело, будет ли объединение строиться вокруг старой имперской традиции или новой сильной державы.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национального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идеи единства и свободы постепенно усиливались в немецких землях.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0346" y="1949450"/>
            <a:ext cx="1853309" cy="25553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Карлсбадские декреты и цензура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26966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печати
</a:t>
            </a:r>
            <a:pPr algn="l" indent="0" marL="0">
              <a:lnSpc>
                <a:spcPct val="100000"/>
              </a:lnSpc>
              <a:buNone/>
            </a:pPr>
            <a:r>
              <a:rPr lang="en-US" sz="4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сдерживала газеты, книги и публичные обсуждения. Нельзя было свободно говорить о конституции, правах граждан и единой Германии, поэтому общественная дискуссия стала беднее и осторожнее.
</a:t>
            </a:r>
            <a:endParaRPr lang="en-US" sz="1161" dirty="0"/>
          </a:p>
        </p:txBody>
      </p:sp>
      <p:sp>
        <p:nvSpPr>
          <p:cNvPr id="10" name="Text 3"/>
          <p:cNvSpPr txBox="1"/>
          <p:nvPr/>
        </p:nvSpPr>
        <p:spPr>
          <a:xfrm>
            <a:off x="4844014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давления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не уничтожили недовольство, а лишь перевели его в более скрытую форму. Чем сильнее власть ограничивала свободу, тем заметнее становилось желание перемен у образованных слоёв общества.
</a:t>
            </a:r>
            <a:endParaRPr lang="en-US" sz="1111" dirty="0"/>
          </a:p>
        </p:txBody>
      </p:sp>
      <p:sp>
        <p:nvSpPr>
          <p:cNvPr id="11" name="Text 4"/>
          <p:cNvSpPr txBox="1"/>
          <p:nvPr/>
        </p:nvSpPr>
        <p:spPr>
          <a:xfrm>
            <a:off x="617538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надзора
</a:t>
            </a:r>
            <a:pPr algn="l" indent="0" marL="0">
              <a:lnSpc>
                <a:spcPct val="100000"/>
              </a:lnSpc>
              <a:buNone/>
            </a:pPr>
            <a:r>
              <a:rPr lang="en-US" sz="4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1819 году власти Германского союза ужесточили контроль над университетами и студенческими объединениями. Они опасались, что молодёжь станет источником либеральных и национальных идей.
</a:t>
            </a:r>
            <a:endParaRPr lang="en-US" sz="11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изменения в германских землях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новых предприятий особенно заметно менял Рурскую область и Силезию, где появлялись фабрики и шахты.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быстро модернизировалась, а дороги и города усиливали связи между немецкими землями.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историческая динамика по данным учебной литературы о Германии 1815–1850; значения — условные индексы роста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Таможенный союз 1834 года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1834: создание союза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германских государств объединилась в единую таможенную зону. Внутренние пошлины между участниками были отменены, что сделало торговлю проще и быстрее.
</a:t>
            </a:r>
            <a:endParaRPr lang="en-US" sz="1056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Прусское руководство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041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Инициатива и практическое руководство перешли к Пруссии. Это укрепило её авторитет среди немецких земель и показало, что экономическая интеграция может идти впереди политической.
</a:t>
            </a:r>
            <a:endParaRPr lang="en-US" sz="1041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развития
</a:t>
            </a:r>
            <a:pPr algn="ctr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ускорил перевозки, строительство дорог и рост фабрик. Всё больше людей видели, что экономическое единство приносит реальную пользу и может стать основой будущего объединения.
</a:t>
            </a:r>
            <a:endParaRPr lang="en-US" sz="996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6958" y="1671375"/>
            <a:ext cx="3193475" cy="311239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 в городе и деревне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7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 и бедность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Неурожаи, дорогой хлеб и безработица особенно тяжело ударяли по бедным семьям. Для многих людей жизнь становилась всё менее устойчивой, а недовольство властью — всё более открытым.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профессии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становилось больше рабочих, ремесленников и служащих, занятых на фабриках, складах и в торговле. Новые профессии росли быстрее, чем старые цеховые занятия, и меняли привычный городской уклад.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94772" y="3476563"/>
            <a:ext cx="2451000" cy="12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состоятельными горожанами и бедняками усиливалась вместе с развитием промышленности. Общество становилось более разнородным, и это подталкивало людей к требованиям перемен и справедливости.
</a:t>
            </a:r>
            <a:endParaRPr lang="en-US" sz="1072" dirty="0"/>
          </a:p>
        </p:txBody>
      </p:sp>
      <p:sp>
        <p:nvSpPr>
          <p:cNvPr id="14" name="Text 5"/>
          <p:cNvSpPr txBox="1"/>
          <p:nvPr/>
        </p:nvSpPr>
        <p:spPr>
          <a:xfrm>
            <a:off x="6294772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и повинности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селе часть крестьян по-прежнему зависела от помещиков и выполняла повинности. Хотя в разных землях условия отличались, неравенство между деревней и городом оставалось заметным и болезненным.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105822"/>
            <a:ext cx="900000" cy="8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05582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34590"/>
            <a:ext cx="9000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романтизма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Романтики собирали народные песни, сказания и легенды, считая их живой памятью народа. Через интерес к прошлому они показывали, что у немцев есть общие корни и общая история.
</a:t>
            </a:r>
            <a:endParaRPr lang="en-US" sz="860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воспринимался как важный признак единства. Писатели и поэты подчёркивали, что общая речь помогает людям чувствовать себя частью одного народа, даже если страна политически разделена.
</a:t>
            </a:r>
            <a:endParaRPr lang="en-US" sz="809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нация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и мыслители обращались к средневековью и старым германским традициям. Их книги и статьи укрепляли мысль о том, что культурное единство может существовать раньше, чем единое государство.
</a:t>
            </a:r>
            <a:endParaRPr lang="en-US" sz="809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Гамбахский праздник 1832 года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сбор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Гамбахе собрались тысячи участников из разных германских земель. Люди пришли с флагами и речами, чтобы открыто показать поддержку свободе печати, гражданским правам и национальному единству.
</a:t>
            </a:r>
            <a:endParaRPr lang="en-US" sz="952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Смелые лозунги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празднике звучали требования конституций, равенства перед законом и объединения Германии. Для своего времени это был редкий случай, когда политические идеи были выражены так открыто и массово.
</a:t>
            </a:r>
            <a:endParaRPr lang="en-US" sz="952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властей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Правители увидели в событии угрозу порядку и усилили надзор за общественной жизнью. Вместо решения проблем власти предпочли давление, что только усилило недоверие к ним.
</a:t>
            </a:r>
            <a:endParaRPr lang="en-US" sz="1029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сторонников реформ праздник стал доказательством того, что национальное движение уже нельзя игнорировать. Он показал: идеи свободы и единства вышли за пределы узких кружков и стали заметны многим.
</a:t>
            </a:r>
            <a:endParaRPr lang="en-US" sz="95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0197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либералов и демократов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чего добивались сторонники реформ в германских землях и почему их программа пользовалась поддержкой.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требования были связаны между собой: политические свободы, равенство перед законом и объединение страны рассматривались как части одной реформы.
</a:t>
            </a:r>
            <a:endParaRPr lang="en-US" sz="764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либералов и демократов в германских землях, первая половина XIX века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1848 года в германских землях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и Вена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важными стали выступления в Берлине и Вене, где власть столкнулась с массовым давлением. Правителям пришлось обещать уступки и искать способы успокоить население.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революции привели не только политические, но и жизненные трудности. Неурожаи, рост цен на хлеб, бедность и безработица сделали недовольство особенно широким и острым.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 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показала, что общество уже не хочет жить по старым правилам. Даже если требования были разными, всех объединяло стремление к более свободной и понятной политической системе.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 выступлений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1848 году волнения быстро охватили многие германские города. Люди выходили на улицы, требуя свободы, перемен в управлении и более справедливых правил жизни.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революции к Франкфуртскому парламенту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1848 года и её политический итог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9930" y="1949450"/>
            <a:ext cx="1854141" cy="25553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Франкфуртский парламент и его трудности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26966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границах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главных вопросов стало участие Австрии в объединении. Между депутатами не было согласия, и это замедляло работу, потому что разные земли имели разные интересы.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44014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парламента не было собственной армии, денег и поддержки большинства монархов. Поэтому его решения оставались важными по смыслу, но слабыми по реальной политической силе.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7538" y="2579073"/>
            <a:ext cx="1516062" cy="17261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конституция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Депутаты пытались создать единые правила для всех германских земель. Они хотели закрепить права граждан и сделать будущую Германию более понятной и законной для её жителей.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Австрии и Пруссии к 1850 году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точные статистические данные, а общее соотношение сил в середине XIX века. Особенно заметен быстрый рост прусской промышленности и управления.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Австрия сохраняла масштаб и авторитет, но Пруссия быстрее модернизировалась. Именно это постепенно делало её главным претендентом на лидерство в немецких землях.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историческим признакам Австрии и Пруссии к 1850 году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3385" y="3387493"/>
            <a:ext cx="8522150" cy="143977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первой половины XIX века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67310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сохранилась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1850 году Германия по-прежнему состояла из множества государств. Политическое единство ещё не было достигнуто, хотя идея объединения уже широко обсуждалась.
</a:t>
            </a:r>
            <a:endParaRPr lang="en-US" sz="1030" dirty="0"/>
          </a:p>
        </p:txBody>
      </p:sp>
      <p:sp>
        <p:nvSpPr>
          <p:cNvPr id="13" name="Text 3"/>
          <p:cNvSpPr txBox="1"/>
          <p:nvPr/>
        </p:nvSpPr>
        <p:spPr>
          <a:xfrm>
            <a:off x="2782528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идея окрепла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книги, праздники, газеты и политические выступления немцы всё чаще ощущали себя частью одного народа. Это изменило общественные ожидания и язык политических споров.
</a:t>
            </a:r>
            <a:endParaRPr lang="en-US" sz="943" dirty="0"/>
          </a:p>
        </p:txBody>
      </p:sp>
      <p:sp>
        <p:nvSpPr>
          <p:cNvPr id="14" name="Text 4"/>
          <p:cNvSpPr txBox="1"/>
          <p:nvPr/>
        </p:nvSpPr>
        <p:spPr>
          <a:xfrm>
            <a:off x="4899576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усилилась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укрепляла армию, управление и промышленность, а также получала всё больше влияния в северных землях. Её роль в будущих событиях становилась всё заметнее.
</a:t>
            </a:r>
            <a:endParaRPr lang="en-US" sz="991" dirty="0"/>
          </a:p>
        </p:txBody>
      </p:sp>
      <p:sp>
        <p:nvSpPr>
          <p:cNvPr id="15" name="Text 5"/>
          <p:cNvSpPr txBox="1"/>
          <p:nvPr/>
        </p:nvSpPr>
        <p:spPr>
          <a:xfrm>
            <a:off x="7013190" y="1880164"/>
            <a:ext cx="1460500" cy="11694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революции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3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1848 года показали, что одних лозунгов свободы недостаточно. Для объединения страны требовались не только идеи, но и сильная, организованная политическая сила.
</a:t>
            </a:r>
            <a:endParaRPr lang="en-US" sz="95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раздробленности к единству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XIX века подготовила объединение Германии: экономика сближала земли, национальная идея крепла, а соперничество Пруссии и Австрии задавало ход будущих перемен.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2026-06-01T04:25:53Z</dcterms:created>
  <dcterms:modified xsi:type="dcterms:W3CDTF">2026-06-01T04:25:53Z</dcterms:modified>
</cp:coreProperties>
</file>