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46998" y="0"/>
            <a:ext cx="329505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579375"/>
            <a:ext cx="51393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1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Письменность и знания древних египтян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3703450"/>
            <a:ext cx="3498900" cy="11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знаки превратились в память о целой цивилизации
</a:t>
            </a:r>
            <a:endParaRPr lang="en-US" sz="1122" dirty="0"/>
          </a:p>
        </p:txBody>
      </p:sp>
      <p:sp>
        <p:nvSpPr>
          <p:cNvPr id="6" name="Text 2"/>
          <p:cNvSpPr txBox="1"/>
          <p:nvPr/>
        </p:nvSpPr>
        <p:spPr>
          <a:xfrm>
            <a:off x="269995" y="270000"/>
            <a:ext cx="5139300" cy="5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0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1100" y="1336743"/>
            <a:ext cx="3513000" cy="33243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Египет и рождение письма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043450"/>
            <a:ext cx="4204800" cy="17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Древний Египет вырос на берегах Нила и просуществовал более трёх тысяч лет. Здесь письмо стало инструментом власти, храмов и хозяйства, а также способом сохранять знания на века.
</a:t>
            </a:r>
            <a:endParaRPr lang="en-US" sz="1022" dirty="0"/>
          </a:p>
        </p:txBody>
      </p:sp>
      <p:sp>
        <p:nvSpPr>
          <p:cNvPr id="8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читать древнеегипетские надписи?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510986" y="1191050"/>
            <a:ext cx="3876600" cy="82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просто рисунки
</a:t>
            </a:r>
            <a:pPr algn="l" indent="0" marL="0">
              <a:lnSpc>
                <a:spcPct val="115000"/>
              </a:lnSpc>
              <a:buNone/>
            </a:pPr>
            <a:r>
              <a:rPr lang="en-US" sz="7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Древнеегипетские знаки нельзя читать как обычные картинки. Они могли передавать звук, слово или целую идею, поэтому письмо требовало внимания и знания правил.
</a:t>
            </a:r>
            <a:endParaRPr lang="en-US" sz="1288" dirty="0"/>
          </a:p>
        </p:txBody>
      </p:sp>
      <p:sp>
        <p:nvSpPr>
          <p:cNvPr id="11" name="Text 3"/>
          <p:cNvSpPr txBox="1"/>
          <p:nvPr/>
        </p:nvSpPr>
        <p:spPr>
          <a:xfrm>
            <a:off x="510986" y="2127276"/>
            <a:ext cx="3876600" cy="82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и запись
</a:t>
            </a:r>
            <a:pPr algn="l" indent="0" marL="0">
              <a:lnSpc>
                <a:spcPct val="115000"/>
              </a:lnSpc>
              <a:buNone/>
            </a:pPr>
            <a:r>
              <a:rPr lang="en-US" sz="7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Иероглифы использовали для имён, молитв, надписей на стенах и важных сообщений. Благодаря им египтяне могли точно фиксировать то, что считали значимым.
</a:t>
            </a:r>
            <a:endParaRPr lang="en-US" sz="1325" dirty="0"/>
          </a:p>
        </p:txBody>
      </p:sp>
      <p:sp>
        <p:nvSpPr>
          <p:cNvPr id="12" name="Text 4"/>
          <p:cNvSpPr txBox="1"/>
          <p:nvPr/>
        </p:nvSpPr>
        <p:spPr>
          <a:xfrm>
            <a:off x="510986" y="3063501"/>
            <a:ext cx="3876600" cy="82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Учёт и порядок
</a:t>
            </a:r>
            <a:pPr algn="l" indent="0" marL="0">
              <a:lnSpc>
                <a:spcPct val="115000"/>
              </a:lnSpc>
              <a:buNone/>
            </a:pPr>
            <a:r>
              <a:rPr lang="en-US" sz="7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помогало вести учёт зерна, имущества и работ. Это делало управление страной надёжнее и позволяло проверять договорённости без устных споров.
</a:t>
            </a:r>
            <a:endParaRPr lang="en-US" sz="1325" dirty="0"/>
          </a:p>
        </p:txBody>
      </p:sp>
      <p:sp>
        <p:nvSpPr>
          <p:cNvPr id="13" name="Text 5"/>
          <p:cNvSpPr txBox="1"/>
          <p:nvPr/>
        </p:nvSpPr>
        <p:spPr>
          <a:xfrm>
            <a:off x="510986" y="3999710"/>
            <a:ext cx="3876600" cy="82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для потомков
</a:t>
            </a:r>
            <a:pPr algn="l" indent="0" marL="0">
              <a:lnSpc>
                <a:spcPct val="115000"/>
              </a:lnSpc>
              <a:buNone/>
            </a:pPr>
            <a:r>
              <a:rPr lang="en-US" sz="7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Записанные тексты пережили тысячи лет. Именно поэтому мы сегодня можем читать имена правителей, правила, молитвы и сведения о жизни древних египтян.
</a:t>
            </a:r>
            <a:endParaRPr lang="en-US" sz="1325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02650" y="1126104"/>
            <a:ext cx="3971400" cy="37580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возникла египетская письменность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80825" y="2102050"/>
            <a:ext cx="4410000" cy="8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части страны
</a:t>
            </a:r>
            <a:pPr algn="l" indent="0" marL="0">
              <a:lnSpc>
                <a:spcPct val="115000"/>
              </a:lnSpc>
              <a:buNone/>
            </a:pPr>
            <a:r>
              <a:rPr lang="en-US" sz="8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Страна была объединена вокруг Верхнего и Нижнего Египта. Такое деление влияло на власть, управление и то, где появлялись важные надписи.
</a:t>
            </a:r>
            <a:endParaRPr lang="en-US" sz="1311" dirty="0"/>
          </a:p>
        </p:txBody>
      </p:sp>
      <p:sp>
        <p:nvSpPr>
          <p:cNvPr id="11" name="Text 3"/>
          <p:cNvSpPr txBox="1"/>
          <p:nvPr/>
        </p:nvSpPr>
        <p:spPr>
          <a:xfrm>
            <a:off x="280825" y="3078151"/>
            <a:ext cx="4410000" cy="8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Власть и храмы
</a:t>
            </a:r>
            <a:pPr algn="l" indent="0" marL="0">
              <a:lnSpc>
                <a:spcPct val="115000"/>
              </a:lnSpc>
              <a:buNone/>
            </a:pPr>
            <a:r>
              <a:rPr lang="en-US" sz="8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развивалось вместе с царской властью. Оно помогало правителям закреплять распоряжения, а храмам — сохранять обряды и священные тексты.
</a:t>
            </a:r>
            <a:endParaRPr lang="en-US" sz="1311" dirty="0"/>
          </a:p>
        </p:txBody>
      </p:sp>
      <p:sp>
        <p:nvSpPr>
          <p:cNvPr id="12" name="Text 4"/>
          <p:cNvSpPr txBox="1"/>
          <p:nvPr/>
        </p:nvSpPr>
        <p:spPr>
          <a:xfrm>
            <a:off x="280825" y="4054231"/>
            <a:ext cx="4410000" cy="8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росло значение письма
</a:t>
            </a:r>
            <a:pPr algn="l" indent="0" marL="0">
              <a:lnSpc>
                <a:spcPct val="115000"/>
              </a:lnSpc>
              <a:buNone/>
            </a:pPr>
            <a:r>
              <a:rPr lang="en-US" sz="8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сложнее становилось государство, тем нужнее были записи. Письменность стала опорой для учёта, строительства и передачи приказов на расстоянии.
</a:t>
            </a:r>
            <a:endParaRPr lang="en-US" sz="1311" dirty="0"/>
          </a:p>
        </p:txBody>
      </p:sp>
      <p:sp>
        <p:nvSpPr>
          <p:cNvPr id="13" name="Text 5"/>
          <p:cNvSpPr txBox="1"/>
          <p:nvPr/>
        </p:nvSpPr>
        <p:spPr>
          <a:xfrm>
            <a:off x="280825" y="1125950"/>
            <a:ext cx="4410000" cy="8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 Нил
</a:t>
            </a:r>
            <a:pPr algn="l" indent="0" marL="0">
              <a:lnSpc>
                <a:spcPct val="115000"/>
              </a:lnSpc>
              <a:buNone/>
            </a:pPr>
            <a:r>
              <a:rPr lang="en-US" sz="8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Египет вытянулся вдоль Нила в Северо-Восточной Африке. Река приносила воду, удобряла землю и служила удобной дорогой для людей, товаров и сообщений.
</a:t>
            </a:r>
            <a:endParaRPr lang="en-US" sz="131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египтянам было письмо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75325" y="2322210"/>
            <a:ext cx="20916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Учёт запасов
</a:t>
            </a:r>
            <a:pPr algn="l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помогало записывать, сколько зерна собрано, где хранятся запасы и кто обязан платить налоги. Без таких записей управление хозяйством было бы слишком трудным.
</a:t>
            </a:r>
            <a:endParaRPr lang="en-US" sz="1122" dirty="0"/>
          </a:p>
        </p:txBody>
      </p:sp>
      <p:sp>
        <p:nvSpPr>
          <p:cNvPr id="11" name="Text 3"/>
          <p:cNvSpPr txBox="1"/>
          <p:nvPr/>
        </p:nvSpPr>
        <p:spPr>
          <a:xfrm>
            <a:off x="2442518" y="2322222"/>
            <a:ext cx="20916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Приказы власти
</a:t>
            </a:r>
            <a:pPr algn="l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помощью письменных приказов фараон передавал свои решения чиновникам и строителям. Так распоряжения доходили точно и без искажений.
</a:t>
            </a:r>
            <a:endParaRPr lang="en-US" sz="1122" dirty="0"/>
          </a:p>
        </p:txBody>
      </p:sp>
      <p:sp>
        <p:nvSpPr>
          <p:cNvPr id="12" name="Text 4"/>
          <p:cNvSpPr txBox="1"/>
          <p:nvPr/>
        </p:nvSpPr>
        <p:spPr>
          <a:xfrm>
            <a:off x="4609711" y="2322222"/>
            <a:ext cx="20916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Храмовые дела
</a:t>
            </a:r>
            <a:pPr algn="l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Храмы использовали записи для ритуалов, списков даров и священных текстов. Письменность помогала соблюдать порядок в обрядах и хранить традиции.
</a:t>
            </a:r>
            <a:endParaRPr lang="en-US" sz="1122" dirty="0"/>
          </a:p>
        </p:txBody>
      </p:sp>
      <p:sp>
        <p:nvSpPr>
          <p:cNvPr id="13" name="Text 5"/>
          <p:cNvSpPr txBox="1"/>
          <p:nvPr/>
        </p:nvSpPr>
        <p:spPr>
          <a:xfrm>
            <a:off x="6776902" y="2322222"/>
            <a:ext cx="20916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 стране
</a:t>
            </a:r>
            <a:pPr algn="l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Надписи на камне и папирусе сохраняли память о победах, стройках и правителях. Это было важно для истории и для авторитета государства.
</a:t>
            </a:r>
            <a:endParaRPr lang="en-US" sz="11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5400" y="3119279"/>
            <a:ext cx="8593200" cy="17454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знакомство с иероглифами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3242097" y="1583079"/>
            <a:ext cx="2649000" cy="134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Несколько значений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знак мог обозначать предмет, звук или слово целиком. Поэтому читать иероглифы можно было только зная смысл и правила.
</a:t>
            </a:r>
            <a:endParaRPr lang="en-US" sz="1322" dirty="0"/>
          </a:p>
        </p:txBody>
      </p:sp>
      <p:sp>
        <p:nvSpPr>
          <p:cNvPr id="10" name="Text 3"/>
          <p:cNvSpPr txBox="1"/>
          <p:nvPr/>
        </p:nvSpPr>
        <p:spPr>
          <a:xfrm>
            <a:off x="6214199" y="1583079"/>
            <a:ext cx="2649000" cy="134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Надписи для вечности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иероглифы встречались на стенах храмов и гробниц. Там они служили не просто письмом, а частью памяти и почитания.
</a:t>
            </a:r>
            <a:endParaRPr lang="en-US" sz="1322" dirty="0"/>
          </a:p>
        </p:txBody>
      </p:sp>
      <p:sp>
        <p:nvSpPr>
          <p:cNvPr id="11" name="Text 4"/>
          <p:cNvSpPr txBox="1"/>
          <p:nvPr/>
        </p:nvSpPr>
        <p:spPr>
          <a:xfrm>
            <a:off x="270000" y="1583079"/>
            <a:ext cx="2649000" cy="134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Священные знаки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Иероглифы выглядели как особые священные знаки. Их тщательно вырезали или рисовали там, где текст должен был выглядеть торжественно и красиво.
</a:t>
            </a:r>
            <a:endParaRPr lang="en-US" sz="13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работали знаки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510987" y="1351350"/>
            <a:ext cx="3876600" cy="10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звуков
</a:t>
            </a:r>
            <a:pPr algn="l" indent="0" marL="0">
              <a:lnSpc>
                <a:spcPct val="115000"/>
              </a:lnSpc>
              <a:buNone/>
            </a:pPr>
            <a:r>
              <a:rPr lang="en-US" sz="8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иероглифов передавала только согласные звуки. Это делало письмо гибким: один знак мог помогать записывать разные слова, похожие по звучанию.
</a:t>
            </a:r>
            <a:endParaRPr lang="en-US" sz="1385" dirty="0"/>
          </a:p>
        </p:txBody>
      </p:sp>
      <p:sp>
        <p:nvSpPr>
          <p:cNvPr id="10" name="Text 3"/>
          <p:cNvSpPr txBox="1"/>
          <p:nvPr/>
        </p:nvSpPr>
        <p:spPr>
          <a:xfrm>
            <a:off x="510987" y="2487951"/>
            <a:ext cx="3876600" cy="10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смысла
</a:t>
            </a:r>
            <a:pPr algn="l" indent="0" marL="0">
              <a:lnSpc>
                <a:spcPct val="115000"/>
              </a:lnSpc>
              <a:buNone/>
            </a:pPr>
            <a:r>
              <a:rPr lang="en-US" sz="8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Другие символы уточняли значение слова. Они подсказывали, идёт ли речь о человеке, городе, предмете или действии, и облегчали понимание текста.
</a:t>
            </a:r>
            <a:endParaRPr lang="en-US" sz="1393" dirty="0"/>
          </a:p>
        </p:txBody>
      </p:sp>
      <p:sp>
        <p:nvSpPr>
          <p:cNvPr id="11" name="Text 4"/>
          <p:cNvSpPr txBox="1"/>
          <p:nvPr/>
        </p:nvSpPr>
        <p:spPr>
          <a:xfrm>
            <a:off x="510987" y="3624551"/>
            <a:ext cx="3876600" cy="10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чтения
</a:t>
            </a:r>
            <a:pPr algn="l" indent="0" marL="0">
              <a:lnSpc>
                <a:spcPct val="115000"/>
              </a:lnSpc>
              <a:buNone/>
            </a:pPr>
            <a:r>
              <a:rPr lang="en-US" sz="8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система помогала читать надписи точнее, даже если произношение менялось со временем. Поэтому древние тексты оставались понятными для образованных людей.
</a:t>
            </a:r>
            <a:endParaRPr lang="en-US" sz="1358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128753"/>
            <a:ext cx="8593200" cy="3744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0825" y="270000"/>
            <a:ext cx="85932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торжественных надписей к повседневной записи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280825" y="625800"/>
            <a:ext cx="85932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системы письма были связаны и применялись в разных ситуациях: от храмов до повседневных записей.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02650" y="1126104"/>
            <a:ext cx="3971400" cy="37580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Мини-активность: найди знакомые элементы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80825" y="2417500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воды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в виде волнистой линии могла обозначать звук, связанный с течением, или быть частью более сложного слова.
</a:t>
            </a:r>
            <a:endParaRPr lang="en-US" sz="1322" dirty="0"/>
          </a:p>
        </p:txBody>
      </p:sp>
      <p:sp>
        <p:nvSpPr>
          <p:cNvPr id="10" name="Text 3"/>
          <p:cNvSpPr txBox="1"/>
          <p:nvPr/>
        </p:nvSpPr>
        <p:spPr>
          <a:xfrm>
            <a:off x="280825" y="3709050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солнца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часто связывали со светом, днём и важными идеями. По таким символам читатель лучше понимал общий смысл надписи.
</a:t>
            </a:r>
            <a:endParaRPr lang="en-US" sz="1322" dirty="0"/>
          </a:p>
        </p:txBody>
      </p:sp>
      <p:sp>
        <p:nvSpPr>
          <p:cNvPr id="11" name="Text 4"/>
          <p:cNvSpPr txBox="1"/>
          <p:nvPr/>
        </p:nvSpPr>
        <p:spPr>
          <a:xfrm>
            <a:off x="280825" y="1125950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Птица-знак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Найди на условном знаке птицу: она часто передавала звук или часть слова. Такие знаки помогали записывать имена и слова точнее.
</a:t>
            </a:r>
            <a:endParaRPr lang="en-US" sz="13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1350" y="2199110"/>
            <a:ext cx="4782600" cy="13925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чём писали египтяне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280875" y="1597563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материалы использовались для разных задач: от вечных надписей до быстрых черновиков.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280875" y="2968862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материала зависел от цели: важные тексты старались сохранить надолго, а повседневные записи делали быстро и недорого.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4091350" y="46072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 древнеегипетских материалов для письма
</a:t>
            </a:r>
            <a:endParaRPr lang="en-US" sz="8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5400" y="3119279"/>
            <a:ext cx="8593200" cy="17454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писали и как выглядел набор писца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3242097" y="1583079"/>
            <a:ext cx="2649000" cy="134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Чёрные и красные чернила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Чёрные чернила использовали для обычного текста, а красные — для начала новых частей, пометок и важных слов. Благодаря этому запись становилась понятнее и легче читалась.
</a:t>
            </a:r>
            <a:endParaRPr lang="en-US" sz="1322" dirty="0"/>
          </a:p>
        </p:txBody>
      </p:sp>
      <p:sp>
        <p:nvSpPr>
          <p:cNvPr id="10" name="Text 3"/>
          <p:cNvSpPr txBox="1"/>
          <p:nvPr/>
        </p:nvSpPr>
        <p:spPr>
          <a:xfrm>
            <a:off x="6214199" y="1583079"/>
            <a:ext cx="2649000" cy="134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Набор писца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Палитра писца служила не только для красок: в ней держали воду, запас палочек и всё нужное для письма. Это был переносной рабочий набор, без которого трудно представить египетского переписчика.
</a:t>
            </a:r>
            <a:endParaRPr lang="en-US" sz="1322" dirty="0"/>
          </a:p>
        </p:txBody>
      </p:sp>
      <p:sp>
        <p:nvSpPr>
          <p:cNvPr id="11" name="Text 4"/>
          <p:cNvSpPr txBox="1"/>
          <p:nvPr/>
        </p:nvSpPr>
        <p:spPr>
          <a:xfrm>
            <a:off x="270000" y="1583079"/>
            <a:ext cx="2649000" cy="134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Тростниковая палочка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Тростниковая палочка была главным инструментом писца: её затачивали, чтобы получать тонкий и чёткий штрих. Такой стержень удобен для ровных знаков и аккуратной работы на папирусе.
</a:t>
            </a:r>
            <a:endParaRPr lang="en-US" sz="13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02650" y="1126104"/>
            <a:ext cx="3971400" cy="37580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такие писцы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80825" y="2102050"/>
            <a:ext cx="4410000" cy="8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Долгое обучение
</a:t>
            </a:r>
            <a:pPr algn="l" indent="0" marL="0">
              <a:lnSpc>
                <a:spcPct val="115000"/>
              </a:lnSpc>
              <a:buNone/>
            </a:pPr>
            <a:r>
              <a:rPr lang="en-US" sz="7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стать писцом, нужно было долго учиться читать, писать и запоминать множество знаков. Грамотность была редким навыком, который выделял человека среди других и помогал продвинуться по службе.
</a:t>
            </a:r>
            <a:endParaRPr lang="en-US" sz="1133" dirty="0"/>
          </a:p>
        </p:txBody>
      </p:sp>
      <p:sp>
        <p:nvSpPr>
          <p:cNvPr id="11" name="Text 3"/>
          <p:cNvSpPr txBox="1"/>
          <p:nvPr/>
        </p:nvSpPr>
        <p:spPr>
          <a:xfrm>
            <a:off x="280825" y="3078151"/>
            <a:ext cx="4410000" cy="8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и память
</a:t>
            </a:r>
            <a:pPr algn="l" indent="0" marL="0">
              <a:lnSpc>
                <a:spcPct val="115000"/>
              </a:lnSpc>
              <a:buNone/>
            </a:pPr>
            <a:r>
              <a:rPr lang="en-US" sz="8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Писец должен был писать быстро, но без ошибок, а ещё понимать смысл текста. От него ждали аккуратности, памяти и умения работать с числами, именами и официальными формулами.
</a:t>
            </a:r>
            <a:endParaRPr lang="en-US" sz="1299" dirty="0"/>
          </a:p>
        </p:txBody>
      </p:sp>
      <p:sp>
        <p:nvSpPr>
          <p:cNvPr id="12" name="Text 4"/>
          <p:cNvSpPr txBox="1"/>
          <p:nvPr/>
        </p:nvSpPr>
        <p:spPr>
          <a:xfrm>
            <a:off x="280825" y="4054231"/>
            <a:ext cx="4410000" cy="8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Престижная профессия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профессия считалась престижной, потому что давала доступ к знаниям и управлению. Через писцов проходила почти вся письменная жизнь Египта — от учёта запасов до торжественных надписей.
</a:t>
            </a:r>
            <a:endParaRPr lang="en-US" sz="1188" dirty="0"/>
          </a:p>
        </p:txBody>
      </p:sp>
      <p:sp>
        <p:nvSpPr>
          <p:cNvPr id="13" name="Text 5"/>
          <p:cNvSpPr txBox="1"/>
          <p:nvPr/>
        </p:nvSpPr>
        <p:spPr>
          <a:xfrm>
            <a:off x="280825" y="1125950"/>
            <a:ext cx="4410000" cy="8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Служба при власти
</a:t>
            </a:r>
            <a:pPr algn="l" indent="0" marL="0">
              <a:lnSpc>
                <a:spcPct val="115000"/>
              </a:lnSpc>
              <a:buNone/>
            </a:pPr>
            <a:r>
              <a:rPr lang="en-US" sz="8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Писцы работали в дворце, храмах и в управлении хозяйством. Они записывали распоряжения, списки имущества и тексты обрядов, поэтому умение писать открывало путь к важной службе.
</a:t>
            </a:r>
            <a:endParaRPr lang="en-US" sz="1309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128753"/>
            <a:ext cx="8593200" cy="3744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0825" y="270000"/>
            <a:ext cx="85932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учились писать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280825" y="625800"/>
            <a:ext cx="85932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7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 в школе писцов проходили одни и те же этапы: копировали образцы, тренировались в счёте и исправляли ошибки до тех пор, пока запись не становилась аккуратной.
</a:t>
            </a:r>
            <a:endParaRPr lang="en-US" sz="76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4" name="Text 1"/>
          <p:cNvSpPr txBox="1"/>
          <p:nvPr/>
        </p:nvSpPr>
        <p:spPr>
          <a:xfrm>
            <a:off x="5408975" y="1725110"/>
            <a:ext cx="34650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неточность могла изменить смысл записи, поэтому писцы работали особенно тщательно.
</a:t>
            </a:r>
            <a:endParaRPr lang="en-US" sz="1022" dirty="0"/>
          </a:p>
        </p:txBody>
      </p:sp>
      <p:sp>
        <p:nvSpPr>
          <p:cNvPr id="5" name="Text 2"/>
          <p:cNvSpPr txBox="1"/>
          <p:nvPr/>
        </p:nvSpPr>
        <p:spPr>
          <a:xfrm>
            <a:off x="280825" y="4689888"/>
            <a:ext cx="34650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15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учебным текстам и делопроизводству Древнего Египта, без точной статистики.
</a:t>
            </a:r>
            <a:endParaRPr lang="en-US" sz="615" dirty="0"/>
          </a:p>
        </p:txBody>
      </p:sp>
      <p:sp>
        <p:nvSpPr>
          <p:cNvPr id="6" name="Text 3"/>
          <p:cNvSpPr txBox="1"/>
          <p:nvPr/>
        </p:nvSpPr>
        <p:spPr>
          <a:xfrm>
            <a:off x="280825" y="987763"/>
            <a:ext cx="43722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ошибка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280825" y="2319713"/>
            <a:ext cx="43722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могла испортить важный документ
</a:t>
            </a:r>
            <a:endParaRPr lang="en-US" sz="2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17423"/>
            <a:ext cx="4782600" cy="33249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Математика и измерения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409025" y="1597588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Учёт был нужен не только государству: от него зависели поля, склады и большие строительные работы. Записи помогали заранее планировать ресурсы и проверять расчёты.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5409025" y="2968887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ключевые области требовали расчётов, поэтому письменная математика была практическим инструментом управления и строительства.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45917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теме: землемерие, учёт запасов, строительство и ирригация в Древнем Египте.
</a:t>
            </a:r>
            <a:endParaRPr lang="en-US" sz="8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3250" y="1127201"/>
            <a:ext cx="4960800" cy="117722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3225" y="2424393"/>
            <a:ext cx="4960800" cy="117722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13225" y="3688877"/>
            <a:ext cx="4960800" cy="117722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Астрономия и календарь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126279"/>
            <a:ext cx="3472800" cy="1179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приходит вода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Нил начинал разливаться, египтяне понимали: скоро придёт новый сезон работ. Наблюдения за рекой помогали вовремя готовить поля, каналы и запасы зерна. Для земледельца это было не просто знание, а ориентир на весь год.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69975" y="2428881"/>
            <a:ext cx="3472800" cy="1179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Звёзды как ориентир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Ночью жрецы и наблюдатели следили за звёздами, чтобы сверять время и календарь. Особенно важными были устойчивые небесные ориентиры, по которым можно было определить смену сезона и подготовиться к праздникам.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69975" y="3693365"/>
            <a:ext cx="3472800" cy="1179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года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Календарь связывал небо, реку и хозяйство в одну систему. Благодаря ему египтяне могли согласовывать посев, сбор урожая и религиозные церемонии, не полагаясь только на память.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2708083"/>
            <a:ext cx="8593200" cy="21650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Медицина и лечение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275400" y="1404441"/>
            <a:ext cx="20916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симптомов
</a:t>
            </a:r>
            <a:pPr algn="l" indent="0" marL="0">
              <a:lnSpc>
                <a:spcPct val="115000"/>
              </a:lnSpc>
              <a:buNone/>
            </a:pPr>
            <a:r>
              <a:rPr lang="en-US" sz="6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врач или писец описывал жалобу: где болит, как выглядит рана, есть ли жар. Такое наблюдение помогало отличать обычную травму от более опасного состояния и выбирать способ лечения.
</a:t>
            </a:r>
            <a:endParaRPr lang="en-US" sz="1116" dirty="0"/>
          </a:p>
        </p:txBody>
      </p:sp>
      <p:sp>
        <p:nvSpPr>
          <p:cNvPr id="12" name="Text 3"/>
          <p:cNvSpPr txBox="1"/>
          <p:nvPr/>
        </p:nvSpPr>
        <p:spPr>
          <a:xfrm>
            <a:off x="2442593" y="1404454"/>
            <a:ext cx="20916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лечение
</a:t>
            </a:r>
            <a:pPr algn="l" indent="0" marL="0">
              <a:lnSpc>
                <a:spcPct val="115000"/>
              </a:lnSpc>
              <a:buNone/>
            </a:pPr>
            <a:r>
              <a:rPr lang="en-US" sz="5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использовали травы, перевязки, мази и промывание ран. Египетские тексты показывают, что лечение опиралось не только на слова и обряды, но и на внимательный практический опыт.
</a:t>
            </a:r>
            <a:endParaRPr lang="en-US" sz="1077" dirty="0"/>
          </a:p>
        </p:txBody>
      </p:sp>
      <p:sp>
        <p:nvSpPr>
          <p:cNvPr id="13" name="Text 4"/>
          <p:cNvSpPr txBox="1"/>
          <p:nvPr/>
        </p:nvSpPr>
        <p:spPr>
          <a:xfrm>
            <a:off x="4609786" y="1404454"/>
            <a:ext cx="20916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при травмах
</a:t>
            </a:r>
            <a:pPr algn="l" indent="0" marL="0">
              <a:lnSpc>
                <a:spcPct val="115000"/>
              </a:lnSpc>
              <a:buNone/>
            </a:pPr>
            <a:r>
              <a:rPr lang="en-US" sz="5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переломах и сильных ушибах применяли фиксацию и осторожный уход. Важно было не навредить больному, поэтому врач следовал привычному порядку действий и наблюдал за изменениями состояния.
</a:t>
            </a:r>
            <a:endParaRPr lang="en-US" sz="1071" dirty="0"/>
          </a:p>
        </p:txBody>
      </p:sp>
      <p:sp>
        <p:nvSpPr>
          <p:cNvPr id="14" name="Text 5"/>
          <p:cNvSpPr txBox="1"/>
          <p:nvPr/>
        </p:nvSpPr>
        <p:spPr>
          <a:xfrm>
            <a:off x="6776977" y="1404454"/>
            <a:ext cx="20916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и заклинания
</a:t>
            </a:r>
            <a:pPr algn="l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Наряду с рецептами встречались и магические формулы. Для египтян это не противоречие: здоровье связывали и с телом, и с невидимыми силами, которые тоже нужно было успокоить.
</a:t>
            </a:r>
            <a:endParaRPr lang="en-US" sz="11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5400" y="3119279"/>
            <a:ext cx="8593200" cy="17454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Религия, магия и загробный мир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478296" y="1550126"/>
            <a:ext cx="1968300" cy="13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об умерших
</a:t>
            </a:r>
            <a:pPr algn="l" indent="0" marL="0">
              <a:lnSpc>
                <a:spcPct val="115000"/>
              </a:lnSpc>
              <a:buNone/>
            </a:pPr>
            <a:r>
              <a:rPr lang="en-US" sz="7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гробницах писали имена умерших, чтобы сохранить память о них и помочь им в загробной жизни. Для египтян имя было частью личности, поэтому его старались не терять.
</a:t>
            </a:r>
            <a:endParaRPr lang="en-US" sz="1211" dirty="0"/>
          </a:p>
        </p:txBody>
      </p:sp>
      <p:sp>
        <p:nvSpPr>
          <p:cNvPr id="11" name="Text 3"/>
          <p:cNvSpPr txBox="1"/>
          <p:nvPr/>
        </p:nvSpPr>
        <p:spPr>
          <a:xfrm>
            <a:off x="4686596" y="1550126"/>
            <a:ext cx="1968300" cy="13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после смерти
</a:t>
            </a:r>
            <a:pPr algn="l" indent="0" marL="0">
              <a:lnSpc>
                <a:spcPct val="115000"/>
              </a:lnSpc>
              <a:buNone/>
            </a:pPr>
            <a:r>
              <a:rPr lang="en-US" sz="7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Заклинания в погребальных текстах должны были защитить человека после смерти. Письмо как будто становилось мостом между земным миром и вечностью, где продолжалась судьба души.
</a:t>
            </a:r>
            <a:endParaRPr lang="en-US" sz="1211" dirty="0"/>
          </a:p>
        </p:txBody>
      </p:sp>
      <p:sp>
        <p:nvSpPr>
          <p:cNvPr id="12" name="Text 4"/>
          <p:cNvSpPr txBox="1"/>
          <p:nvPr/>
        </p:nvSpPr>
        <p:spPr>
          <a:xfrm>
            <a:off x="6894875" y="1550057"/>
            <a:ext cx="1968300" cy="13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записанного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7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Символы и формулы сопровождали ритуалы, чтобы всё было выполнено правильно. Точность записи здесь имела особую силу: верно написанное слово считалось важным для успеха обряда.
</a:t>
            </a:r>
            <a:endParaRPr lang="en-US" sz="1188" dirty="0"/>
          </a:p>
        </p:txBody>
      </p:sp>
      <p:sp>
        <p:nvSpPr>
          <p:cNvPr id="13" name="Text 5"/>
          <p:cNvSpPr txBox="1"/>
          <p:nvPr/>
        </p:nvSpPr>
        <p:spPr>
          <a:xfrm>
            <a:off x="270000" y="1550126"/>
            <a:ext cx="1968300" cy="13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Гимны и молитвы
</a:t>
            </a:r>
            <a:pPr algn="l" indent="0" marL="0">
              <a:lnSpc>
                <a:spcPct val="115000"/>
              </a:lnSpc>
              <a:buNone/>
            </a:pPr>
            <a:r>
              <a:rPr lang="en-US" sz="7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храмах звучали гимны богам, а в текстах на стенах прославляли их силу и порядок мира. Такие надписи были не просто словами: они поддерживали связь людей с божественным.
</a:t>
            </a:r>
            <a:endParaRPr lang="en-US" sz="1211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1350" y="2083061"/>
            <a:ext cx="4782600" cy="162467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Законы и управление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280875" y="1597563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Письменные документы помогали власти учитывать людей, землю и запасы. В таблице показано, какие записи были особенно важны для управления государством.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280875" y="2968862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Документы связывали решения власти с практикой: их можно было проверить, пересчитать и передать дальше без потери смысла.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4091350" y="46072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административным практикам Древнего Египта, основанное на известных типах письменных источников.
</a:t>
            </a:r>
            <a:endParaRPr lang="en-US" sz="78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37204" y="0"/>
            <a:ext cx="320464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170000"/>
            <a:ext cx="54864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Письмо, которое пережило века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3427975"/>
            <a:ext cx="3498900" cy="1445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сделало египетскую цивилизацию устойчивой: оно помогло управлять страной, сохранять знания и передавать опыт между поколениями. Без записей многое исчезло бы вместе с памятью людей.
</a:t>
            </a:r>
            <a:endParaRPr lang="en-US" sz="1122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2026-07-26T13:38:27Z</dcterms:created>
  <dcterms:modified xsi:type="dcterms:W3CDTF">2026-07-26T13:38:27Z</dcterms:modified>
</cp:coreProperties>
</file>