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1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Галактика: строение, движение и место Солнечной системы
</a:t>
            </a:r>
            <a:endParaRPr lang="en-US" sz="2186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 Млечному Пути: от ядра до окраин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Путь: наш космический адрес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Галактика — это огромная система, удерживаемая гравитацией. Млечный Путь важен особенно: именно в нём находится Земля, а значит, его строение и история помогают понять происхождение нашей Солнечной системы и место человечества во Вселенной.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043175" y="1301875"/>
            <a:ext cx="50565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1–1,5 трлн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2043175" y="2105475"/>
            <a:ext cx="5056500" cy="7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 Солнца составляет примерная масса нашей Галактики, причём основная её часть скрыта в тёмной материи.
</a:t>
            </a:r>
            <a:endParaRPr lang="en-US" sz="1754" dirty="0"/>
          </a:p>
        </p:txBody>
      </p:sp>
      <p:sp>
        <p:nvSpPr>
          <p:cNvPr id="7" name="Text 3"/>
          <p:cNvSpPr txBox="1"/>
          <p:nvPr/>
        </p:nvSpPr>
        <p:spPr>
          <a:xfrm>
            <a:off x="2040975" y="3005075"/>
            <a:ext cx="50751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массы показывает, что видимое вещество — лишь малая доля Млечного Пути; остальная масса проявляется через гравитацию.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2040975" y="3856025"/>
            <a:ext cx="5056500" cy="1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оценки, NASA/ESA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82" y="701100"/>
            <a:ext cx="3813536" cy="405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Спиральная структура и галактическая перемычка
</a:t>
            </a:r>
            <a:endParaRPr lang="en-US" sz="1646" dirty="0"/>
          </a:p>
        </p:txBody>
      </p:sp>
      <p:sp>
        <p:nvSpPr>
          <p:cNvPr id="10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320000" y="1344850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 Галактики
</a:t>
            </a:r>
            <a:pPr algn="l" indent="0" marL="0">
              <a:lnSpc>
                <a:spcPct val="115000"/>
              </a:lnSpc>
              <a:buNone/>
            </a:pPr>
            <a:r>
              <a:rPr lang="en-US" sz="5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 относят к спиральным галактикам с перемычкой. Такая форма означает наличие центральной области, от которой расходятся рукава, и уплощённого диска, где сосредоточено большинство звёзд и газа.
</a:t>
            </a:r>
            <a:endParaRPr lang="en-US" sz="1293" dirty="0"/>
          </a:p>
        </p:txBody>
      </p:sp>
      <p:sp>
        <p:nvSpPr>
          <p:cNvPr id="12" name="Text 3"/>
          <p:cNvSpPr txBox="1"/>
          <p:nvPr/>
        </p:nvSpPr>
        <p:spPr>
          <a:xfrm>
            <a:off x="4320000" y="2212035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перемычки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Галактическая перемычка связывает центральную часть с рукавами и помогает перераспределять вещество в ядре. Она влияет на движение газа, а значит, косвенно — на темпы звездообразования вблизи центра.
</a:t>
            </a:r>
            <a:endParaRPr lang="en-US" sz="1363" dirty="0"/>
          </a:p>
        </p:txBody>
      </p:sp>
      <p:sp>
        <p:nvSpPr>
          <p:cNvPr id="13" name="Text 4"/>
          <p:cNvSpPr txBox="1"/>
          <p:nvPr/>
        </p:nvSpPr>
        <p:spPr>
          <a:xfrm>
            <a:off x="4320000" y="3079219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рукавов
</a:t>
            </a:r>
            <a:pPr algn="l" indent="0" marL="0">
              <a:lnSpc>
                <a:spcPct val="115000"/>
              </a:lnSpc>
              <a:buNone/>
            </a:pPr>
            <a:r>
              <a:rPr lang="en-US" sz="5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рукава — не твёрдые «спицы», а области повышенной плотности. В них чаще встречаются молодые звёзды, облака газа и пыли, поэтому именно там Галактика выглядит особенно яркой и активной.
</a:t>
            </a:r>
            <a:endParaRPr lang="en-US" sz="1325" dirty="0"/>
          </a:p>
        </p:txBody>
      </p:sp>
      <p:sp>
        <p:nvSpPr>
          <p:cNvPr id="14" name="Text 5"/>
          <p:cNvSpPr txBox="1"/>
          <p:nvPr/>
        </p:nvSpPr>
        <p:spPr>
          <a:xfrm>
            <a:off x="4320000" y="3946402"/>
            <a:ext cx="4156500" cy="8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рукава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Млечному Пути относят рукава Персея, Стрельца, Щита-Центавра и локальный Орионов рукав, где находится и наше Солнце. Они помогают ориентироваться в крупномасштабной карте Галактики.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оценки NASA и ESA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масса Галактики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Млечного Пути не светится напрямую, поэтому её выявляют по гравитационному влиянию на движение звёзд и газа.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Видимое вещество составляет лишь небольшую часть массы; доминирование тёмной материи определяет динамику Галактики.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915"/>
            <a:ext cx="3816600" cy="36339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Галактики и Стрелец A*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660525" y="112760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область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самом центре Млечного Пути находится плотный звёздный балдж, где сосредоточены старые звёзды, облака газа и сложные гравитационные взаимодействия. Эта область намного плотнее, чем окрестности Солнца.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660525" y="2233325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Стрелец A*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Радиоисточник Стрелец A* связан со сверхмассивной чёрной дырой массой около четырёх миллионов масс Солнца. Его существование установлено по движению звёзд, обращающихся очень близко к центру.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660525" y="3339050"/>
            <a:ext cx="3109200" cy="95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его наблюдают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Плотная пыль почти скрывает центр в видимом свете, поэтому астрономы используют инфракрасный и радиодиапазон. Эти наблюдения позволяют исследовать структуру ядра и процессы, происходящие в его окрестностях.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формировался Млечный Путь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 восстановления истории Галактики по наблюдениям звёзд, газа и динамики
</a:t>
            </a:r>
            <a:endParaRPr lang="en-US" sz="109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80350" y="3266302"/>
            <a:ext cx="8593800" cy="160294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50275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место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Солнечная система расположена в локальной области Орионова рукава, то есть не в центре и не на самом краю диска. Такое положение удобно для наблюдений, потому что мы видим Галактику изнутри.
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421488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вокруг центра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и вместе с ним вся Солнечная система обращаются вокруг центра Млечного Пути со скоростью около 220 км/с. Это движение происходит постоянно и не ощущается нами напрямую.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292800" y="2082400"/>
            <a:ext cx="23010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Галактический год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полный оборот вокруг центра называют галактическим годом. Он длится примерно 225–250 миллионов земных лет, поэтому на шкале человеческой истории такой цикл практически незаметен.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Солнечной системы в Галактике
</a:t>
            </a:r>
            <a:endParaRPr lang="en-US" sz="2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732496"/>
            <a:ext cx="4646100" cy="18516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344350" y="1584760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четырёх главных областей Галактики помогает увидеть, как распределены звёзды, газ, пыль и тёмная материя.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оценки NASA и ESA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66400"/>
            <a:ext cx="7070100" cy="5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Млечного Пути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5344350" y="2631624"/>
            <a:ext cx="3529800" cy="8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и плотнейшие структуры сосредоточены в центральных областях, а активное звездообразование — в диске.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Звёздное население Млечного Пути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928535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звёзды
</a:t>
            </a:r>
            <a:pPr algn="l" indent="0" marL="0">
              <a:lnSpc>
                <a:spcPct val="115000"/>
              </a:lnSpc>
              <a:buNone/>
            </a:pPr>
            <a:r>
              <a:rPr lang="en-US" sz="7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старые объекты сформировались на ранних этапах истории Галактики и сегодня чаще встречаются в гало и балдже. Их химический состав хранит следы первых поколений звёзд.
</a:t>
            </a:r>
            <a:endParaRPr lang="en-US" sz="993" dirty="0"/>
          </a:p>
        </p:txBody>
      </p:sp>
      <p:sp>
        <p:nvSpPr>
          <p:cNvPr id="11" name="Text 3"/>
          <p:cNvSpPr txBox="1"/>
          <p:nvPr/>
        </p:nvSpPr>
        <p:spPr>
          <a:xfrm>
            <a:off x="2694897" y="1468595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диска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уплощения системы в диске стали преобладать звёзды разных поколений. Здесь смешаны как более старые светила, так и те, что возникли значительно позже.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4447110" y="2808000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Активные рукава
</a:t>
            </a:r>
            <a:pPr algn="l" indent="0" marL="0">
              <a:lnSpc>
                <a:spcPct val="115000"/>
              </a:lnSpc>
              <a:buNone/>
            </a:pPr>
            <a:r>
              <a:rPr lang="en-US" sz="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спиральных рукавах рождаются молодые горячие звёзды, поскольку там много газа и пыли. Эти области делают Галактику особенно яркой и динамичной.
</a:t>
            </a:r>
            <a:endParaRPr lang="en-US" sz="1125" dirty="0"/>
          </a:p>
        </p:txBody>
      </p:sp>
      <p:sp>
        <p:nvSpPr>
          <p:cNvPr id="13" name="Text 5"/>
          <p:cNvSpPr txBox="1"/>
          <p:nvPr/>
        </p:nvSpPr>
        <p:spPr>
          <a:xfrm>
            <a:off x="6206485" y="1468582"/>
            <a:ext cx="16899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Галактика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8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Млечный Путь включает одиночные звёзды, двойные системы и звёздные скопления. Его история продолжается: новые поколения звёзд ещё формируются в плотных облаках.
</a:t>
            </a:r>
            <a:endParaRPr lang="en-US" sz="106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распределению областей звездообразования в Млечном Пути; обобщение по современным астрономическим представлениям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звездообразование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Молодые звёзды чаще всего рождаются там, где газ и пыль собраны особенно плотно и эффективно экранируют холодные облака от излучения.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активность связана с плотными холодными областями диска: именно там гравитация быстрее запускает коллапс вещества.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5975" y="1490720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1375" y="3174770"/>
            <a:ext cx="635775" cy="726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2975" y="1536980"/>
            <a:ext cx="792600" cy="6340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91388" y="3174770"/>
            <a:ext cx="635775" cy="726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3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компоненты межзвёздной среды
</a:t>
            </a:r>
            <a:endParaRPr lang="en-US" sz="2538" dirty="0"/>
          </a:p>
        </p:txBody>
      </p:sp>
      <p:sp>
        <p:nvSpPr>
          <p:cNvPr id="10" name="Text 2"/>
          <p:cNvSpPr txBox="1"/>
          <p:nvPr/>
        </p:nvSpPr>
        <p:spPr>
          <a:xfrm>
            <a:off x="194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Разреженный газ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Межзвёздный газ крайне разрежён, но именно он служит основным запасом сырья для будущих звёзд. В его составе преобладает водород, затем гелий.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42113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Магнитные поля пронизывают межзвёздное пространство и влияют на движение заряженных частиц. Они участвуют в формировании структуры облаков и в процессах звездообразования.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022125" y="149071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пыль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Пылевые частицы составляют малую долю массы, однако сильно влияют на поглощение и рассеяние света. Они помогают формировать холодные облака и молекулы.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022125" y="3174760"/>
            <a:ext cx="2388900" cy="12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
</a:t>
            </a:r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Космические лучи — это быстрые заряженные частицы, которые несут энергию и меняют физические свойства газа. Они воздействуют на химические реакции в облаках.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9052"/>
            <a:ext cx="4156500" cy="18184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7150" y="1089016"/>
            <a:ext cx="4156500" cy="18184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80350" y="270000"/>
            <a:ext cx="70998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взгляда на Млечный Путь с Земли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280350" y="3171599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полоса через всё небо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Вдали от городов Млечный Путь выглядит как мягкая молочная лента, пересекающая ночное небо. На самом деле это не облако, а сумма света миллиардов далёких звёзд, слившихся в один яркий поток для наблюдателя на Земле.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707150" y="3165600"/>
            <a:ext cx="4156500" cy="14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его видно не всегда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полосу Млечного Пути можно рассмотреть в ясную безлунную ночь, когда горизонт открыт и нет сильной засветки. В городе контраст исчезает: свет фонарей, пыль и облачность скрывают тонкую структуру звёздного потока.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27900" y="1119804"/>
            <a:ext cx="4646100" cy="334519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227900" y="4666200"/>
            <a:ext cx="46461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9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возможностям оптических, инфракрасных, радиo- и рентгеновских наблюдений; данные миссий Gaia и Hubble
</a:t>
            </a:r>
            <a:endParaRPr lang="en-US" sz="709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70000"/>
            <a:ext cx="66912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изучения Галактики
</a:t>
            </a:r>
            <a:endParaRPr lang="en-US" sz="2800" dirty="0"/>
          </a:p>
        </p:txBody>
      </p:sp>
      <p:sp>
        <p:nvSpPr>
          <p:cNvPr id="10" name="Text 3"/>
          <p:cNvSpPr txBox="1"/>
          <p:nvPr/>
        </p:nvSpPr>
        <p:spPr>
          <a:xfrm>
            <a:off x="497300" y="199345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диапазоны дают разную информацию, поэтому полная картина Млечного Пути складывается только при объединении наземных и космических наблюдений.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7300" y="2877900"/>
            <a:ext cx="3529800" cy="74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результативен комплексный подход: он позволяет видеть и скрытые пылью области, и динамику звёздных 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350" y="270000"/>
            <a:ext cx="6687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вращение Галактики важно для науки
</a:t>
            </a:r>
            <a:endParaRPr lang="en-US" sz="2302" dirty="0"/>
          </a:p>
        </p:txBody>
      </p:sp>
      <p:sp>
        <p:nvSpPr>
          <p:cNvPr id="8" name="Text 1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80400" y="2082203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Орбитальное движение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Звёзды, газ и пыль обращаются вокруг центра Млечного Пути по орбитам, которые зависят от расстояния и массы внутренних областей. Это позволяет восстанавливать общую динамику Галактики.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325498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Кривая 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Наблюдаемая скорость вращения остаётся высокой и далеко от центра, хотя одной видимой материи для этого недостаточно. Такое несоответствие стало ключом к поиску скрытой массы.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6229560" y="2082200"/>
            <a:ext cx="2644500" cy="145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Тёмная материя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гравитационные эффекты показывают, что в Галактике есть значительная невидимая составляющая. Она не излучает свет, но определяет структуру и устойчивость звёздной системы.
</a:t>
            </a:r>
            <a:endParaRPr lang="en-US" sz="15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27900" y="1966700"/>
            <a:ext cx="4646100" cy="13460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6950" y="1935148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числовые ориентиры помогают представить масштаб нашей Галактики и положение Солнечной системы внутри неё.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4694275"/>
            <a:ext cx="2689800" cy="20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i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астрономические оценки NASA и ESA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0000" y="270000"/>
            <a:ext cx="66834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расстояния и ориентиры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486950" y="2936075"/>
            <a:ext cx="3529800" cy="84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огромная, но тонкая по сравнению с диаметром система; Солнечная система расположена далеко от центра, в спокойной области диска.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9646" y="1534738"/>
            <a:ext cx="634297" cy="63429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81252" y="2643847"/>
            <a:ext cx="634297" cy="63429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сравнение с другими галактиками
</a:t>
            </a:r>
            <a:endParaRPr lang="en-US" sz="2395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строению Млечный Путь близок к Андромеде: обе системы относятся к крупным спиральным галактикам. Сходство помогает использовать одну галактику как ориентир для изучения другой.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Местная группа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Галактика входит в Местную группу вместе с Андромедой, галактикой Треугольника и множеством карликовых спутников. Это важный масштаб для понимания окружающей среды.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различия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общую типологию, темп звездообразования и детали рукавов у разных галактик различаются. Сравнение позволяет отделить универсальные законы от особенностей нашей системы.
</a:t>
            </a:r>
            <a:endParaRPr lang="en-US" sz="140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астрономы исследуют Млечный Путь
</a:t>
            </a:r>
            <a:endParaRPr lang="en-US" sz="2559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и измерений, на которой строятся современные модели Галактики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этапа будущего Млечного Пути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Сближение с Андромедой
</a:t>
            </a:r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через 4–5 миллиардов лет две крупные галактики начнут значительно сильнее влиять друг на друга гравитационно. Их взаимное движение станет заметно меняться.
</a:t>
            </a:r>
            <a:endParaRPr lang="en-US" sz="1185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Возможное слияние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дальнейшем сближении системы могут объединиться в более крупную галактику. Этот процесс будет длительным и затронет форму диска, орбиты звёзд и распределение газа.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условия для Солнечной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Земли это означает изменение галактического окружения, но не немедленную опасность. Главные последствия связаны с перестройкой орбит и небесной геометрии.
</a:t>
            </a:r>
            <a:endParaRPr lang="en-US" sz="107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Путь — наш дом во Вселенной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Изучая Млечный Путь, мы понимаем не только строение Галактики, но и происхождение Солнечной системы, движение звёзд и место Земли в огромной космической истории.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2026-05-29T17:08:31Z</dcterms:created>
  <dcterms:modified xsi:type="dcterms:W3CDTF">2026-05-29T17:08:31Z</dcterms:modified>
</cp:coreProperties>
</file>