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пути к многополярному миру: основные этапы и темы
</a:t>
            </a:r>
            <a:endParaRPr lang="en-US" sz="3565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Второй мировой до 2009 года: развитие мирового порядка и рост новых сил.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3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после 1945 года: отправная точка
</a:t>
            </a:r>
            <a:endParaRPr lang="en-US" sz="2737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1945 году завершилась Вторая мировая война, унеся около 60 миллионов жизней. Мир меняется: США и СССР становятся сильнейшими державами и вступают в противостояние, начав Холодную войну.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двухполярного мира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западного блока
</a:t>
            </a:r>
            <a:pPr algn="l" indent="0" marL="0">
              <a:lnSpc>
                <a:spcPct val="90000"/>
              </a:lnSpc>
              <a:buNone/>
            </a:pPr>
            <a:r>
              <a:rPr lang="en-US" sz="41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1949 году страны Запада во главе с США основали НАТО для коллективной обороны. Это стало ответом на советское влияние и начало чёткого разделения в Европе.
</a:t>
            </a:r>
            <a:endParaRPr lang="en-US" sz="1244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Восточного блока
</a:t>
            </a:r>
            <a:pPr algn="l" indent="0" marL="0">
              <a:lnSpc>
                <a:spcPct val="90000"/>
              </a:lnSpc>
              <a:buNone/>
            </a:pPr>
            <a:r>
              <a:rPr lang="en-US" sz="36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8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объединил социалистические страны Восточной Европы, создав ОВД в 1955 году. Восточная Европа стала ареной идеологического и политического противостояния с Западом.
</a:t>
            </a:r>
            <a:endParaRPr lang="en-US" sz="1103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Германии и Европы
</a:t>
            </a:r>
            <a:pPr algn="l" indent="0" marL="0">
              <a:lnSpc>
                <a:spcPct val="90000"/>
              </a:lnSpc>
              <a:buNone/>
            </a:pPr>
            <a:r>
              <a:rPr lang="en-US" sz="40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Германия распалась на ФРГ и ГДР, символизируя раскол Европы. Идеологическая борьба усилилась, формируя новый геополитический ландшафт.
</a:t>
            </a:r>
            <a:endParaRPr lang="en-US" sz="1204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двухполярного мира
</a:t>
            </a:r>
            <a:endParaRPr lang="en-US" sz="28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после войны обладали почти половиной мирового ВВП и первенствовали в ядерной технологии, что давало им значительное преимущество.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стал оплотом социалистического Восточного блока, быстро восстанавливал промышленность и усиливал военную мощь, создавая основу для противоборства.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конкуренция сверхдержав
</a:t>
            </a:r>
            <a:endParaRPr lang="en-US" sz="2693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475" y="1335453"/>
            <a:ext cx="4104300" cy="2148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7938" y="1335453"/>
            <a:ext cx="4104300" cy="21483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6298" y="3701543"/>
            <a:ext cx="3744947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и цели
</a:t>
            </a:r>
            <a:pPr algn="l" indent="0" marL="0">
              <a:lnSpc>
                <a:spcPct val="90000"/>
              </a:lnSpc>
              <a:buNone/>
            </a:pPr>
            <a:r>
              <a:rPr lang="en-US" sz="3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1945 году была создана ООН с 51 страной для предотвращения войн и поддержания мира. Организация ставила задачи защиты прав и развития международного права.
</a:t>
            </a:r>
            <a:endParaRPr lang="en-US" sz="1128" dirty="0"/>
          </a:p>
        </p:txBody>
      </p:sp>
      <p:sp>
        <p:nvSpPr>
          <p:cNvPr id="9" name="Text 1"/>
          <p:cNvSpPr txBox="1"/>
          <p:nvPr/>
        </p:nvSpPr>
        <p:spPr>
          <a:xfrm>
            <a:off x="4858483" y="3701543"/>
            <a:ext cx="3701541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влияния к 2009 году
</a:t>
            </a:r>
            <a:pPr algn="l" indent="0" marL="0">
              <a:lnSpc>
                <a:spcPct val="90000"/>
              </a:lnSpc>
              <a:buNone/>
            </a:pPr>
            <a:r>
              <a:rPr lang="en-US" sz="3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2009 году ООН включала 192 государства, активно участвовала в разрешении конфликтов и развитии сотрудничества между странами по всему миру.
</a:t>
            </a:r>
            <a:endParaRPr lang="en-US" sz="1128" dirty="0"/>
          </a:p>
        </p:txBody>
      </p:sp>
      <p:sp>
        <p:nvSpPr>
          <p:cNvPr id="10" name="Text 2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ООН и её роль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200" y="397625"/>
            <a:ext cx="6620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7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Военно-политические блоки и конфликтные точки
</a:t>
            </a:r>
            <a:endParaRPr lang="en-US" sz="2070" dirty="0"/>
          </a:p>
        </p:txBody>
      </p:sp>
      <p:sp>
        <p:nvSpPr>
          <p:cNvPr id="7" name="Text 1"/>
          <p:cNvSpPr txBox="1"/>
          <p:nvPr/>
        </p:nvSpPr>
        <p:spPr>
          <a:xfrm>
            <a:off x="57800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1949 — Создание НАТО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страны под руководством США формируют альянс для коллективной обороны против советского влияния.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25322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1950–1953 — Корейская война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Локальный конфликт, отражающий глобальное противостояние между Востоком и Западом, показавший опасность холодной войны.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4815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1955 — Организация Варшавского Договора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и его союзники создают ответный военный блок, укрепляя позиции Восточного лагеря в Европе.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45301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1948–1949 — Берлинский кризис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серьёзный кризис Холодной войны, когда Советский Союз блокировал Западный Берлин, вызвав международное напряжение.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5384" y="1245327"/>
            <a:ext cx="2676501" cy="3564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4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Кубинский ракетный кризис: пик напряженности
</a:t>
            </a:r>
            <a:endParaRPr lang="en-US" sz="2144" dirty="0"/>
          </a:p>
        </p:txBody>
      </p:sp>
      <p:sp>
        <p:nvSpPr>
          <p:cNvPr id="8" name="Text 1"/>
          <p:cNvSpPr txBox="1"/>
          <p:nvPr/>
        </p:nvSpPr>
        <p:spPr>
          <a:xfrm>
            <a:off x="535600" y="1943435"/>
            <a:ext cx="2094273" cy="25386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1962 году СССР установил ядерные ракеты на Кубе, что вызвало угрозу близкого ядерного конфликта с США. Напряжение достигло опасного предела.
</a:t>
            </a:r>
            <a:endParaRPr lang="en-US" sz="1050" dirty="0"/>
          </a:p>
        </p:txBody>
      </p:sp>
      <p:sp>
        <p:nvSpPr>
          <p:cNvPr id="9" name="Text 2"/>
          <p:cNvSpPr txBox="1"/>
          <p:nvPr/>
        </p:nvSpPr>
        <p:spPr>
          <a:xfrm>
            <a:off x="5839518" y="1943435"/>
            <a:ext cx="2094300" cy="25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США ввели морскую блокаду острова, добившись переговоров. Благодаря компромиссу обе стороны избежали войны, продемонстрировав дипломатическое мастерство.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230217"/>
            <a:ext cx="3862882" cy="20106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557" y="1230217"/>
            <a:ext cx="3862882" cy="2010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19675" y="3242473"/>
            <a:ext cx="34425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8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движения
</a:t>
            </a:r>
            <a:pPr algn="l" indent="0" marL="0">
              <a:lnSpc>
                <a:spcPct val="90000"/>
              </a:lnSpc>
              <a:buNone/>
            </a:pPr>
            <a:r>
              <a:rPr lang="en-US" sz="49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8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1961 году Индия, Югославия, Египет и Индонезия основали движение неприсоединения, отказываясь от участия в блоках Холодной войны и защищая суверенитет.
</a:t>
            </a:r>
            <a:endParaRPr lang="en-US" sz="1482" dirty="0"/>
          </a:p>
        </p:txBody>
      </p:sp>
      <p:sp>
        <p:nvSpPr>
          <p:cNvPr id="9" name="Text 1"/>
          <p:cNvSpPr txBox="1"/>
          <p:nvPr/>
        </p:nvSpPr>
        <p:spPr>
          <a:xfrm>
            <a:off x="4710245" y="3242473"/>
            <a:ext cx="34026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международную политику
</a:t>
            </a:r>
            <a:pPr algn="l" indent="0" marL="0">
              <a:lnSpc>
                <a:spcPct val="90000"/>
              </a:lnSpc>
              <a:buNone/>
            </a:pPr>
            <a:r>
              <a:rPr lang="en-US" sz="49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7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стало важной силой в мировой арене, создавая альтернативу двухполярному миру и выступая за нейтралитет и взаимоуважение.
</a:t>
            </a:r>
            <a:endParaRPr lang="en-US" sz="1471" dirty="0"/>
          </a:p>
        </p:txBody>
      </p:sp>
      <p:sp>
        <p:nvSpPr>
          <p:cNvPr id="10" name="Text 2"/>
          <p:cNvSpPr txBox="1"/>
          <p:nvPr/>
        </p:nvSpPr>
        <p:spPr>
          <a:xfrm>
            <a:off x="398225" y="397625"/>
            <a:ext cx="6619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неприсоединения: новая сила
</a:t>
            </a:r>
            <a:endParaRPr lang="en-US" sz="2557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достижения СССР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1957 году СССР запустил первый искусственный спутник Земли, открыв новую эру в научных и технических достижениях и вызвав волну инноваций.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Американские прорывы в освоении космоса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1969 году США впервые высадили человека на Луну, подчеркнув технологическое превосходство Запада и стимулируя дальнейшее развитие науки и техники.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Научно-техническая гонка двухполярного мира
</a:t>
            </a:r>
            <a:endParaRPr lang="en-US" sz="2196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659" y="1245327"/>
            <a:ext cx="2679802" cy="36784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530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Суэцкий кризис и изменение мирового порядка
</a:t>
            </a:r>
            <a:endParaRPr lang="en-US" sz="2193" dirty="0"/>
          </a:p>
        </p:txBody>
      </p:sp>
      <p:sp>
        <p:nvSpPr>
          <p:cNvPr id="8" name="Text 1"/>
          <p:cNvSpPr txBox="1"/>
          <p:nvPr/>
        </p:nvSpPr>
        <p:spPr>
          <a:xfrm>
            <a:off x="3257009" y="1831116"/>
            <a:ext cx="2123587" cy="2650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1956 году Великобритания и Франция попытались вернуть контроль над Суэцким каналом, но столкнулись с широким международным протестом и потерей позиций.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845904" y="1831116"/>
            <a:ext cx="2123587" cy="2650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Вмешательство США и СССР укрепило их влияние в регионе и ускорило деколонизацию в Африке и Азии, изменив баланс сил в мировой политике.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900" y="1331574"/>
            <a:ext cx="2698200" cy="2163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6300" y="1331999"/>
            <a:ext cx="2698200" cy="21633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5375" y="1332609"/>
            <a:ext cx="2713200" cy="21620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99119" y="3701543"/>
            <a:ext cx="2465363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независимости в Африке
</a:t>
            </a:r>
            <a:pPr algn="l" indent="0" marL="0">
              <a:lnSpc>
                <a:spcPct val="90000"/>
              </a:lnSpc>
              <a:buNone/>
            </a:pPr>
            <a:r>
              <a:rPr lang="en-US" sz="2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1960-х более трёх десятков африканских стран получили независимость, завершив длительный период колониального господства. Это радикально изменило политическую карту континента и внесло новые голоса в мировое сообщество.
</a:t>
            </a:r>
            <a:endParaRPr lang="en-US" sz="842" dirty="0"/>
          </a:p>
        </p:txBody>
      </p:sp>
      <p:sp>
        <p:nvSpPr>
          <p:cNvPr id="11" name="Text 1"/>
          <p:cNvSpPr txBox="1"/>
          <p:nvPr/>
        </p:nvSpPr>
        <p:spPr>
          <a:xfrm>
            <a:off x="3347224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Азиатские страны на пути самостоятельности
</a:t>
            </a:r>
            <a:pPr algn="l" indent="0" marL="0">
              <a:lnSpc>
                <a:spcPct val="90000"/>
              </a:lnSpc>
              <a:buNone/>
            </a:pPr>
            <a:r>
              <a:rPr lang="en-US" sz="2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странах Азии деколонизация способствовала укреплению национальной идентичности. Индия, Индонезия и другие государства стали важными игроками международной политики, укрепляя экономическое и культурное разнообразие региона.
</a:t>
            </a:r>
            <a:endParaRPr lang="en-US" sz="794" dirty="0"/>
          </a:p>
        </p:txBody>
      </p:sp>
      <p:sp>
        <p:nvSpPr>
          <p:cNvPr id="12" name="Text 2"/>
          <p:cNvSpPr txBox="1"/>
          <p:nvPr/>
        </p:nvSpPr>
        <p:spPr>
          <a:xfrm>
            <a:off x="6179810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Трансформация мировой системы
</a:t>
            </a:r>
            <a:pPr algn="l" indent="0" marL="0">
              <a:lnSpc>
                <a:spcPct val="90000"/>
              </a:lnSpc>
              <a:buNone/>
            </a:pPr>
            <a:r>
              <a:rPr lang="en-US" sz="2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более 50 новых государств разрушило старую систему колониализма. Эти страны стали активными участниками ООН и других организаций, способствуя развитию многостороннего сотрудничества и новому балансу сил.
</a:t>
            </a:r>
            <a:endParaRPr lang="en-US" sz="806" dirty="0"/>
          </a:p>
        </p:txBody>
      </p:sp>
      <p:sp>
        <p:nvSpPr>
          <p:cNvPr id="13" name="Text 3"/>
          <p:cNvSpPr txBox="1"/>
          <p:nvPr/>
        </p:nvSpPr>
        <p:spPr>
          <a:xfrm>
            <a:off x="7968815" y="4482077"/>
            <a:ext cx="7929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 и новые акторы мировой политики
</a:t>
            </a:r>
            <a:endParaRPr lang="en-US" sz="203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Разрядка международной напряжённости
</a:t>
            </a:r>
            <a:endParaRPr lang="en-US" sz="2502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1970-х годах СССР и США начали диалог, направленный на ограничение стратегических вооружений, что снизило риск ядерного конфликта и повысило взаимное доверие сторон.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Подписанные соглашения ОСВ-1 и ОСВ-2 обозначили новые рамки контроля над вооружениями и стимулировали последующие переговоры по безопасности и стабильности в мире.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Разрядка сопровождалась активным дипломатическим взаимодействием, что помогало предотвратить прямое военное столкновение и усиливало роль международных институтов.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1970-х экономический спад и 정치ческие трудности ослабляли страны социалистического лагеря, стимулируя поиск новых путей развития и реформ с целью укрепления экономики.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начал кардинальные рыночные преобразования под руководством Дэн Сяопина, а СССР запустил перестройку и гласность, что повлияло на облик международных отношений и внутреннюю динамику.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и реформы социалистического блока
</a:t>
            </a:r>
            <a:endParaRPr lang="en-US" sz="2305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230217"/>
            <a:ext cx="3862882" cy="20106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557" y="1230217"/>
            <a:ext cx="3862882" cy="2010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19675" y="3242473"/>
            <a:ext cx="34425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Крах советской империи
</a:t>
            </a:r>
            <a:pPr algn="l" indent="0" marL="0">
              <a:lnSpc>
                <a:spcPct val="90000"/>
              </a:lnSpc>
              <a:buNone/>
            </a:pPr>
            <a:r>
              <a:rPr lang="en-US" sz="49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8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1991 году СССР распался на 15 независимых государств, положив конец эпохе двухполярности. Этот процесс привёл к радикальному пересмотру геополитической структуры и международных отношений.
</a:t>
            </a:r>
            <a:endParaRPr lang="en-US" sz="1478" dirty="0"/>
          </a:p>
        </p:txBody>
      </p:sp>
      <p:sp>
        <p:nvSpPr>
          <p:cNvPr id="9" name="Text 1"/>
          <p:cNvSpPr txBox="1"/>
          <p:nvPr/>
        </p:nvSpPr>
        <p:spPr>
          <a:xfrm>
            <a:off x="4710245" y="3242473"/>
            <a:ext cx="34026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роли в мировой политике
</a:t>
            </a:r>
            <a:pPr algn="l" indent="0" marL="0">
              <a:lnSpc>
                <a:spcPct val="90000"/>
              </a:lnSpc>
              <a:buNone/>
            </a:pPr>
            <a:r>
              <a:rPr lang="en-US" sz="49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8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 страны СНГ начали формировать собственные внешнеполитические стратегии. В этот период США временно усилили своё влияние, но возникали новые вызовы многополярности.
</a:t>
            </a:r>
            <a:endParaRPr lang="en-US" sz="1478" dirty="0"/>
          </a:p>
        </p:txBody>
      </p:sp>
      <p:sp>
        <p:nvSpPr>
          <p:cNvPr id="10" name="Text 2"/>
          <p:cNvSpPr txBox="1"/>
          <p:nvPr/>
        </p:nvSpPr>
        <p:spPr>
          <a:xfrm>
            <a:off x="398225" y="397625"/>
            <a:ext cx="6619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6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СССР и конец биполярного мира
</a:t>
            </a:r>
            <a:endParaRPr lang="en-US" sz="2568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Маастрихтский договор 1992 года заложил основы политической и экономической интеграции европейских государств, направленной на объединение рынков и политическую сплочённость.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2002 году введение евро и расширение ЕС до более 500 миллионов жителей сделали союз одним из ключевых глобальных игроков, влияющим на мировой порядок и экономику.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Европейского союза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773" y="1160879"/>
            <a:ext cx="457784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413" y="1160879"/>
            <a:ext cx="457715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7779" y="1160879"/>
            <a:ext cx="457715" cy="4577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57843" y="1197030"/>
            <a:ext cx="481766" cy="38541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стран БРИКС и новые центры силы
</a:t>
            </a:r>
            <a:endParaRPr lang="en-US" sz="2551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подъем Китая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2009 году Китай вышел на второе место в мире по ВВП, укрепляя влияние в мировой экономике и становясь одним из главных центров роста.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Научно-технический прогресс Индии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активно развивала технологии и научные исследования, повышая свою роль в глобальном научном сообществе и индустриальном развитии.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Лидерство Бразилии в Южной Америке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заняла позицию экономического и политического лидера региона, способствуя интеграции и повышению влияния Латинской Америки на мировой арене.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Возрастающая роль России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укрепляла свои позиции как важный игрок в энергетике и безопасности, участвуя в глобальных альянсах и формируя многополярный мир.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Американское доминирование и его вызовы
</a:t>
            </a:r>
            <a:endParaRPr lang="en-US" sz="233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осуществляли крупные военные операции в Персидском заливе, Югославии, Афганистане и Ираке, демонстрируя военно-политическое влияние в постхолодной войне.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интервенции вызывали международную критику и усиливали дискуссии о легитимности внешней политики и необходимости реформ в глобальной безопасности.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Растущий вызов доминированию США привёл к поиску новых моделей сотрудничества и баланса сил на мировой арене, стимулируя формирование многополярности.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НАТО, ООН, ОДКБ и ШОС служат ключевыми инструментами коллективной безопасности, объединяя усилия для предотвращения конфликтов и стабилизации регионов.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2000-х заметно увеличилась роль многосторонних форумов, где государства принимают совместные решения по вопросам безопасности и сотрудничества.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Новейшие альянсы отражают изменение мировой политики, придавая внимание балансу интересов и уважению суверенитета участников.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многообразие союзов способствует снижению рисков глобальных конфликтов и созданию платформ для дипломатического диалога.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 новые международные союзы
</a:t>
            </a:r>
            <a:endParaRPr lang="en-US" sz="2218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державы и возрождённые государства формируют комплексную систему распределения влияния, расширяя спектр международных связей и альянсов.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Многополярность способствует развитию гибких форм взаимодействия, способствует конкуренции и сотрудничеству между разнообразными участниками мировой политики.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1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многополярного мира к 2009 году
</a:t>
            </a:r>
            <a:endParaRPr lang="en-US" sz="2116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Многополярность: основа современного мира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многополярности с 1945 по 2009 годы отражает перемену баланса сил и появление новых центров влияния, создавая более сложную и взаимосвязанную систему международных отношений.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2026-05-11T11:07:33Z</dcterms:created>
  <dcterms:modified xsi:type="dcterms:W3CDTF">2026-05-11T11:07:33Z</dcterms:modified>
</cp:coreProperties>
</file>