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image" Target="../media/image-12-15.png"/><Relationship Id="rId16" Type="http://schemas.openxmlformats.org/officeDocument/2006/relationships/image" Target="../media/image-12-16.png"/><Relationship Id="rId17" Type="http://schemas.openxmlformats.org/officeDocument/2006/relationships/image" Target="../media/image-12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Эфиопская область: биогеографическая зона с уникальным биоразнообразием
</a:t>
            </a:r>
            <a:endParaRPr lang="en-US" sz="231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Афротропическая область объединяет контрасты климата, ландшафтов и жизни.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Эфиопская область важна для биогеографии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одна из крупнейших зоогеографических областей Земли, где материковая Африка к югу от Сахары, Мадагаскар и соседние острова образуют особый центр эволюции и видообразования.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Эфиопской области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50" y="1831500"/>
            <a:ext cx="2616300" cy="11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 Конго и прибрежные районы Восточной Африки отличаются постоянной влажностью, густой растительностью и многоярусными сообществами, где особенно много древесных и древесно-кустарниковых форм.
</a:t>
            </a:r>
            <a:endParaRPr lang="en-US" sz="1063" dirty="0"/>
          </a:p>
        </p:txBody>
      </p:sp>
      <p:sp>
        <p:nvSpPr>
          <p:cNvPr id="12" name="Text 3"/>
          <p:cNvSpPr txBox="1"/>
          <p:nvPr/>
        </p:nvSpPr>
        <p:spPr>
          <a:xfrm>
            <a:off x="3264400" y="1831500"/>
            <a:ext cx="2616300" cy="11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и редколесья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пространства занимают большие площади и формируют привычный облик региона: здесь чередуются открытые травянистые участки, редкие деревья и сезонные изменения, определяющие жизнь многих животных.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36650" y="3602626"/>
            <a:ext cx="2616300" cy="11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Высокогорья
</a:t>
            </a:r>
            <a:pPr algn="l" indent="0" marL="0">
              <a:lnSpc>
                <a:spcPct val="100000"/>
              </a:lnSpc>
              <a:buNone/>
            </a:pPr>
            <a:r>
              <a:rPr lang="en-US" sz="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Эфиопское нагорье, Восточно-Африканские горы и массивы Мадагаскара создают условия высотной поясности, где температура быстро меняется, а состав флоры и фауны заметно отличается от низменностей.
</a:t>
            </a:r>
            <a:endParaRPr lang="en-US" sz="1088" dirty="0"/>
          </a:p>
        </p:txBody>
      </p:sp>
      <p:sp>
        <p:nvSpPr>
          <p:cNvPr id="14" name="Text 5"/>
          <p:cNvSpPr txBox="1"/>
          <p:nvPr/>
        </p:nvSpPr>
        <p:spPr>
          <a:xfrm>
            <a:off x="4691050" y="3602626"/>
            <a:ext cx="2616300" cy="11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Мозаика местообитаний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лесов, саванн, сухих равнин и горных районов делает регион особенно разнообразным: разные виды занимают узкие экологические ниши и формируют сложные природные сообщества.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130450" y="1831500"/>
            <a:ext cx="2616300" cy="11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Полупустыни и пустыни
</a:t>
            </a:r>
            <a:pPr algn="l" indent="0" marL="0">
              <a:lnSpc>
                <a:spcPct val="100000"/>
              </a:lnSpc>
              <a:buNone/>
            </a:pPr>
            <a:r>
              <a:rPr lang="en-US" sz="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Сахеле, Сомали и на отдельных участках побережий осадков мало, поэтому преобладают засухоустойчивые растения, разреженный покров и виды, приспособленные к длительному дефициту влаги.
</a:t>
            </a:r>
            <a:endParaRPr lang="en-US" sz="108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основных природных зон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обширные открытые пространства доминируют по площади, тогда как влажные леса и горы играют непропорционально большую роль в сохранении редких видов.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не равна биологическому богатству: наиболее продуктивны и разнообразны влажные и горные участки.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диаграмма, составлено по обобщённым данным школьного курса биогеографии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066" y="1318084"/>
            <a:ext cx="2531681" cy="32164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высотные контрасты региона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020500" y="1903350"/>
            <a:ext cx="1779600" cy="25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Низменности и разлом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Африка сочетает обширные равнины с Великим Африканским разломом, который сформировал глубокие впадины, озёра и разломные долины, заметно влияющие на распределение природных комплексов.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975563" y="1903350"/>
            <a:ext cx="1779600" cy="25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плато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Эфиопское нагорье поднимается выше 4000 метров и создаёт резко отличающиеся по температуре и влажности условия, поэтому даже на небольшой территории встречаются разные типы растительности и обитания животных.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30627" y="1903350"/>
            <a:ext cx="1779600" cy="25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ландшафты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рифтовой системе преобладают вулканические плато, конусы и котловины, а их происхождение связано с тектонической активностью, которая продолжает изменять рельеф и формировать новые экологические барьеры.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2262231"/>
            <a:ext cx="5139684" cy="12320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 и их влияние на растительность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основных природных зон показывает, как температура, влажность и сезонность определяют плотность растительного покрова и разнообразие животного мира.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влаги, тем гуще растительность и тем выше биологическое разнообразие; при засухе покров становится разреженным.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 и биологии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определяет состав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причинно-следственных связей между положением территории, увлажнением и высотной поясностью.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мир: древние и эндемичные виды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Саванновая флора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Баобабы, акации, молочаи и высокие травы саванн приспособлены к жаре, засухам и сезонным пожарам; именно эти механизмы помогают растительности быстро восстанавливаться после неблагоприятного периода.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Конго и Восточной Африки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влажных лесах сохраняются древние линии растений, которые пережили длительные изменения климата. Многоярусная структура леса создаёт условия для теневыносливых и влаголюбивых видов.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Мадагаскар как центр эндемизма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острове особенно много эндемичных суккулентов, кустарников и древесных пород. Географическая изоляция позволила этим растениям развиваться самостоятельно, без постоянного обмена видами с материком.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01319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Пальмы и другие тропические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4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Пальмы, влажно-тропические деревья и разнообразные травы образуют основу растительного покрова в тёплых районах. Их распределение тесно связано с количеством осадков и длительностью сухого сезона.
</a:t>
            </a:r>
            <a:endParaRPr lang="en-US" sz="116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Эндемизм как ключевая черта Эфиопской области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высокие значения характерны для островных и горных территорий, где изоляция создаёт условия для длительного самостоятельного развития видов.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Эндемизм усиливается там, где сочетаются изоляция, разнообразие микроклиматов и слабый обмен видами с соседними территориями.
</a:t>
            </a:r>
            <a:endParaRPr lang="en-US" sz="897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диаграмма, составлено по обобщённым сведениям школьного курса биогеографии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Гиганты открытых пространств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Эфиопской области поддерживают жизнь крупных травоядных — слонов, жирафов, зебр, буйволов и многих антилоп. Они перемещаются вслед за кормом и водой, поэтому состояние пастбищ напрямую влияет на численность этих животных.
</a:t>
            </a:r>
            <a:endParaRPr lang="en-US" sz="1013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 равновесие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Львы, леопарды и носороги занимают разные экологические ниши и регулируют структуру сообществ. Их присутствие помогает удерживать баланс между травоядными и растительностью, особенно в районах с богатой кормовой базой.
</a:t>
            </a:r>
            <a:endParaRPr lang="en-US" sz="1036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 островные формы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тропических лесах обитают гориллы и шимпанзе, а Мадагаскар известен своими лемурами — одной из самых ярких групп эндемичных приматов. Эти виды особенно чувствительны к сокращению лесов и фрагментации местообитаний.
</a:t>
            </a:r>
            <a:endParaRPr lang="en-US" sz="1038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саванн и лесов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274273"/>
            <a:ext cx="5139684" cy="1640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животные и их экологические ниши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разные группы животных занимают разные местообитания и по-разному влияют на устойчивость экосистем Эфиопской области.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вида с определённой зоной делает экосистемы взаимозависимыми: исчезновение крупных травоядных или хищников нарушает пищевые цепи и баланс численности.
</a:t>
            </a:r>
            <a:endParaRPr lang="en-US" sz="75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биогеографии Африки; обобщение по типичным видам саванн и лесов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3451682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341" y="3501682"/>
            <a:ext cx="900000" cy="8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2948" y="1925962"/>
            <a:ext cx="504000" cy="50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58204" y="1953963"/>
            <a:ext cx="504000" cy="448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90180" y="1976363"/>
            <a:ext cx="504000" cy="4032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пресмыкающиеся и амфибии региона
</a:t>
            </a:r>
            <a:endParaRPr lang="en-US" sz="2400" dirty="0"/>
          </a:p>
        </p:txBody>
      </p:sp>
      <p:sp>
        <p:nvSpPr>
          <p:cNvPr id="20" name="Text 1"/>
          <p:cNvSpPr txBox="1"/>
          <p:nvPr/>
        </p:nvSpPr>
        <p:spPr>
          <a:xfrm>
            <a:off x="1741482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Островная и горная изоляция
</a:t>
            </a:r>
            <a:pPr algn="l" indent="0" marL="0">
              <a:lnSpc>
                <a:spcPct val="100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Мадагаскар и горные массивы изолировали многие популяции, поэтому здесь возникло особенно много местных эндемиков. Изоляция ускоряла расхождение видов и делала фауну неповторимой.
</a:t>
            </a:r>
            <a:endParaRPr lang="en-US" sz="965" dirty="0"/>
          </a:p>
        </p:txBody>
      </p:sp>
      <p:sp>
        <p:nvSpPr>
          <p:cNvPr id="21" name="Text 2"/>
          <p:cNvSpPr txBox="1"/>
          <p:nvPr/>
        </p:nvSpPr>
        <p:spPr>
          <a:xfrm>
            <a:off x="6148135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микроклимата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изменения влажности и температуры быстро отражаются на земноводных и рептилиях. Сохранение водоёмов, лесной подстилки и природного укрытия напрямую поддерживает их выживание.
</a:t>
            </a:r>
            <a:endParaRPr lang="en-US" sz="885" dirty="0"/>
          </a:p>
        </p:txBody>
      </p:sp>
      <p:sp>
        <p:nvSpPr>
          <p:cNvPr id="22" name="Text 3"/>
          <p:cNvSpPr txBox="1"/>
          <p:nvPr/>
        </p:nvSpPr>
        <p:spPr>
          <a:xfrm>
            <a:off x="1213333" y="1825028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открытых пространств
</a:t>
            </a:r>
            <a:pPr algn="l" indent="0" marL="0">
              <a:lnSpc>
                <a:spcPct val="100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и водоёмы Эфиопской области поддерживают множество птиц — от ткачиков до фламинго и марабу. Разные типы кормовой базы и гнездования делают орнитофауну особенно разнообразной.
</a:t>
            </a:r>
            <a:endParaRPr lang="en-US" sz="660" dirty="0"/>
          </a:p>
        </p:txBody>
      </p:sp>
      <p:sp>
        <p:nvSpPr>
          <p:cNvPr id="23" name="Text 4"/>
          <p:cNvSpPr txBox="1"/>
          <p:nvPr/>
        </p:nvSpPr>
        <p:spPr>
          <a:xfrm>
            <a:off x="4141464" y="1821495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влажных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6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и другие амфибии особенно чувствительны к влажности, чистой воде и стабильной подстилке. Поэтому влажные леса и горные районы становятся для них наиболее благоприятными убежищами.
</a:t>
            </a:r>
            <a:endParaRPr lang="en-US" sz="645" dirty="0"/>
          </a:p>
        </p:txBody>
      </p:sp>
      <p:sp>
        <p:nvSpPr>
          <p:cNvPr id="24" name="Text 5"/>
          <p:cNvSpPr txBox="1"/>
          <p:nvPr/>
        </p:nvSpPr>
        <p:spPr>
          <a:xfrm>
            <a:off x="7069615" y="1825028"/>
            <a:ext cx="14604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Хамелеоны и гекконы
</a:t>
            </a:r>
            <a:pPr algn="l" indent="0" marL="0">
              <a:lnSpc>
                <a:spcPct val="100000"/>
              </a:lnSpc>
              <a:buNone/>
            </a:pPr>
            <a:r>
              <a:rPr lang="en-US" sz="6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хорошо приспособлены к жаркому климату и разным типам ландшафтов. Хамелеоны и гекконы часто занимают узкие экологические ниши, избегая прямой конкуренции с другими животными.
</a:t>
            </a:r>
            <a:endParaRPr lang="en-US" sz="638" dirty="0"/>
          </a:p>
        </p:txBody>
      </p:sp>
      <p:sp>
        <p:nvSpPr>
          <p:cNvPr id="25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Очаги наибольшего биоразнообразия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разнообразия не равномерны: они тяготеют к влажным, изолированным или высотным районам, где соседствуют разные условия среды и формируются устойчивые очаги эндемизма.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Максимальные значения связаны с изоляцией и мозаикой местообитаний; именно поэтому Мадагаскар и горные районы особенно богаты уникальными видами.
</a:t>
            </a:r>
            <a:endParaRPr lang="en-US" sz="793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учебная схема по центрам биоразнообразия Афротропической области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природопользование в Эфиопской области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726965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Заготовка древесины даёт топливо и строительный материал, но при чрезмерном масштабе ведёт к сокращению лесов. Вместе с лесом исчезают места обитания животных и источники влаги.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44013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практики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сохраняются формы природопользования, которые учитывают сезонность и возможности местной среды. Они не устраняют воздействие человека полностью, но помогают уменьшить разрушение экосистем.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7537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 выпас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полей и пастбищ повышает нагрузку на почвы и вытесняет естественную растительность. В засушливых районах это особенно быстро меняет структуру саванн и снижает устойчивость экосистем.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57626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баланса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устойчивого развития важно согласовать хозяйственные интересы с сохранением природных связей. Иначе краткосрочная выгода быстро оборачивается истощением почв, лесов и пастбищ.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биоразнообразию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антропогенные и климатические факторы, которые сокращают численность видов и нарушают связи между местообитаниями.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и охраняемые территории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Саванны, где движется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Серенгети и Нгоронгоро известны огромными пространствами саванн, по которым перемещаются стада копытных. Здесь особенно заметна связь между открытым ландшафтом, сезонными дождями и крупными миграциями животных, привлекающими исследователей и туристов.
</a:t>
            </a:r>
            <a:endParaRPr lang="en-US" sz="710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8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леса и редкие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718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Вирунга, Бвинди и Килиманджаро охраняют влажные горные экосистемы, где сохранились узкие экологические ниши для редких животных и растений. Такие территории особенно ценны, потому что многие виды не встречаются больше нигде.
</a:t>
            </a:r>
            <a:endParaRPr lang="en-US" sz="718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5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сохранённой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715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Мадагаскара защищают уникальные леса и сухие ландшафты острова. Именно здесь лучше всего видно, как изоляция формирует неповторимую фауну и флору, а охраняемая территория становится опорой для экотуризма.
</a:t>
            </a:r>
            <a:endParaRPr lang="en-US" sz="71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2058156"/>
            <a:ext cx="5139684" cy="1640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охраняемых территорий и их особенности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экосистемы охраняются в разных странах и с какими угрозами они сталкиваются чаще всего.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охраны выше там, где территории связаны между собой и где местные жители участвуют в защите ресурсов и контроле нагрузки.
</a:t>
            </a:r>
            <a:endParaRPr lang="en-US" sz="885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известным охраняемым территориям Восточной и Южной Африки и Мадагаскара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67" y="1918708"/>
            <a:ext cx="504000" cy="50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6294" y="1946708"/>
            <a:ext cx="504000" cy="44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56516" y="1918708"/>
            <a:ext cx="504000" cy="50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4160" y="3505474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8558" y="3505474"/>
            <a:ext cx="630000" cy="72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природных ресурсов для жизни людей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1110824" y="1719500"/>
            <a:ext cx="172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7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почвы и устойчивый режим влаги позволяют выращивать культуры и поддерживать доходы сельских семей. Когда почвы истощаются, снижается и продовольственная безопасность населения.
</a:t>
            </a:r>
            <a:endParaRPr lang="en-US" sz="786" dirty="0"/>
          </a:p>
        </p:txBody>
      </p:sp>
      <p:sp>
        <p:nvSpPr>
          <p:cNvPr id="16" name="Text 2"/>
          <p:cNvSpPr txBox="1"/>
          <p:nvPr/>
        </p:nvSpPr>
        <p:spPr>
          <a:xfrm>
            <a:off x="4092422" y="1719500"/>
            <a:ext cx="172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8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 влажные территории обеспечивают питьевую воду, орошение и работу экосистем. Без сохранения водосборов возрастает риск засух и сезонного дефицита воды.
</a:t>
            </a:r>
            <a:endParaRPr lang="en-US" sz="841" dirty="0"/>
          </a:p>
        </p:txBody>
      </p:sp>
      <p:sp>
        <p:nvSpPr>
          <p:cNvPr id="17" name="Text 3"/>
          <p:cNvSpPr txBox="1"/>
          <p:nvPr/>
        </p:nvSpPr>
        <p:spPr>
          <a:xfrm>
            <a:off x="7002354" y="1719500"/>
            <a:ext cx="172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Пастбища
</a:t>
            </a:r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и редколесья служат основой для скотоводства. Если пастбища перегружены, травяной покров разрушается, и хозяйство становится менее устойчивым к засушливым годам.
</a:t>
            </a:r>
            <a:endParaRPr lang="en-US" sz="864" dirty="0"/>
          </a:p>
        </p:txBody>
      </p:sp>
      <p:sp>
        <p:nvSpPr>
          <p:cNvPr id="18" name="Text 4"/>
          <p:cNvSpPr txBox="1"/>
          <p:nvPr/>
        </p:nvSpPr>
        <p:spPr>
          <a:xfrm>
            <a:off x="5893601" y="3505474"/>
            <a:ext cx="2736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доходы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и живописные ландшафты привлекают путешественников и дают рабочие места. При правильном управлении туризм помогает сохранять природу, а не разрушать её.
</a:t>
            </a:r>
            <a:endParaRPr lang="en-US" sz="944" dirty="0"/>
          </a:p>
        </p:txBody>
      </p:sp>
      <p:sp>
        <p:nvSpPr>
          <p:cNvPr id="19" name="Text 5"/>
          <p:cNvSpPr txBox="1"/>
          <p:nvPr/>
        </p:nvSpPr>
        <p:spPr>
          <a:xfrm>
            <a:off x="1397796" y="3505474"/>
            <a:ext cx="2736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опыление
</a:t>
            </a:r>
            <a:pPr algn="l" indent="0" marL="0">
              <a:lnSpc>
                <a:spcPct val="100000"/>
              </a:lnSpc>
              <a:buNone/>
            </a:pPr>
            <a:r>
              <a:rPr lang="en-US" sz="9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участки поддерживают опылителей, защищают почвы от эрозии и сохраняют влагу. Это особенно важно там, где сельское хозяйство зависит от естественных экологических услуг.
</a:t>
            </a:r>
            <a:endParaRPr lang="en-US" sz="940" dirty="0"/>
          </a:p>
        </p:txBody>
      </p:sp>
      <p:sp>
        <p:nvSpPr>
          <p:cNvPr id="20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использованием природы и её сохранением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 только распределение интересов, но и то, как тесно они зависят друг от друга в засушливых и густонаселённых районах.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преобладает интенсивное использование ресурсов, экосистемные услуги быстро ослабевают; устойчивость возможна только при равновесии хозяйства и охраны природы.
</a:t>
            </a:r>
            <a:endParaRPr lang="en-US" sz="75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по направлениям природопользования в Афротропической области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93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Хрупкое природное богатство, которое нужно беречь
</a:t>
            </a:r>
            <a:endParaRPr lang="en-US" sz="3393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Эфиопская область показывает, как огромное природное богатство соседствует с высокой уязвимостью. Сохранить его можно только через защиту лесов, разумное землепользование и сотрудничество людей разных стран.
</a:t>
            </a:r>
            <a:endParaRPr lang="en-US" sz="13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2026-06-02T02:15:03Z</dcterms:created>
  <dcterms:modified xsi:type="dcterms:W3CDTF">2026-06-02T02:15:03Z</dcterms:modified>
</cp:coreProperties>
</file>