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эпохи исторических сломов, сохранивший достоинство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А. Булгаков: жизнь, эпоха, творчество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сформировала Булгакова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вошёл в литературу на фоне революций, войны и цензуры. Его биография и книги неотделимы от времени, когда привычный мир рушился, а личная свобода постоянно испытывалась на прочность.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Киевские истоки и первые впечатления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ценили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родился в Киеве в семье профессора Киевской духовной академии. В доме сочетались дисциплина, гуманитарная культура и интерес к книгам, что рано приучило его к точному слову и наблюдательности.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Гимназия и 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Первой киевской гимназии и на медицинском факультете Киевского университета дала ему широкий круг знаний. Будущий писатель рано увидел, как академическая среда соседствует с живой, многоликой городской жизнью.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как художественная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Киева, многоязычная городская среда и контраст между домашним укладом и историческими потрясениями стали для Булгакова важным внутренним опытом. Позднее именно эта память оживит многие его сюжеты и образы.
</a:t>
            </a:r>
            <a:endParaRPr lang="en-US" sz="10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Булгакова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Булгакова показывает быстрое движение от врачебной практики к литературе, а затем к постоянной борьбе за право печататься.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творческой известности пришёлся на 1920-е, но наиболее тяжёлые ограничения — на 1930-е годы.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М. А. Булгакова; ключевые даты из литературной хронологии
</a:t>
            </a:r>
            <a:endParaRPr lang="en-US" sz="6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Врачебная практика и точность художественной детали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земским врачом научила Булгакова принимать решения быстро и без права на ошибку. В его прозе это ощущается как уважение к профессиональному долгу и к цене каждого поступка.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нехватки и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Деревенская медицина означала нехватку лекарств, тяжёлые условия и постоянное напряжение. Такой опыт сделал писателя особенно внимательным к телесной боли, страху и уязвимости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этот жизненный слой стал основой «Записок юного врача» и «Морфия». В этих текстах медицинская тема превращается в разговор о совести, слабости и внутренней стойкости.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умел превращать профессиональное знание в художественную деталь. Поэтому даже напряжённые или трагические сцены у него выглядят убедительно, конкретно и психологически достоверно.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как личная и художественная трагедия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629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1919: юг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оказывается в пространстве постоянной смены властей, где привычные правила рушатся почти ежедневно. Этот опыт делает историческую реальность осязаемой и тревожной.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264152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Разруха и насилие
</a:t>
            </a:r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 не только военные действия, но и распад быта, страха и доверия между людьми. История перестаёт быть абстракцией и входит в частную жизнь.
</a:t>
            </a:r>
            <a:endParaRPr lang="en-US" sz="1281" dirty="0"/>
          </a:p>
        </p:txBody>
      </p:sp>
      <p:sp>
        <p:nvSpPr>
          <p:cNvPr id="11" name="Text 4"/>
          <p:cNvSpPr txBox="1"/>
          <p:nvPr/>
        </p:nvSpPr>
        <p:spPr>
          <a:xfrm>
            <a:off x="4618154" y="2176225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семьи 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будущих произведениях война показана как удар по дому, семейной памяти и культурной преемственности. Именно здесь особенно заметна человеческая цена катастрофы.
</a:t>
            </a:r>
            <a:endParaRPr lang="en-US" sz="1198" dirty="0"/>
          </a:p>
        </p:txBody>
      </p:sp>
      <p:sp>
        <p:nvSpPr>
          <p:cNvPr id="12" name="Text 5"/>
          <p:cNvSpPr txBox="1"/>
          <p:nvPr/>
        </p:nvSpPr>
        <p:spPr>
          <a:xfrm>
            <a:off x="6598679" y="3279650"/>
            <a:ext cx="1926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сопротивление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Булгакова сохранение достоинства становится формой внутреннего сопротивления. Писатель показывает, что в эпоху хаоса культура и совесть остаются последней опорой личности.
</a:t>
            </a:r>
            <a:endParaRPr lang="en-US" sz="112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97397"/>
            <a:ext cx="3287100" cy="15662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проблематика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Булгаков работал в разных жанрах, возвращаясь к одним и тем же историческим и нравственным вопросам.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одинаково убедителен в прозе и драме: историческая тема у него соединяется с сатирой, психологией и философским смыслом.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Булгакова; литературоведческая хронология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«Белая гвардия»: дом, семья, история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1918 года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переносит читателя в город, где исторический перелом разрушает привычный порядок жизни. Киев показан не как фон, а как пространство тревоги, выбора и памяти.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Турбиных становится символом культуры, защиты и внутренней устойчивости. В нём сохраняются порядок, привычки и уважение к человеческому достоинству.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честь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Турбины воплощают верность, взаимную поддержку и нравственную выносливость. Даже перед лицом катастрофы они не отказываются от личной чести и ответственности.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 не победу одной стороны, а трагедию распада мира. Для него революционный хаос — это проверка не только убеждений, но и человеческого характера.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1920-х годов: главные объекты критики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мир Булгакова строится на фантастике, гротеске и бытовой точности, поэтому смех у него почти всегда тревожен.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заметнее внешняя рациональность, тем разрушительнее итог: писатель показывает, как ложная «разумность» деформирует человека и среду.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«Роковые яйца», «Собачье сердце» и сатирических фельетонов Булгакова
</a:t>
            </a:r>
            <a:endParaRPr lang="en-US" sz="6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опыта к художественному тексту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биографией Булгакова, его наблюдениями и литературными формами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и театр: успехи и конфликты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Булгакова театр был местом немедленной проверки текста: здесь особенно ясно проявлялись сила характера, ритм диалога и реакция зрителя. Успех зависел не только от сюжета, но и от точности интонации.
</a:t>
            </a:r>
            <a:endParaRPr lang="en-US" sz="1209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интеллигенции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«Дни Турбиных» принесли автору широкую известность благодаря изображению семьи, оказавшейся в центре исторического слома. Пьеса показала, как личная честь и культура сталкиваются с насилием эпохи.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сатира
</a:t>
            </a:r>
            <a:pPr algn="l" indent="0" marL="0">
              <a:lnSpc>
                <a:spcPct val="100000"/>
              </a:lnSpc>
              <a:buNone/>
            </a:pPr>
            <a:r>
              <a:rPr lang="en-US" sz="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«Беге», «Кабале святош» и «Багровом острове» Булгаков соединял историческую тему с сатирической остротой. Его драматургия не просто рассказывала о событиях, а вскрывала конфликт личности и власти.
</a:t>
            </a:r>
            <a:endParaRPr lang="en-US" sz="1209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цензурой
</a:t>
            </a:r>
            <a:pPr algn="l" indent="0" marL="0">
              <a:lnSpc>
                <a:spcPct val="100000"/>
              </a:lnSpc>
              <a:buNone/>
            </a:pPr>
            <a:r>
              <a:rPr lang="en-US" sz="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Театральные постановки часто становились объектом правок, споров и запретов. Именно здесь особенно заметно, что Булгаков воспринимал сцену как пространство свободы, которое постоянно ограничивалось идеологическими рамками.
</a:t>
            </a:r>
            <a:endParaRPr lang="en-US" sz="11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написанное в отчаянии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 году Булгаков обратился к правительству с просьбой определить его судьбу как писателя: дать возможность работать или разрешить выезд за границу. Этот шаг был не жестом протеста, а попыткой сохранить профессию и человеческое достоинство.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под постоянным контролем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письма Булгаков получил место в МХАТе, но творческая свобода не вернулась. Пьесы снимали, сокращали и переделывали, а многие тексты оставались в столе. На этом фоне особенно заметна его упорная верность литературе.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эпизода, в которых особенно ясно виден конфликт Булгакова с системой
</a:t>
            </a:r>
            <a:endParaRPr lang="en-US" sz="2046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Маргарита»: история создания романа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создавался более десяти лет и неоднократно переписывался, поэтому его композиция стала результатом длительного художественного поиска.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равных смысловых пласта образуют цельный роман: сатира, любовная линия и философская история взаимно усиливают друг друга.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 М. А. Булгакова «Мастер и Маргарита», 1928–1940; редакции и публикация 1966–1967
</a:t>
            </a:r>
            <a:endParaRPr lang="en-US" sz="5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36389"/>
            <a:ext cx="432900" cy="346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45194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34752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мотивы романа «Мастер и Маргарита»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зеркало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Московские главы показывают мир писателей, чиновников и обывателей, где внешняя солидность часто скрывает страх, ложь и духовную пустоту. Сатирическая оптика делает быт частью нравственного анализа.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Мастера и Маргариты строится на испытании чувств, самоотверженности и готовности защищать другого человека. Любовь в романе не только личное переживание, но и форма нравственного выбора.
</a:t>
            </a:r>
            <a:endParaRPr lang="en-US" sz="104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Понтия Пилата и Иешуа вводит тему вины, страха и позднего раскаяния. Булгаков показывает, что любой выбор имеет последствия, даже если он совершается под давлением власти.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Мастера связан с правом художника на внутреннюю независимость. Роман утверждает, что истинное искусство не сводится к конъюнктуре и сохраняет ценность даже тогда, когда его отвергают современники.
</a:t>
            </a:r>
            <a:endParaRPr lang="en-US" sz="104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и зло
</a:t>
            </a:r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и его свита не упрощают мир до схемы, а выявляют скрытую правду о людях. Поэтому добро и зло в романе изображены как сложные силы, требующие от человека осознанного отношения.
</a:t>
            </a:r>
            <a:endParaRPr lang="en-US" sz="104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у Булгакова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Булгакова показывают, насколько свободно он переходил от исторической прозы к сатире и драме.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объясняется тем, что автор одинаково убедительно работает и с крупной эпической формой, и с коротким сатирическим текстом, и с театральной сценой.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Булгакова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стиля Булгакова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тональностей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свободно соединяет комическое и трагическое, бытовое и философское. Из-за этого даже сатирические сцены у него приобретают смысл, выходящий за пределы обычного анекдота или бытовой зарисовки.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656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внимательно относится к предметному миру, жесту, интонации и профессиональной точности. Деталь у него не украшение, а способ показать характер, обстановку и внутреннее состояние героя.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077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реальность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Фантастические элементы в его произведениях не отрывают сюжет от жизни, а, наоборот, делают реальность видимой острее. Через гротеск Булгаков выявляет скрытую нелепость и жестокость эпохи.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7151225" y="1995870"/>
            <a:ext cx="1722600" cy="22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драматургии Булгакова особенно важны реплики, паузы и столкновение позиций. Его сцены строятся так, чтобы мысль рождалась из спора, а не из прямого авторского объяснения.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Рукописи, редакции и поздняя публикация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над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редко считал текст окончательным: он возвращался к замыслу, менял композицию, сокращал и дописывал сцены. Такая работа свидетельствует о высокой требовательности к себе и к форме.
</a:t>
            </a:r>
            <a:endParaRPr lang="en-US" sz="1224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Отложенная публикация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произведений при жизни автора не была напечатана или выходила в переработанном виде. Самый известный пример — «Мастер и Маргарита», опубликованный лишь в 1966–1967 годах.
</a:t>
            </a:r>
            <a:endParaRPr lang="en-US" sz="1306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как свидетельство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3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варианты и письма показывают не только творческий поиск, но и давление внешних обстоятельств. Через историю рукописей особенно ясно виден конфликт художника с цензурой и временем.
</a:t>
            </a:r>
            <a:endParaRPr lang="en-US" sz="11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Булгакова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повторяются в разных жанрах и образуют единый художественный мир, где личная судьба постоянно проверяется историей.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конфликт личности с давлением среды и власти; именно он связывает сатиру, драму и философский роман в целое.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М. А. Булгакова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53858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Булгакова для русской литературы XX века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форма романа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расширил возможности русского романа XX века, соединяя историческую прозу, сатиру и философскую притчу. Его книги показали, что крупная форма может быть одновременно увлекательной и глубокой.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театральная традиция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закрепили за ним место в истории отечественного театра. Они и сегодня востребованы, потому что требуют от сцены точного психологизма, темпа и ясного конфликта.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и культурное чтение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Булгакова входят в образовательный канон и помогают обсуждать историческую память, выбор и ответственность. Для старшеклассников это важный автор, который говорит о сложных вещах ясным языком.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читательское внимание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Булгакову не ослабевает благодаря экранизациям, постановкам и новым изданиям. Его тексты продолжают звучать современно, потому что затрагивают вопросы, важные для любого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Булгаков: слово, которое не уступило времени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показал, что литература способна сохранять достоинство человека даже под давлением страха, запретов и исторических потрясений. Его книги и сегодня учат думать, сомневаться и отвечать за свой выбор.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2026-05-27T11:51:11Z</dcterms:created>
  <dcterms:modified xsi:type="dcterms:W3CDTF">2026-05-27T11:51:11Z</dcterms:modified>
</cp:coreProperties>
</file>