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5550" y="3872250"/>
            <a:ext cx="6161400" cy="10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рубеже эпох: мир перед большими переменами
</a:t>
            </a:r>
            <a:endParaRPr lang="en-US" sz="2300" dirty="0"/>
          </a:p>
        </p:txBody>
      </p:sp>
      <p:sp>
        <p:nvSpPr>
          <p:cNvPr id="4" name="Text 1"/>
          <p:cNvSpPr txBox="1"/>
          <p:nvPr/>
        </p:nvSpPr>
        <p:spPr>
          <a:xfrm>
            <a:off x="343837" y="3213975"/>
            <a:ext cx="4060200" cy="4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2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Старый мир быстро уступал место новому: технологии, города и идеи меняли жизнь людей.
</a:t>
            </a:r>
            <a:endParaRPr lang="en-US" sz="1412" dirty="0"/>
          </a:p>
        </p:txBody>
      </p:sp>
      <p:sp>
        <p:nvSpPr>
          <p:cNvPr id="5" name="Text 2"/>
          <p:cNvSpPr txBox="1"/>
          <p:nvPr/>
        </p:nvSpPr>
        <p:spPr>
          <a:xfrm>
            <a:off x="6190250" y="246950"/>
            <a:ext cx="27378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5927" y="403000"/>
            <a:ext cx="4206797" cy="434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4375" y="520850"/>
            <a:ext cx="4034100" cy="19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Переломный момент истории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434375" y="2762250"/>
            <a:ext cx="3957300" cy="18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Рубеж XIX–XX веков изменил повседневность: электричество, телефон, трамвай и кино вошли в жизнь людей, а вместе с прогрессом усилились социальные конфликты и требования реформ.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8289025" y="74925"/>
            <a:ext cx="7215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8600" y="520850"/>
            <a:ext cx="3486000" cy="19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Промышленный скачок в ведущих странах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01075" y="1126995"/>
            <a:ext cx="4024500" cy="4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второй половине XIX века особенно быстро развивались металлургия, машиностроение и добыча угля. Заводы выпускали всё больше продукции, а производство становилось крупнее и организованнее.
</a:t>
            </a:r>
            <a:endParaRPr lang="en-US" sz="934" dirty="0"/>
          </a:p>
        </p:txBody>
      </p:sp>
      <p:sp>
        <p:nvSpPr>
          <p:cNvPr id="10" name="Text 3"/>
          <p:cNvSpPr txBox="1"/>
          <p:nvPr/>
        </p:nvSpPr>
        <p:spPr>
          <a:xfrm>
            <a:off x="4701050" y="825053"/>
            <a:ext cx="4024500" cy="2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тяжёлой промышленности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701075" y="2099970"/>
            <a:ext cx="4024500" cy="4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Фабрики начали выпускать ткани, посуду, инструменты и детали машин большими партиями. Благодаря этому товары стали дешевле и доступнее для более широкого круга покупателей.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701050" y="1798028"/>
            <a:ext cx="4024500" cy="2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товары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701075" y="3072945"/>
            <a:ext cx="4024500" cy="4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Сеть железных дорог связала промышленные районы, порты и крупные города. Перевозка сырья и готовой продукции ускорилась, а расстояния в хозяйственной жизни заметно сократились.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4701050" y="2771003"/>
            <a:ext cx="4024500" cy="2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4701075" y="4045920"/>
            <a:ext cx="4024500" cy="4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Промышленный рост сделал страны теснее связанными между собой. Сырьё, товары и деньги всё чаще двигались по международным маршрутам, усиливая зависимость экономики от фабричного производства.
</a:t>
            </a:r>
            <a:endParaRPr lang="en-US" sz="934" dirty="0"/>
          </a:p>
        </p:txBody>
      </p:sp>
      <p:sp>
        <p:nvSpPr>
          <p:cNvPr id="16" name="Text 9"/>
          <p:cNvSpPr txBox="1"/>
          <p:nvPr/>
        </p:nvSpPr>
        <p:spPr>
          <a:xfrm>
            <a:off x="4701050" y="3743978"/>
            <a:ext cx="4024500" cy="2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торговля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025" y="1620373"/>
            <a:ext cx="4268100" cy="31385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8600" y="520850"/>
            <a:ext cx="79485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начала XX века как символ новой жизни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895250" y="1728326"/>
            <a:ext cx="3773100" cy="15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рост населения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895250" y="1918965"/>
            <a:ext cx="3773100" cy="3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расширялись вокруг фабрик, вокзалов, портов и деловых кварталов. Сюда приезжали рабочие, торговцы и служащие, поэтому улицы становились всё более оживлёнными.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4895250" y="4081726"/>
            <a:ext cx="3773100" cy="15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Досуг горожан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4895250" y="4272365"/>
            <a:ext cx="3773100" cy="3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Появлялись новые формы отдыха: прогулки по освещённым улицам, посещение магазинов, кафе и первых зрелищных заведений. Город всё сильнее задавал новый ритм жизни.
</a:t>
            </a:r>
            <a:endParaRPr lang="en-US" sz="800" dirty="0"/>
          </a:p>
        </p:txBody>
      </p:sp>
      <p:sp>
        <p:nvSpPr>
          <p:cNvPr id="15" name="Text 6"/>
          <p:cNvSpPr txBox="1"/>
          <p:nvPr/>
        </p:nvSpPr>
        <p:spPr>
          <a:xfrm>
            <a:off x="4895250" y="3297259"/>
            <a:ext cx="3773100" cy="15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Готовые товары и витрины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4895250" y="3487898"/>
            <a:ext cx="3773100" cy="3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Магазины предлагали фабричные товары, готовую одежду и разные мелкие вещи для повседневной жизни. Витрины стали важной частью городской улицы и привлекали покупателей.
</a:t>
            </a:r>
            <a:endParaRPr lang="en-US" sz="800" dirty="0"/>
          </a:p>
        </p:txBody>
      </p:sp>
      <p:sp>
        <p:nvSpPr>
          <p:cNvPr id="17" name="Text 8"/>
          <p:cNvSpPr txBox="1"/>
          <p:nvPr/>
        </p:nvSpPr>
        <p:spPr>
          <a:xfrm>
            <a:off x="4895250" y="2512792"/>
            <a:ext cx="3773100" cy="15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удобства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4895250" y="2703431"/>
            <a:ext cx="3773100" cy="3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появились электрическое освещение, трамваи и многоэтажные каменные дома. Жизнь становилась удобнее и быстрее, чем в прежних кварталах с низкой застройкой.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267" y="1651000"/>
            <a:ext cx="4296165" cy="289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изменило повседневную жизнь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291150" y="4779150"/>
            <a:ext cx="42984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32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материалам темы «На рубеже эпох»; качественная оценка по описанию периода
</a:t>
            </a:r>
            <a:endParaRPr lang="en-US" sz="932" dirty="0"/>
          </a:p>
        </p:txBody>
      </p:sp>
      <p:sp>
        <p:nvSpPr>
          <p:cNvPr id="9" name="Text 3"/>
          <p:cNvSpPr txBox="1"/>
          <p:nvPr/>
        </p:nvSpPr>
        <p:spPr>
          <a:xfrm>
            <a:off x="4931350" y="1854519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связь сократили расстояния и время ожидания, поэтому именно они особенно быстро изменили привычный ритм жизни людей.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931350" y="3318765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эффект дали транспорт и связь: они ускорили перемещение людей, товаров и информации.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3300" y="1785523"/>
            <a:ext cx="511200" cy="511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13300" y="3411644"/>
            <a:ext cx="511200" cy="511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0400" y="1785523"/>
            <a:ext cx="511200" cy="511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10400" y="3440044"/>
            <a:ext cx="511200" cy="454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91150" y="520850"/>
            <a:ext cx="79359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открытия и новые знания о мире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5417450" y="1780565"/>
            <a:ext cx="3282900" cy="5211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Радиоактивность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4813300" y="2366769"/>
            <a:ext cx="3886800" cy="705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радиоактивных явлений показало, что атом — не неделимая частица, как считали раньше. Это изменило представления о строении вещества и о внутренних процессах в природе.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417450" y="3406686"/>
            <a:ext cx="3282900" cy="5211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методы исследования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4813300" y="3992891"/>
            <a:ext cx="3886800" cy="705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Химия и биология получили более точные способы изучать вещества и живые организмы. Наука всё увереннее опиралась на опыт, эксперимент и проверяемые выводы.
</a:t>
            </a:r>
            <a:endParaRPr lang="en-US" sz="1300" dirty="0"/>
          </a:p>
        </p:txBody>
      </p:sp>
      <p:sp>
        <p:nvSpPr>
          <p:cNvPr id="17" name="Text 6"/>
          <p:cNvSpPr txBox="1"/>
          <p:nvPr/>
        </p:nvSpPr>
        <p:spPr>
          <a:xfrm>
            <a:off x="1114550" y="1780565"/>
            <a:ext cx="3282900" cy="5211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Рентгеновские лучи
</a:t>
            </a:r>
            <a:endParaRPr lang="en-US" sz="1600" dirty="0"/>
          </a:p>
        </p:txBody>
      </p:sp>
      <p:sp>
        <p:nvSpPr>
          <p:cNvPr id="18" name="Text 7"/>
          <p:cNvSpPr txBox="1"/>
          <p:nvPr/>
        </p:nvSpPr>
        <p:spPr>
          <a:xfrm>
            <a:off x="510400" y="2366769"/>
            <a:ext cx="3886800" cy="705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невидимых лучей открыло новые возможности для науки и медицины. Учёные получили способ по-новому изучать строение материи и видеть то, что раньше было скрыто.
</a:t>
            </a:r>
            <a:endParaRPr lang="en-US" sz="1300" dirty="0"/>
          </a:p>
        </p:txBody>
      </p:sp>
      <p:sp>
        <p:nvSpPr>
          <p:cNvPr id="19" name="Text 8"/>
          <p:cNvSpPr txBox="1"/>
          <p:nvPr/>
        </p:nvSpPr>
        <p:spPr>
          <a:xfrm>
            <a:off x="1114550" y="3406686"/>
            <a:ext cx="3282900" cy="5211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с инфекциями
</a:t>
            </a:r>
            <a:endParaRPr lang="en-US" sz="1600" dirty="0"/>
          </a:p>
        </p:txBody>
      </p:sp>
      <p:sp>
        <p:nvSpPr>
          <p:cNvPr id="20" name="Text 9"/>
          <p:cNvSpPr txBox="1"/>
          <p:nvPr/>
        </p:nvSpPr>
        <p:spPr>
          <a:xfrm>
            <a:off x="510400" y="3992891"/>
            <a:ext cx="3886800" cy="705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медицине активно развивались методы, помогающие бороться с микробами и опасными болезнями. Всё большее значение получали наблюдение, анализ и точные научные методы лечения.
</a:t>
            </a:r>
            <a:endParaRPr lang="en-US" sz="117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1150" y="2083342"/>
            <a:ext cx="4298400" cy="17636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Изобретения рубежа веков и их значение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772600" y="4536075"/>
            <a:ext cx="41229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техники конца XIX — начала XX века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31350" y="1723976"/>
            <a:ext cx="3731700" cy="10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Изобретения конца XIX — начала XX века быстро изменили быт, общение и досуг людей.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931350" y="3113435"/>
            <a:ext cx="3731700" cy="10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эти изобретения ускорили жизнь общества: люди стали быстрее говорить, передвигаться и узнавать новости.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1150" y="520850"/>
            <a:ext cx="47421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рубежа веков: поиск новых форм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49225" y="3598499"/>
            <a:ext cx="1799547" cy="11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Писатели, художники и композиторы всё чаще замечают, что привычные формы уже не передают дух времени. В искусстве растёт интерес к тревоге, одиночеству и внутреннему миру человека.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2725" y="2965525"/>
            <a:ext cx="1799547" cy="56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XIX века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7001800" y="2320999"/>
            <a:ext cx="1799547" cy="11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становится более разнообразной и экспериментальной. Искусство всё сильнее отражает быстро меняющийся мир, в котором рядом существуют надежда, тревога и ожидание перемен.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05300" y="1688025"/>
            <a:ext cx="1799547" cy="56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XX века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817608" y="2820649"/>
            <a:ext cx="1799547" cy="11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литературе и живописи усиливается символизм: художники показывают не только предметы, но и скрытые чувства, настроение и намёки. Важным становится то, что нельзя увидеть прямо.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4821108" y="2187675"/>
            <a:ext cx="1799547" cy="56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Символизм и новые смыслы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2633417" y="3204474"/>
            <a:ext cx="1799547" cy="11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Творцы начинают отходить от строгих правил и искать новые способы выражения. На первый план выходят смелые образы, необычные композиции и внимание к личным переживаниям.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2636917" y="2571500"/>
            <a:ext cx="1799547" cy="56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к модернизму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18" y="1660055"/>
            <a:ext cx="2573700" cy="168899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2568" y="1660055"/>
            <a:ext cx="2573700" cy="16889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78893" y="1660055"/>
            <a:ext cx="2573700" cy="168899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1150" y="520850"/>
            <a:ext cx="79359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Мода, реклама и новые привычки горожан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40193" y="3887525"/>
            <a:ext cx="2484300" cy="8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магазине на углу выставили готовые платья, костюмы и школьную форму. Покупателям больше не нужно было заказывать одежду у портного. Достаточно было посмотреть на витрину, выбрать размер и сразу уйти с покупкой.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440193" y="3410575"/>
            <a:ext cx="24843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Платье с витрины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3329855" y="3887525"/>
            <a:ext cx="2484300" cy="8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Газеты и плакаты всё чаще рассказывали о новых товарах и убеждали попробовать именно их. Реклама учила городских жителей обращать внимание на бренды, сравнивать вещи и чаще менять привычные покупки.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3329855" y="3410575"/>
            <a:ext cx="24843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Реклама зовёт купить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6219505" y="3887525"/>
            <a:ext cx="2484300" cy="8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повседневной жизни всё заметнее становились витрины, журналы, упаковка и фабричные изделия. Горожане привыкали жить среди товаров массового производства, где выбор и внешний вид вещи становились частью культуры.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6219505" y="3410575"/>
            <a:ext cx="24843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который покупает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7183" y="1705200"/>
            <a:ext cx="8592535" cy="3244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1150" y="520850"/>
            <a:ext cx="86046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индустриализация изменила общество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91150" y="1333975"/>
            <a:ext cx="8604600" cy="3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8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промышленный рост породил новые городские и социальные проблемы.
</a:t>
            </a:r>
            <a:endParaRPr lang="en-US" sz="150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8606" y="2665744"/>
            <a:ext cx="3637200" cy="1731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и социальные конфликты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11D1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4704300" y="10216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рабочий день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704300" y="1277347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фабриках смены нередко длились по 10–14 часов, а отдых был коротким. Люди быстро уставали, допускали ошибки и чаще получали травмы, поэтому недовольство росло.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704300" y="18232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Неравная оплата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704300" y="2078947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и дети обычно получали меньше мужчин, хотя выполняли ту же тяжелую работу. Такая несправедливость особенно остро воспринималась в семьях, где заработок был единственным доходом.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4704300" y="26248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условия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704300" y="2880547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Шумные машины, пыль, жара и отсутствие надежной защиты делали труд на заводах и шахтах опасным. Несчастные случаи, болезни и калечащие травмы были обычной частью производственной жизни.
</a:t>
            </a:r>
            <a:endParaRPr lang="en-US" sz="900" dirty="0"/>
          </a:p>
        </p:txBody>
      </p:sp>
      <p:sp>
        <p:nvSpPr>
          <p:cNvPr id="16" name="Text 8"/>
          <p:cNvSpPr txBox="1"/>
          <p:nvPr/>
        </p:nvSpPr>
        <p:spPr>
          <a:xfrm>
            <a:off x="4704300" y="34264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Протест и требования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704300" y="3682147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Недовольство выливалось в забастовки, митинги и коллективные требования. Рабочие добивались сокращения рабочего дня, повышения заработка, соблюдения правил безопасности и признания своих прав.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1150" y="520850"/>
            <a:ext cx="79359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Империи и борьба за влияние в мире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4800900" y="1930621"/>
            <a:ext cx="3394990" cy="3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Соперничество держав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00900" y="2331421"/>
            <a:ext cx="3831065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Британская, Французская, Германская, Российская и другие империи спорили не только за земли, но и за престиж. Каждое усиление одной державы вызывало настороженность у остальных.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800900" y="3441050"/>
            <a:ext cx="3394990" cy="3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Опасный баланс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00900" y="3841850"/>
            <a:ext cx="3831065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Колониальные конфликты и борьба за влияние делали международные отношения хрупкими. Любой спор мог перерасти в крупный кризис, потому что державы все меньше доверяли друг другу.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65850" y="1930621"/>
            <a:ext cx="3394990" cy="3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Колонии и ресурсы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465850" y="2331421"/>
            <a:ext cx="3831065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державы стремились контролировать территории в Африке и Азии, чтобы получать сырье, рабочую силу и новые рынки. Колонии воспринимались как источник богатства и силы государства.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465850" y="3441050"/>
            <a:ext cx="3394990" cy="3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мощь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465850" y="3841850"/>
            <a:ext cx="3831065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защитить свои интересы, страны наращивали армии и флот, строили укрепления и разрабатывали новые виды оружия. Военная сила все теснее связывалась с внешней политикой.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267" y="1651000"/>
            <a:ext cx="4296165" cy="289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причины международной напряженности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291150" y="4779150"/>
            <a:ext cx="42984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32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теме; схема причин — по материалам раздела о международных отношениях рубежа XIX–XX веков.
</a:t>
            </a:r>
            <a:endParaRPr lang="en-US" sz="932" dirty="0"/>
          </a:p>
        </p:txBody>
      </p:sp>
      <p:sp>
        <p:nvSpPr>
          <p:cNvPr id="9" name="Text 3"/>
          <p:cNvSpPr txBox="1"/>
          <p:nvPr/>
        </p:nvSpPr>
        <p:spPr>
          <a:xfrm>
            <a:off x="4931350" y="1854519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XIX века державы все чаще связывали силу государства с территорией, армией и экономикой. Споры накапливались и в Европе, и в колониях.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931350" y="3318765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опасность создавали колониальные конфликты и союзные блоки: они втягивали в противостояние сразу несколько стран и делали компромисс труднее.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0131" y="1841844"/>
            <a:ext cx="457538" cy="522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40131" y="3441438"/>
            <a:ext cx="457538" cy="522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7231" y="1841844"/>
            <a:ext cx="457538" cy="522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7231" y="3441438"/>
            <a:ext cx="457538" cy="522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1150" y="520850"/>
            <a:ext cx="7853400" cy="78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на рубеже XIX–XX веков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5417450" y="1842765"/>
            <a:ext cx="3282900" cy="5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Промышленный рост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4813300" y="2428970"/>
            <a:ext cx="3886800" cy="7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7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Появлялись новые фабрики и заводы, усиливались металлургия и машиностроение. Однако экономика оставалась зависимой от тяжелой промышленности, а многие отрасли развивались медленнее других.
</a:t>
            </a:r>
            <a:endParaRPr lang="en-US" sz="1237" dirty="0"/>
          </a:p>
        </p:txBody>
      </p:sp>
      <p:sp>
        <p:nvSpPr>
          <p:cNvPr id="13" name="Text 4"/>
          <p:cNvSpPr txBox="1"/>
          <p:nvPr/>
        </p:nvSpPr>
        <p:spPr>
          <a:xfrm>
            <a:off x="5417450" y="3442358"/>
            <a:ext cx="3282900" cy="5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 контрасты
</a:t>
            </a:r>
            <a:endParaRPr lang="en-US" sz="1600" dirty="0"/>
          </a:p>
        </p:txBody>
      </p:sp>
      <p:sp>
        <p:nvSpPr>
          <p:cNvPr id="14" name="Text 5"/>
          <p:cNvSpPr txBox="1"/>
          <p:nvPr/>
        </p:nvSpPr>
        <p:spPr>
          <a:xfrm>
            <a:off x="4813300" y="4028563"/>
            <a:ext cx="3886800" cy="7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росли, появлялись новые кварталы, транспорт и торговля, но вместе с этим усиливались теснота и неравенство. Прогресс был заметен, однако его плоды получали не все.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1114550" y="1842765"/>
            <a:ext cx="3282900" cy="5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
</a:t>
            </a:r>
            <a:endParaRPr lang="en-US" sz="1600" dirty="0"/>
          </a:p>
        </p:txBody>
      </p:sp>
      <p:sp>
        <p:nvSpPr>
          <p:cNvPr id="16" name="Text 7"/>
          <p:cNvSpPr txBox="1"/>
          <p:nvPr/>
        </p:nvSpPr>
        <p:spPr>
          <a:xfrm>
            <a:off x="510400" y="2428970"/>
            <a:ext cx="3886800" cy="7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9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Железнодорожное строительство связывало промышленные центры, порты и крупные города. Это ускоряло перевозку сырья и товаров, но развитие шло неравномерно по огромной территории страны.
</a:t>
            </a:r>
            <a:endParaRPr lang="en-US" sz="1219" dirty="0"/>
          </a:p>
        </p:txBody>
      </p:sp>
      <p:sp>
        <p:nvSpPr>
          <p:cNvPr id="17" name="Text 8"/>
          <p:cNvSpPr txBox="1"/>
          <p:nvPr/>
        </p:nvSpPr>
        <p:spPr>
          <a:xfrm>
            <a:off x="1114550" y="3442358"/>
            <a:ext cx="3282900" cy="5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Деревня и бедность
</a:t>
            </a:r>
            <a:endParaRPr lang="en-US" sz="1600" dirty="0"/>
          </a:p>
        </p:txBody>
      </p:sp>
      <p:sp>
        <p:nvSpPr>
          <p:cNvPr id="18" name="Text 9"/>
          <p:cNvSpPr txBox="1"/>
          <p:nvPr/>
        </p:nvSpPr>
        <p:spPr>
          <a:xfrm>
            <a:off x="510400" y="4028563"/>
            <a:ext cx="3886800" cy="7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населения жила в деревне и зависела от земледелия. Малоземелье, старые способы работы и низкие доходы мешали улучшить жизнь крестьянских семей.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7225" y="1968195"/>
            <a:ext cx="4298400" cy="22566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Россия: экономика, общество и главные проблемы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4597225" y="4779150"/>
            <a:ext cx="42984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«Россия на рубеже XIX–XX веков»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23500" y="1672425"/>
            <a:ext cx="37317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 развивались основные сферы жизни России и какие трудности мешали устойчивому росту.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23500" y="3358125"/>
            <a:ext cx="37317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стране быстрее всего росли промышленность и города, но сельская бедность, теснота в городах и неравный доступ к образованию сохраняли острые социальные проблемы.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025" y="1620373"/>
            <a:ext cx="4268100" cy="31385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8600" y="520850"/>
            <a:ext cx="79485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и подростки в повседневной жизни начала XX века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895250" y="1728326"/>
            <a:ext cx="3773100" cy="15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школа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895250" y="1918965"/>
            <a:ext cx="3773100" cy="3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часть детей училась в школе, осваивала чтение и счет, а после уроков помогала дома. Для многих ребят образование открывало путь к более сложной жизни.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4895250" y="4081726"/>
            <a:ext cx="3773100" cy="15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впечатления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4895250" y="4272365"/>
            <a:ext cx="3773100" cy="3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дети чаще видели витрины, трамваи, газеты и технические новинки. Даже простые повседневные вещи показывали, как быстро менялся мир вокруг них.
</a:t>
            </a:r>
            <a:endParaRPr lang="en-US" sz="800" dirty="0"/>
          </a:p>
        </p:txBody>
      </p:sp>
      <p:sp>
        <p:nvSpPr>
          <p:cNvPr id="15" name="Text 6"/>
          <p:cNvSpPr txBox="1"/>
          <p:nvPr/>
        </p:nvSpPr>
        <p:spPr>
          <a:xfrm>
            <a:off x="4895250" y="3297259"/>
            <a:ext cx="3773100" cy="15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Деревенский уклад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4895250" y="3487898"/>
            <a:ext cx="3773100" cy="3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деревне детство было тесно связано с сельским хозяйством. Дети помогали по хозяйству, присматривали за младшими и участвовали в сезонных работах, особенно в горячие месяцы.
</a:t>
            </a:r>
            <a:endParaRPr lang="en-US" sz="800" dirty="0"/>
          </a:p>
        </p:txBody>
      </p:sp>
      <p:sp>
        <p:nvSpPr>
          <p:cNvPr id="17" name="Text 8"/>
          <p:cNvSpPr txBox="1"/>
          <p:nvPr/>
        </p:nvSpPr>
        <p:spPr>
          <a:xfrm>
            <a:off x="4895250" y="2512792"/>
            <a:ext cx="3773100" cy="15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работа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4895250" y="2703431"/>
            <a:ext cx="3773100" cy="3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бедных семьях подростки нередко рано шли работать в мастерские, лавки или на фабрики. Им приходилось быстро взрослеть и совмещать труд с заботой о семье.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7183" y="1705200"/>
            <a:ext cx="8592535" cy="3244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1150" y="520850"/>
            <a:ext cx="86046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надежд к кризисам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91150" y="1333975"/>
            <a:ext cx="8604600" cy="3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5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технический прогресс и рост городов сначала давали надежду, а затем усиливали противоречия и новые кризисы.
</a:t>
            </a:r>
            <a:endParaRPr lang="en-US" sz="134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34375" y="4140525"/>
            <a:ext cx="3957300" cy="48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«На рубеже эпох»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289025" y="74925"/>
            <a:ext cx="7215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4870525" y="932975"/>
            <a:ext cx="3624300" cy="154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 века
</a:t>
            </a:r>
            <a:endParaRPr lang="en-US" sz="6700" dirty="0"/>
          </a:p>
        </p:txBody>
      </p:sp>
      <p:sp>
        <p:nvSpPr>
          <p:cNvPr id="6" name="Text 3"/>
          <p:cNvSpPr txBox="1"/>
          <p:nvPr/>
        </p:nvSpPr>
        <p:spPr>
          <a:xfrm>
            <a:off x="4905025" y="2713000"/>
            <a:ext cx="3555300" cy="17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соединили в один переломный переход от старого индустриального мира к современности.
</a:t>
            </a:r>
            <a:endParaRPr lang="en-US" sz="1800" dirty="0"/>
          </a:p>
        </p:txBody>
      </p:sp>
      <p:sp>
        <p:nvSpPr>
          <p:cNvPr id="7" name="Text 4"/>
          <p:cNvSpPr txBox="1"/>
          <p:nvPr/>
        </p:nvSpPr>
        <p:spPr>
          <a:xfrm>
            <a:off x="434375" y="520850"/>
            <a:ext cx="3869100" cy="17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42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Рубеж XIX–XX веков стал границей между двумя эпохами: он объединил достижения техники, массовую культуру и новые политические движения в одном историческом повороте.
</a:t>
            </a:r>
            <a:endParaRPr lang="en-US" sz="194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267" y="1651000"/>
            <a:ext cx="4296165" cy="289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эпохи: рост и напряжение одновременно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291150" y="4779150"/>
            <a:ext cx="42984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теме «На рубеже эпох»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931350" y="1854519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 показывают не только ускорение жизни, но и усиление тревоги. Чем заметнее становились перемены, тем сильнее общества ощущали нестабильность и риск столкновений.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931350" y="3318765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Технологический и городской рост шли вместе с нарастанием конфликтов и угроз, поэтому прогресс эпохи не означал спокойствия.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5350" y="1794050"/>
            <a:ext cx="6885900" cy="108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Рубеж эпох, который изменил мир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802100" y="3631975"/>
            <a:ext cx="6123000" cy="8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XIX — начало XX века открыл людям новые технологии, города и способы общения, но вместе с этим принес социальные конфликты и международную напряженность, подготовив XX век к большим потрясениям.
</a:t>
            </a:r>
            <a:endParaRPr lang="en-US" sz="1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2026-06-01T04:47:35Z</dcterms:created>
  <dcterms:modified xsi:type="dcterms:W3CDTF">2026-06-01T04:47:35Z</dcterms:modified>
</cp:coreProperties>
</file>