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image" Target="../media/image-5-5.jpe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slideLayout" Target="../slideLayouts/slideLayout1.xml"/><Relationship Id="rId1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jpeg"/><Relationship Id="rId5" Type="http://schemas.openxmlformats.org/officeDocument/2006/relationships/image" Target="../media/image-11-5.png"/><Relationship Id="rId6" Type="http://schemas.openxmlformats.org/officeDocument/2006/relationships/image" Target="../media/image-11-6.jpe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slideLayout" Target="../slideLayouts/slideLayout1.xml"/><Relationship Id="rId10"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image" Target="../media/image-16-9.png"/><Relationship Id="rId10" Type="http://schemas.openxmlformats.org/officeDocument/2006/relationships/image" Target="../media/image-16-10.png"/><Relationship Id="rId11" Type="http://schemas.openxmlformats.org/officeDocument/2006/relationships/image" Target="../media/image-16-11.png"/><Relationship Id="rId12" Type="http://schemas.openxmlformats.org/officeDocument/2006/relationships/slideLayout" Target="../slideLayouts/slideLayout1.xml"/><Relationship Id="rId1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e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image" Target="../media/image-18-10.png"/><Relationship Id="rId11" Type="http://schemas.openxmlformats.org/officeDocument/2006/relationships/image" Target="../media/image-18-11.png"/><Relationship Id="rId12" Type="http://schemas.openxmlformats.org/officeDocument/2006/relationships/image" Target="../media/image-18-12.png"/><Relationship Id="rId13" Type="http://schemas.openxmlformats.org/officeDocument/2006/relationships/image" Target="../media/image-18-13.png"/><Relationship Id="rId14" Type="http://schemas.openxmlformats.org/officeDocument/2006/relationships/slideLayout" Target="../slideLayouts/slideLayout1.xml"/><Relationship Id="rId1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264" y="0"/>
            <a:ext cx="4108772"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590000" y="1680150"/>
            <a:ext cx="4154400" cy="1696200"/>
          </a:xfrm>
          <a:prstGeom prst="rect">
            <a:avLst/>
          </a:prstGeom>
          <a:noFill/>
          <a:ln/>
        </p:spPr>
        <p:txBody>
          <a:bodyPr wrap="square" lIns="0" tIns="0" rIns="0" bIns="0" rtlCol="0" anchor="ctr"/>
          <a:lstStyle/>
          <a:p>
            <a:pPr algn="l" indent="0" marL="0">
              <a:lnSpc>
                <a:spcPct val="100000"/>
              </a:lnSpc>
              <a:buNone/>
            </a:pPr>
            <a:r>
              <a:rPr lang="en-US" sz="2600" dirty="0">
                <a:solidFill>
                  <a:srgbClr val="FFFFFF"/>
                </a:solidFill>
                <a:latin typeface="Arial" pitchFamily="34" charset="0"/>
                <a:ea typeface="Arial" pitchFamily="34" charset="-122"/>
                <a:cs typeface="Arial" pitchFamily="34" charset="-120"/>
              </a:rPr>
              <a:t>In the Rain Forest: English words about a green, wet world
</a:t>
            </a:r>
            <a:endParaRPr lang="en-US" sz="2600" dirty="0"/>
          </a:p>
        </p:txBody>
      </p:sp>
      <p:sp>
        <p:nvSpPr>
          <p:cNvPr id="6" name="Text 1"/>
          <p:cNvSpPr txBox="1"/>
          <p:nvPr/>
        </p:nvSpPr>
        <p:spPr>
          <a:xfrm>
            <a:off x="4590075" y="3832150"/>
            <a:ext cx="4154400" cy="1039200"/>
          </a:xfrm>
          <a:prstGeom prst="rect">
            <a:avLst/>
          </a:prstGeom>
          <a:noFill/>
          <a:ln/>
        </p:spPr>
        <p:txBody>
          <a:bodyPr wrap="square" lIns="0" tIns="0" rIns="0" bIns="0" rtlCol="0" anchor="b"/>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Изучаем rain forest: words, animals, plants and simple English phrases.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999999"/>
                </a:solidFill>
                <a:latin typeface="Arial" pitchFamily="34" charset="0"/>
                <a:ea typeface="Arial" pitchFamily="34" charset="-122"/>
                <a:cs typeface="Arial" pitchFamily="34" charset="-120"/>
              </a:rPr>
              <a:t>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74300" y="1176343"/>
            <a:ext cx="4442400" cy="31973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90100" y="1594875"/>
            <a:ext cx="3516300" cy="23481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Rain forest — это тропический лес, где тепло, влажно и почти всегда зелено. Он находится near the equator, поэтому там часто идёт rain, а воздух кажется wet и густым, как пар после душа.
</a:t>
            </a:r>
            <a:endParaRPr lang="en-US" sz="1100" dirty="0"/>
          </a:p>
        </p:txBody>
      </p:sp>
      <p:sp>
        <p:nvSpPr>
          <p:cNvPr id="6" name="Text 1"/>
          <p:cNvSpPr txBox="1"/>
          <p:nvPr/>
        </p:nvSpPr>
        <p:spPr>
          <a:xfrm>
            <a:off x="174300" y="218994"/>
            <a:ext cx="8795400" cy="769500"/>
          </a:xfrm>
          <a:prstGeom prst="rect">
            <a:avLst/>
          </a:prstGeom>
          <a:noFill/>
          <a:ln/>
        </p:spPr>
        <p:txBody>
          <a:bodyPr wrap="square" lIns="0" tIns="0" rIns="0" bIns="0" rtlCol="0" anchor="ctr"/>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Что такое rain forest?
</a:t>
            </a:r>
            <a:endParaRPr lang="en-US" sz="2100" dirty="0"/>
          </a:p>
        </p:txBody>
      </p:sp>
      <p:sp>
        <p:nvSpPr>
          <p:cNvPr id="7" name="Text 2"/>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2</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91000" y="2543279"/>
            <a:ext cx="3697800" cy="24302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15050" y="450100"/>
            <a:ext cx="3151200" cy="18510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Rain forest words: самые нужные слова
</a:t>
            </a:r>
            <a:endParaRPr lang="en-US" sz="2100" dirty="0"/>
          </a:p>
        </p:txBody>
      </p:sp>
      <p:sp>
        <p:nvSpPr>
          <p:cNvPr id="10"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3</a:t>
            </a:r>
            <a:endParaRPr lang="en-US" sz="700" dirty="0"/>
          </a:p>
        </p:txBody>
      </p:sp>
      <p:sp>
        <p:nvSpPr>
          <p:cNvPr id="11" name="Text 2"/>
          <p:cNvSpPr txBox="1"/>
          <p:nvPr/>
        </p:nvSpPr>
        <p:spPr>
          <a:xfrm>
            <a:off x="4361275" y="389759"/>
            <a:ext cx="4286700" cy="574800"/>
          </a:xfrm>
          <a:prstGeom prst="rect">
            <a:avLst/>
          </a:prstGeom>
          <a:noFill/>
          <a:ln/>
        </p:spPr>
        <p:txBody>
          <a:bodyPr wrap="square" lIns="0" tIns="0" rIns="0" bIns="0" rtlCol="0" anchor="ctr"/>
          <a:lstStyle/>
          <a:p>
            <a:pPr algn="l" indent="0" marL="0">
              <a:lnSpc>
                <a:spcPct val="115000"/>
              </a:lnSpc>
              <a:buNone/>
            </a:pPr>
            <a:r>
              <a:rPr lang="en-US" sz="1120" b="1" dirty="0">
                <a:solidFill>
                  <a:srgbClr val="FFFFFF"/>
                </a:solidFill>
                <a:latin typeface="Arial" pitchFamily="34" charset="0"/>
                <a:ea typeface="Arial" pitchFamily="34" charset="-122"/>
                <a:cs typeface="Arial" pitchFamily="34" charset="-120"/>
              </a:rPr>
              <a:t>Главные слова
</a:t>
            </a:r>
            <a:pPr algn="l" indent="0" marL="0">
              <a:lnSpc>
                <a:spcPct val="115000"/>
              </a:lnSpc>
              <a:buNone/>
            </a:pPr>
            <a:r>
              <a:rPr lang="en-US" sz="93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4" dirty="0">
                <a:solidFill>
                  <a:srgbClr val="FFFFFF"/>
                </a:solidFill>
                <a:latin typeface="Arial" pitchFamily="34" charset="0"/>
                <a:ea typeface="Arial" pitchFamily="34" charset="-122"/>
                <a:cs typeface="Arial" pitchFamily="34" charset="-120"/>
              </a:rPr>
              <a:t>Для темы нужны простые слова: forest, rain, tree, leaf, flower, animal, bird, frog, river, sun. Они помогают назвать всё, что ребёнок видит в тропическом лесу.
</a:t>
            </a:r>
            <a:endParaRPr lang="en-US" sz="1120" dirty="0"/>
          </a:p>
        </p:txBody>
      </p:sp>
      <p:sp>
        <p:nvSpPr>
          <p:cNvPr id="12" name="Text 3"/>
          <p:cNvSpPr txBox="1"/>
          <p:nvPr/>
        </p:nvSpPr>
        <p:spPr>
          <a:xfrm>
            <a:off x="4361275" y="1322989"/>
            <a:ext cx="4286700" cy="574800"/>
          </a:xfrm>
          <a:prstGeom prst="rect">
            <a:avLst/>
          </a:prstGeom>
          <a:noFill/>
          <a:ln/>
        </p:spPr>
        <p:txBody>
          <a:bodyPr wrap="square" lIns="0" tIns="0" rIns="0" bIns="0" rtlCol="0" anchor="ctr"/>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Подходящие прилагательные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К этим словам легко добавить big, small, tall, green, wet и noisy. Так короткие фразы становятся ярче: a tall tree, a green leaf, a noisy bird, a small frog.
</a:t>
            </a:r>
            <a:endParaRPr lang="en-US" sz="1124" dirty="0"/>
          </a:p>
        </p:txBody>
      </p:sp>
      <p:sp>
        <p:nvSpPr>
          <p:cNvPr id="13" name="Text 4"/>
          <p:cNvSpPr txBox="1"/>
          <p:nvPr/>
        </p:nvSpPr>
        <p:spPr>
          <a:xfrm>
            <a:off x="4361275" y="2256219"/>
            <a:ext cx="4286700" cy="574800"/>
          </a:xfrm>
          <a:prstGeom prst="rect">
            <a:avLst/>
          </a:prstGeom>
          <a:noFill/>
          <a:ln/>
        </p:spPr>
        <p:txBody>
          <a:bodyPr wrap="square" lIns="0" tIns="0" rIns="0" bIns="0" rtlCol="0" anchor="ctr"/>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Примеры сочетаний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Парные слова особенно полезны на уроке. Они звучат понятно и запоминаются быстро: a big forest, a wet leaf, a small animal, a bright flower.
</a:t>
            </a:r>
            <a:endParaRPr lang="en-US" sz="1124" dirty="0"/>
          </a:p>
        </p:txBody>
      </p:sp>
      <p:sp>
        <p:nvSpPr>
          <p:cNvPr id="14" name="Text 5"/>
          <p:cNvSpPr txBox="1"/>
          <p:nvPr/>
        </p:nvSpPr>
        <p:spPr>
          <a:xfrm>
            <a:off x="4361275" y="3189462"/>
            <a:ext cx="4286700" cy="574800"/>
          </a:xfrm>
          <a:prstGeom prst="rect">
            <a:avLst/>
          </a:prstGeom>
          <a:noFill/>
          <a:ln/>
        </p:spPr>
        <p:txBody>
          <a:bodyPr wrap="square" lIns="0" tIns="0" rIns="0" bIns="0" rtlCol="0" anchor="ctr"/>
          <a:lstStyle/>
          <a:p>
            <a:pPr algn="l" indent="0" marL="0">
              <a:lnSpc>
                <a:spcPct val="115000"/>
              </a:lnSpc>
              <a:buNone/>
            </a:pPr>
            <a:r>
              <a:rPr lang="en-US" sz="959" b="1" dirty="0">
                <a:solidFill>
                  <a:srgbClr val="FFFFFF"/>
                </a:solidFill>
                <a:latin typeface="Arial" pitchFamily="34" charset="0"/>
                <a:ea typeface="Arial" pitchFamily="34" charset="-122"/>
                <a:cs typeface="Arial" pitchFamily="34" charset="-120"/>
              </a:rPr>
              <a:t>Что помогает говорить
</a:t>
            </a:r>
            <a:pPr algn="l" indent="0" marL="0">
              <a:lnSpc>
                <a:spcPct val="115000"/>
              </a:lnSpc>
              <a:buNone/>
            </a:pPr>
            <a:r>
              <a:rPr lang="en-US" sz="7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99" dirty="0">
                <a:solidFill>
                  <a:srgbClr val="FFFFFF"/>
                </a:solidFill>
                <a:latin typeface="Arial" pitchFamily="34" charset="0"/>
                <a:ea typeface="Arial" pitchFamily="34" charset="-122"/>
                <a:cs typeface="Arial" pitchFamily="34" charset="-120"/>
              </a:rPr>
              <a:t>С такими словами ребёнок уже может составлять простые описания. Даже несколько знакомых слов делают английскую речь уверенной, как маленький фонарик в густом лесу.
</a:t>
            </a:r>
            <a:endParaRPr lang="en-US" sz="959" dirty="0"/>
          </a:p>
        </p:txBody>
      </p:sp>
      <p:sp>
        <p:nvSpPr>
          <p:cNvPr id="15" name="Text 6"/>
          <p:cNvSpPr txBox="1"/>
          <p:nvPr/>
        </p:nvSpPr>
        <p:spPr>
          <a:xfrm>
            <a:off x="4361275" y="4122694"/>
            <a:ext cx="4286700" cy="574800"/>
          </a:xfrm>
          <a:prstGeom prst="rect">
            <a:avLst/>
          </a:prstGeom>
          <a:noFill/>
          <a:ln/>
        </p:spPr>
        <p:txBody>
          <a:bodyPr wrap="square" lIns="0" tIns="0" rIns="0" bIns="0" rtlCol="0" anchor="ctr"/>
          <a:lstStyle/>
          <a:p>
            <a:pPr algn="l" indent="0" marL="0">
              <a:lnSpc>
                <a:spcPct val="115000"/>
              </a:lnSpc>
              <a:buNone/>
            </a:pPr>
            <a:r>
              <a:rPr lang="en-US" sz="1086" b="1" dirty="0">
                <a:solidFill>
                  <a:srgbClr val="FFFFFF"/>
                </a:solidFill>
                <a:latin typeface="Arial" pitchFamily="34" charset="0"/>
                <a:ea typeface="Arial" pitchFamily="34" charset="-122"/>
                <a:cs typeface="Arial" pitchFamily="34" charset="-120"/>
              </a:rPr>
              <a:t>Словарь для чтения
</a:t>
            </a:r>
            <a:pPr algn="l" indent="0" marL="0">
              <a:lnSpc>
                <a:spcPct val="115000"/>
              </a:lnSpc>
              <a:buNone/>
            </a:pPr>
            <a:r>
              <a:rPr lang="en-US" sz="90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5" dirty="0">
                <a:solidFill>
                  <a:srgbClr val="FFFFFF"/>
                </a:solidFill>
                <a:latin typeface="Arial" pitchFamily="34" charset="0"/>
                <a:ea typeface="Arial" pitchFamily="34" charset="-122"/>
                <a:cs typeface="Arial" pitchFamily="34" charset="-120"/>
              </a:rPr>
              <a:t>Этот набор подходит для чтения, повторения и коротких ответов. Чем чаще встречаются слова, тем легче потом узнать их в тексте и произнести без паузы.
</a:t>
            </a:r>
            <a:endParaRPr lang="en-US" sz="1086"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74300" y="251050"/>
            <a:ext cx="8795400" cy="5670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The weather in the rain forest
</a:t>
            </a:r>
            <a:endParaRPr lang="en-US" sz="2100" dirty="0"/>
          </a:p>
        </p:txBody>
      </p:sp>
      <p:sp>
        <p:nvSpPr>
          <p:cNvPr id="8"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4</a:t>
            </a:r>
            <a:endParaRPr lang="en-US" sz="700" dirty="0"/>
          </a:p>
        </p:txBody>
      </p:sp>
      <p:sp>
        <p:nvSpPr>
          <p:cNvPr id="9" name="Text 2"/>
          <p:cNvSpPr txBox="1"/>
          <p:nvPr/>
        </p:nvSpPr>
        <p:spPr>
          <a:xfrm>
            <a:off x="324175" y="1293900"/>
            <a:ext cx="4198200" cy="6900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Тёплая погода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тропическом лесу часто говорят: It is hot today. Там почти не бывает прохладно, поэтому слова hot и warm сразу помогают представить влажный лес.
</a:t>
            </a:r>
            <a:endParaRPr lang="en-US" sz="1000" dirty="0"/>
          </a:p>
        </p:txBody>
      </p:sp>
      <p:sp>
        <p:nvSpPr>
          <p:cNvPr id="10" name="Text 3"/>
          <p:cNvSpPr txBox="1"/>
          <p:nvPr/>
        </p:nvSpPr>
        <p:spPr>
          <a:xfrm>
            <a:off x="324175" y="2268400"/>
            <a:ext cx="4198200" cy="6900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Много влаги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Погоду здесь удобно описывать словом wet. Можно сказать: The air is wet. После дождя листья блестят, а воздух кажется тяжёлым и свежим одновременно.
</a:t>
            </a:r>
            <a:endParaRPr lang="en-US" sz="1000" dirty="0"/>
          </a:p>
        </p:txBody>
      </p:sp>
      <p:sp>
        <p:nvSpPr>
          <p:cNvPr id="11" name="Text 4"/>
          <p:cNvSpPr txBox="1"/>
          <p:nvPr/>
        </p:nvSpPr>
        <p:spPr>
          <a:xfrm>
            <a:off x="324175" y="3242900"/>
            <a:ext cx="4198200" cy="6900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Дождливые дни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Фраза It is raining хорошо передаёт настроение rainforest. Дождь может идти часто, поэтому слово rainy становится очень полезным для простого описания.
</a:t>
            </a:r>
            <a:endParaRPr lang="en-US" sz="1000" dirty="0"/>
          </a:p>
        </p:txBody>
      </p:sp>
      <p:sp>
        <p:nvSpPr>
          <p:cNvPr id="12" name="Text 5"/>
          <p:cNvSpPr txBox="1"/>
          <p:nvPr/>
        </p:nvSpPr>
        <p:spPr>
          <a:xfrm>
            <a:off x="324175" y="4217400"/>
            <a:ext cx="4198200" cy="6900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Weather and climate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Слова weather и climate звучат чуть сложнее, но их легко понять по контексту. Они помогают отличить погоду одного дня от общего климата леса.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74300" y="749358"/>
            <a:ext cx="3650100" cy="1318884"/>
          </a:xfrm>
          <a:prstGeom prst="rect">
            <a:avLst/>
          </a:prstGeom>
        </p:spPr>
      </p:pic>
      <p:pic>
        <p:nvPicPr>
          <p:cNvPr id="5" name="Image 3" descr="preencoded.png">    </p:cNvPr>
          <p:cNvPicPr>
            <a:picLocks noChangeAspect="1"/>
          </p:cNvPicPr>
          <p:nvPr/>
        </p:nvPicPr>
        <p:blipFill>
          <a:blip r:embed="rId4"/>
          <a:stretch>
            <a:fillRect/>
          </a:stretch>
        </p:blipFill>
        <p:spPr>
          <a:xfrm>
            <a:off x="174300" y="2164808"/>
            <a:ext cx="3650100" cy="1318884"/>
          </a:xfrm>
          <a:prstGeom prst="rect">
            <a:avLst/>
          </a:prstGeom>
        </p:spPr>
      </p:pic>
      <p:pic>
        <p:nvPicPr>
          <p:cNvPr id="6" name="Image 4" descr="preencoded.png">    </p:cNvPr>
          <p:cNvPicPr>
            <a:picLocks noChangeAspect="1"/>
          </p:cNvPicPr>
          <p:nvPr/>
        </p:nvPicPr>
        <p:blipFill>
          <a:blip r:embed="rId5"/>
          <a:stretch>
            <a:fillRect/>
          </a:stretch>
        </p:blipFill>
        <p:spPr>
          <a:xfrm>
            <a:off x="174300" y="3580258"/>
            <a:ext cx="3650100" cy="1318884"/>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5</a:t>
            </a:r>
            <a:endParaRPr lang="en-US" sz="700" dirty="0"/>
          </a:p>
        </p:txBody>
      </p:sp>
      <p:sp>
        <p:nvSpPr>
          <p:cNvPr id="9" name="Text 1"/>
          <p:cNvSpPr txBox="1"/>
          <p:nvPr/>
        </p:nvSpPr>
        <p:spPr>
          <a:xfrm>
            <a:off x="4153350" y="1153450"/>
            <a:ext cx="4591200" cy="857700"/>
          </a:xfrm>
          <a:prstGeom prst="rect">
            <a:avLst/>
          </a:prstGeom>
          <a:noFill/>
          <a:ln/>
        </p:spPr>
        <p:txBody>
          <a:bodyPr wrap="square" lIns="0" tIns="0" rIns="0" bIns="0" rtlCol="0" anchor="t"/>
          <a:lstStyle/>
          <a:p>
            <a:pPr algn="l" indent="0" marL="0">
              <a:lnSpc>
                <a:spcPct val="115000"/>
              </a:lnSpc>
              <a:buNone/>
            </a:pPr>
            <a:r>
              <a:rPr lang="en-US" sz="953" b="1" dirty="0">
                <a:solidFill>
                  <a:srgbClr val="FFFFFF"/>
                </a:solidFill>
                <a:latin typeface="Arial" pitchFamily="34" charset="0"/>
                <a:ea typeface="Arial" pitchFamily="34" charset="-122"/>
                <a:cs typeface="Arial" pitchFamily="34" charset="-120"/>
              </a:rPr>
              <a:t>Высокие деревья
</a:t>
            </a:r>
            <a:pPr algn="l" indent="0" marL="0">
              <a:lnSpc>
                <a:spcPct val="115000"/>
              </a:lnSpc>
              <a:buNone/>
            </a:pPr>
            <a:r>
              <a:rPr lang="en-US" sz="953"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6" dirty="0">
                <a:solidFill>
                  <a:srgbClr val="FFFFFF"/>
                </a:solidFill>
                <a:latin typeface="Arial" pitchFamily="34" charset="0"/>
                <a:ea typeface="Arial" pitchFamily="34" charset="-122"/>
                <a:cs typeface="Arial" pitchFamily="34" charset="-120"/>
              </a:rPr>
              <a:t>В тропическом лесу деревья тянутся очень высоко, почти к небу. Their leaves are large and green, so the forest looks thick and full of life. The phrase There are many trees fits this picture perfectly, even for a young English learner.
</a:t>
            </a:r>
            <a:endParaRPr lang="en-US" sz="953" dirty="0"/>
          </a:p>
        </p:txBody>
      </p:sp>
      <p:sp>
        <p:nvSpPr>
          <p:cNvPr id="10" name="Text 2"/>
          <p:cNvSpPr txBox="1"/>
          <p:nvPr/>
        </p:nvSpPr>
        <p:spPr>
          <a:xfrm>
            <a:off x="4153350" y="2568900"/>
            <a:ext cx="4591200" cy="857700"/>
          </a:xfrm>
          <a:prstGeom prst="rect">
            <a:avLst/>
          </a:prstGeom>
          <a:noFill/>
          <a:ln/>
        </p:spPr>
        <p:txBody>
          <a:bodyPr wrap="square" lIns="0" tIns="0" rIns="0" bIns="0" rtlCol="0" anchor="t"/>
          <a:lstStyle/>
          <a:p>
            <a:pPr algn="l" indent="0" marL="0">
              <a:lnSpc>
                <a:spcPct val="115000"/>
              </a:lnSpc>
              <a:buNone/>
            </a:pPr>
            <a:r>
              <a:rPr lang="en-US" sz="953" b="1" dirty="0">
                <a:solidFill>
                  <a:srgbClr val="FFFFFF"/>
                </a:solidFill>
                <a:latin typeface="Arial" pitchFamily="34" charset="0"/>
                <a:ea typeface="Arial" pitchFamily="34" charset="-122"/>
                <a:cs typeface="Arial" pitchFamily="34" charset="-120"/>
              </a:rPr>
              <a:t>Лианы и цветы
</a:t>
            </a:r>
            <a:pPr algn="l" indent="0" marL="0">
              <a:lnSpc>
                <a:spcPct val="115000"/>
              </a:lnSpc>
              <a:buNone/>
            </a:pPr>
            <a:r>
              <a:rPr lang="en-US" sz="953"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6" dirty="0">
                <a:solidFill>
                  <a:srgbClr val="FFFFFF"/>
                </a:solidFill>
                <a:latin typeface="Arial" pitchFamily="34" charset="0"/>
                <a:ea typeface="Arial" pitchFamily="34" charset="-122"/>
                <a:cs typeface="Arial" pitchFamily="34" charset="-120"/>
              </a:rPr>
              <a:t>Between the trees, vines grow and wrap around trunks like natural ropes. Bright flowers, including orchids, add colour to the green world. Children can say Plants grow quickly and imagine how every branch is busy with leaves, petals and stems.
</a:t>
            </a:r>
            <a:endParaRPr lang="en-US" sz="953" dirty="0"/>
          </a:p>
        </p:txBody>
      </p:sp>
      <p:sp>
        <p:nvSpPr>
          <p:cNvPr id="11" name="Text 3"/>
          <p:cNvSpPr txBox="1"/>
          <p:nvPr/>
        </p:nvSpPr>
        <p:spPr>
          <a:xfrm>
            <a:off x="4153350" y="3984350"/>
            <a:ext cx="4591200" cy="857700"/>
          </a:xfrm>
          <a:prstGeom prst="rect">
            <a:avLst/>
          </a:prstGeom>
          <a:noFill/>
          <a:ln/>
        </p:spPr>
        <p:txBody>
          <a:bodyPr wrap="square" lIns="0" tIns="0" rIns="0" bIns="0" rtlCol="0" anchor="t"/>
          <a:lstStyle/>
          <a:p>
            <a:pPr algn="l" indent="0" marL="0">
              <a:lnSpc>
                <a:spcPct val="115000"/>
              </a:lnSpc>
              <a:buNone/>
            </a:pPr>
            <a:r>
              <a:rPr lang="en-US" sz="953" b="1" dirty="0">
                <a:solidFill>
                  <a:srgbClr val="FFFFFF"/>
                </a:solidFill>
                <a:latin typeface="Arial" pitchFamily="34" charset="0"/>
                <a:ea typeface="Arial" pitchFamily="34" charset="-122"/>
                <a:cs typeface="Arial" pitchFamily="34" charset="-120"/>
              </a:rPr>
              <a:t>Лес на земле
</a:t>
            </a:r>
            <a:pPr algn="l" indent="0" marL="0">
              <a:lnSpc>
                <a:spcPct val="115000"/>
              </a:lnSpc>
              <a:buNone/>
            </a:pPr>
            <a:r>
              <a:rPr lang="en-US" sz="953"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6" dirty="0">
                <a:solidFill>
                  <a:srgbClr val="FFFFFF"/>
                </a:solidFill>
                <a:latin typeface="Arial" pitchFamily="34" charset="0"/>
                <a:ea typeface="Arial" pitchFamily="34" charset="-122"/>
                <a:cs typeface="Arial" pitchFamily="34" charset="-120"/>
              </a:rPr>
              <a:t>Near the ground, bushes, roots and ferns create a soft green carpet. It is a good place to notice small plants hiding under leaves. This scene helps pupils remember that the rain forest has many layers, not just tall trees.
</a:t>
            </a:r>
            <a:endParaRPr lang="en-US" sz="953" dirty="0"/>
          </a:p>
        </p:txBody>
      </p:sp>
      <p:sp>
        <p:nvSpPr>
          <p:cNvPr id="12" name="Text 4"/>
          <p:cNvSpPr txBox="1"/>
          <p:nvPr/>
        </p:nvSpPr>
        <p:spPr>
          <a:xfrm>
            <a:off x="239600" y="251050"/>
            <a:ext cx="8730300" cy="2910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Plants in the rain forest
</a:t>
            </a:r>
            <a:endParaRPr lang="en-US" sz="2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92925" y="980075"/>
            <a:ext cx="3693950" cy="39567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174300" y="251050"/>
            <a:ext cx="8795400" cy="6309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Animals in the rain forest
</a:t>
            </a:r>
            <a:endParaRPr lang="en-US" sz="2100" dirty="0"/>
          </a:p>
        </p:txBody>
      </p:sp>
      <p:sp>
        <p:nvSpPr>
          <p:cNvPr id="11"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6</a:t>
            </a:r>
            <a:endParaRPr lang="en-US" sz="700" dirty="0"/>
          </a:p>
        </p:txBody>
      </p:sp>
      <p:sp>
        <p:nvSpPr>
          <p:cNvPr id="12" name="Text 2"/>
          <p:cNvSpPr txBox="1"/>
          <p:nvPr/>
        </p:nvSpPr>
        <p:spPr>
          <a:xfrm>
            <a:off x="4654275" y="1307150"/>
            <a:ext cx="3623400" cy="473700"/>
          </a:xfrm>
          <a:prstGeom prst="rect">
            <a:avLst/>
          </a:prstGeom>
          <a:noFill/>
          <a:ln/>
        </p:spPr>
        <p:txBody>
          <a:bodyPr wrap="square" lIns="0" tIns="0" rIns="0" bIns="0" rtlCol="0" anchor="t"/>
          <a:lstStyle/>
          <a:p>
            <a:pPr algn="l" indent="0" marL="0">
              <a:lnSpc>
                <a:spcPct val="115000"/>
              </a:lnSpc>
              <a:buNone/>
            </a:pPr>
            <a:r>
              <a:rPr lang="en-US" sz="831" b="1" dirty="0">
                <a:solidFill>
                  <a:srgbClr val="FFFFFF"/>
                </a:solidFill>
                <a:latin typeface="Arial" pitchFamily="34" charset="0"/>
                <a:ea typeface="Arial" pitchFamily="34" charset="-122"/>
                <a:cs typeface="Arial" pitchFamily="34" charset="-120"/>
              </a:rPr>
              <a:t>Обезьяны в движении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The monkey climbs from branch to branch and moves quickly. Children can use the verb climb to describe this lively animal and imagine it enjoying the treetops.
</a:t>
            </a:r>
            <a:endParaRPr lang="en-US" sz="831" dirty="0"/>
          </a:p>
        </p:txBody>
      </p:sp>
      <p:sp>
        <p:nvSpPr>
          <p:cNvPr id="13" name="Text 3"/>
          <p:cNvSpPr txBox="1"/>
          <p:nvPr/>
        </p:nvSpPr>
        <p:spPr>
          <a:xfrm>
            <a:off x="4654275" y="2087500"/>
            <a:ext cx="3623400" cy="473700"/>
          </a:xfrm>
          <a:prstGeom prst="rect">
            <a:avLst/>
          </a:prstGeom>
          <a:noFill/>
          <a:ln/>
        </p:spPr>
        <p:txBody>
          <a:bodyPr wrap="square" lIns="0" tIns="0" rIns="0" bIns="0" rtlCol="0" anchor="t"/>
          <a:lstStyle/>
          <a:p>
            <a:pPr algn="l" indent="0" marL="0">
              <a:lnSpc>
                <a:spcPct val="115000"/>
              </a:lnSpc>
              <a:buNone/>
            </a:pPr>
            <a:r>
              <a:rPr lang="en-US" sz="831" dirty="0">
                <a:solidFill>
                  <a:srgbClr val="FFFFFF"/>
                </a:solidFill>
                <a:latin typeface="Arial" pitchFamily="34" charset="0"/>
                <a:ea typeface="Arial" pitchFamily="34" charset="-122"/>
                <a:cs typeface="Arial" pitchFamily="34" charset="-120"/>
              </a:rPr>
              <a:t>Птицы в небе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The parrot can fly, and the toucan has a big, colourful beak. These birds help pupils practise fly and see how animals can look very different.
</a:t>
            </a:r>
            <a:endParaRPr lang="en-US" sz="831" dirty="0"/>
          </a:p>
        </p:txBody>
      </p:sp>
      <p:sp>
        <p:nvSpPr>
          <p:cNvPr id="14" name="Text 4"/>
          <p:cNvSpPr txBox="1"/>
          <p:nvPr/>
        </p:nvSpPr>
        <p:spPr>
          <a:xfrm>
            <a:off x="4654275" y="2867963"/>
            <a:ext cx="3623400" cy="473700"/>
          </a:xfrm>
          <a:prstGeom prst="rect">
            <a:avLst/>
          </a:prstGeom>
          <a:noFill/>
          <a:ln/>
        </p:spPr>
        <p:txBody>
          <a:bodyPr wrap="square" lIns="0" tIns="0" rIns="0" bIns="0" rtlCol="0" anchor="t"/>
          <a:lstStyle/>
          <a:p>
            <a:pPr algn="l" indent="0" marL="0">
              <a:lnSpc>
                <a:spcPct val="115000"/>
              </a:lnSpc>
              <a:buNone/>
            </a:pPr>
            <a:r>
              <a:rPr lang="en-US" sz="831" dirty="0">
                <a:solidFill>
                  <a:srgbClr val="FFFFFF"/>
                </a:solidFill>
                <a:latin typeface="Arial" pitchFamily="34" charset="0"/>
                <a:ea typeface="Arial" pitchFamily="34" charset="-122"/>
                <a:cs typeface="Arial" pitchFamily="34" charset="-120"/>
              </a:rPr>
              <a:t>Лягушки у воды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The frog is small, but it can jump very well. It often lives near water, so the word jump matches the rainy forest and its wet places.
</a:t>
            </a:r>
            <a:endParaRPr lang="en-US" sz="831" dirty="0"/>
          </a:p>
        </p:txBody>
      </p:sp>
      <p:sp>
        <p:nvSpPr>
          <p:cNvPr id="15" name="Text 5"/>
          <p:cNvSpPr txBox="1"/>
          <p:nvPr/>
        </p:nvSpPr>
        <p:spPr>
          <a:xfrm>
            <a:off x="4654275" y="3648443"/>
            <a:ext cx="3623400" cy="473700"/>
          </a:xfrm>
          <a:prstGeom prst="rect">
            <a:avLst/>
          </a:prstGeom>
          <a:noFill/>
          <a:ln/>
        </p:spPr>
        <p:txBody>
          <a:bodyPr wrap="square" lIns="0" tIns="0" rIns="0" bIns="0" rtlCol="0" anchor="t"/>
          <a:lstStyle/>
          <a:p>
            <a:pPr algn="l" indent="0" marL="0">
              <a:lnSpc>
                <a:spcPct val="115000"/>
              </a:lnSpc>
              <a:buNone/>
            </a:pPr>
            <a:r>
              <a:rPr lang="en-US" sz="831" dirty="0">
                <a:solidFill>
                  <a:srgbClr val="FFFFFF"/>
                </a:solidFill>
                <a:latin typeface="Arial" pitchFamily="34" charset="0"/>
                <a:ea typeface="Arial" pitchFamily="34" charset="-122"/>
                <a:cs typeface="Arial" pitchFamily="34" charset="-120"/>
              </a:rPr>
              <a:t>Змеи и хищники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The snake is long, and the jaguar is a strong hunter. With simple adjectives and action words, children can describe animals without long sentences or difficult grammar.
</a:t>
            </a:r>
            <a:endParaRPr lang="en-US" sz="831" dirty="0"/>
          </a:p>
        </p:txBody>
      </p:sp>
      <p:sp>
        <p:nvSpPr>
          <p:cNvPr id="16" name="Text 6"/>
          <p:cNvSpPr txBox="1"/>
          <p:nvPr/>
        </p:nvSpPr>
        <p:spPr>
          <a:xfrm>
            <a:off x="4654275" y="4428924"/>
            <a:ext cx="3623400" cy="473700"/>
          </a:xfrm>
          <a:prstGeom prst="rect">
            <a:avLst/>
          </a:prstGeom>
          <a:noFill/>
          <a:ln/>
        </p:spPr>
        <p:txBody>
          <a:bodyPr wrap="square" lIns="0" tIns="0" rIns="0" bIns="0" rtlCol="0" anchor="t"/>
          <a:lstStyle/>
          <a:p>
            <a:pPr algn="l" indent="0" marL="0">
              <a:lnSpc>
                <a:spcPct val="115000"/>
              </a:lnSpc>
              <a:buNone/>
            </a:pPr>
            <a:r>
              <a:rPr lang="en-US" sz="831" dirty="0">
                <a:solidFill>
                  <a:srgbClr val="FFFFFF"/>
                </a:solidFill>
                <a:latin typeface="Arial" pitchFamily="34" charset="0"/>
                <a:ea typeface="Arial" pitchFamily="34" charset="-122"/>
                <a:cs typeface="Arial" pitchFamily="34" charset="-120"/>
              </a:rPr>
              <a:t>Насекомые и бабочки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Butterflies and ants are small, but they are easy to notice in a busy forest. The verbs move and fly help pupils talk about tiny creatures with confidence.
</a:t>
            </a:r>
            <a:endParaRPr lang="en-US" sz="83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525" y="1268222"/>
            <a:ext cx="8349900" cy="299910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94500" y="251050"/>
            <a:ext cx="8349900" cy="4533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Simple food chain in the rain forest
</a:t>
            </a:r>
            <a:endParaRPr lang="en-US" sz="2100" dirty="0"/>
          </a:p>
        </p:txBody>
      </p:sp>
      <p:sp>
        <p:nvSpPr>
          <p:cNvPr id="5" name="Text 1"/>
          <p:cNvSpPr txBox="1"/>
          <p:nvPr/>
        </p:nvSpPr>
        <p:spPr>
          <a:xfrm>
            <a:off x="394500" y="704425"/>
            <a:ext cx="8349900" cy="453300"/>
          </a:xfrm>
          <a:prstGeom prst="rect">
            <a:avLst/>
          </a:prstGeom>
          <a:noFill/>
          <a:ln/>
        </p:spPr>
        <p:txBody>
          <a:bodyPr wrap="square" lIns="0" tIns="0" rIns="0" bIns="0" rtlCol="0" anchor="t"/>
          <a:lstStyle/>
          <a:p>
            <a:pPr algn="l" indent="0" marL="0">
              <a:lnSpc>
                <a:spcPct val="150000"/>
              </a:lnSpc>
              <a:buNone/>
            </a:pPr>
            <a:r>
              <a:rPr lang="en-US" sz="1200" dirty="0">
                <a:solidFill>
                  <a:srgbClr val="FFFFFF"/>
                </a:solidFill>
                <a:latin typeface="Arial" pitchFamily="34" charset="0"/>
                <a:ea typeface="Arial" pitchFamily="34" charset="-122"/>
                <a:cs typeface="Arial" pitchFamily="34" charset="-120"/>
              </a:rPr>
              <a:t>A basic classroom scheme showing how energy moves through the rain forest.
</a:t>
            </a:r>
            <a:endParaRPr lang="en-US" sz="1200" dirty="0"/>
          </a:p>
        </p:txBody>
      </p:sp>
      <p:sp>
        <p:nvSpPr>
          <p:cNvPr id="6" name="Text 2"/>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7</a:t>
            </a:r>
            <a:endParaRPr lang="en-US" sz="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03725" y="1168905"/>
            <a:ext cx="318300" cy="25464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615269" y="1162275"/>
            <a:ext cx="234413" cy="267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768125" y="1162275"/>
            <a:ext cx="267900" cy="2679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6937725" y="1162275"/>
            <a:ext cx="267900" cy="267900"/>
          </a:xfrm>
          <a:prstGeom prst="rect">
            <a:avLst/>
          </a:prstGeom>
        </p:spPr>
      </p:pic>
      <p:sp>
        <p:nvSpPr>
          <p:cNvPr id="12" name="Text 0"/>
          <p:cNvSpPr txBox="1"/>
          <p:nvPr/>
        </p:nvSpPr>
        <p:spPr>
          <a:xfrm>
            <a:off x="174300" y="251050"/>
            <a:ext cx="8795400" cy="5385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Layers of the rain forest
</a:t>
            </a:r>
            <a:endParaRPr lang="en-US" sz="2100" dirty="0"/>
          </a:p>
        </p:txBody>
      </p:sp>
      <p:sp>
        <p:nvSpPr>
          <p:cNvPr id="13"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8</a:t>
            </a:r>
            <a:endParaRPr lang="en-US" sz="700" dirty="0"/>
          </a:p>
        </p:txBody>
      </p:sp>
      <p:sp>
        <p:nvSpPr>
          <p:cNvPr id="14" name="Text 2"/>
          <p:cNvSpPr txBox="1"/>
          <p:nvPr/>
        </p:nvSpPr>
        <p:spPr>
          <a:xfrm>
            <a:off x="390525" y="2120000"/>
            <a:ext cx="1797300" cy="22338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Top layer
</a:t>
            </a:r>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самом верху находятся самые высокие trees. Здесь больше солнца и ветра, поэтому birds can fly above the forest and look down at the green world.
</a:t>
            </a:r>
            <a:endParaRPr lang="en-US" sz="1100" dirty="0"/>
          </a:p>
        </p:txBody>
      </p:sp>
      <p:sp>
        <p:nvSpPr>
          <p:cNvPr id="15" name="Text 3"/>
          <p:cNvSpPr txBox="1"/>
          <p:nvPr/>
        </p:nvSpPr>
        <p:spPr>
          <a:xfrm>
            <a:off x="2560125" y="2120000"/>
            <a:ext cx="1797300" cy="22338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Middle layer
</a:t>
            </a:r>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Ниже расположен middle layer, где живут monkeys and many birds. They move between branches, using the trees like a huge natural playground.
</a:t>
            </a:r>
            <a:endParaRPr lang="en-US" sz="1100" dirty="0"/>
          </a:p>
        </p:txBody>
      </p:sp>
      <p:sp>
        <p:nvSpPr>
          <p:cNvPr id="16" name="Text 4"/>
          <p:cNvSpPr txBox="1"/>
          <p:nvPr/>
        </p:nvSpPr>
        <p:spPr>
          <a:xfrm>
            <a:off x="4729725" y="2120000"/>
            <a:ext cx="1797300" cy="22338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Lower layer
</a:t>
            </a:r>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lower layer меньше света, но здесь всё равно много зелени. Small plants grow below the taller trees and stay protected from strong sun.
</a:t>
            </a:r>
            <a:endParaRPr lang="en-US" sz="1100" dirty="0"/>
          </a:p>
        </p:txBody>
      </p:sp>
      <p:sp>
        <p:nvSpPr>
          <p:cNvPr id="17" name="Text 5"/>
          <p:cNvSpPr txBox="1"/>
          <p:nvPr/>
        </p:nvSpPr>
        <p:spPr>
          <a:xfrm>
            <a:off x="6899325" y="2120000"/>
            <a:ext cx="1797300" cy="22338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Forest floor
</a:t>
            </a:r>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На forest floor живут insects, frogs and tiny plants. Здесь мы видим слова under, below и on the ground, потому что всё происходит совсем близко к земле.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91000" y="2543279"/>
            <a:ext cx="3697800" cy="24302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15050" y="450100"/>
            <a:ext cx="3151200" cy="18510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Sounds of the rain forest
</a:t>
            </a:r>
            <a:endParaRPr lang="en-US" sz="2100" dirty="0"/>
          </a:p>
        </p:txBody>
      </p:sp>
      <p:sp>
        <p:nvSpPr>
          <p:cNvPr id="10"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9</a:t>
            </a:r>
            <a:endParaRPr lang="en-US" sz="700" dirty="0"/>
          </a:p>
        </p:txBody>
      </p:sp>
      <p:sp>
        <p:nvSpPr>
          <p:cNvPr id="11" name="Text 2"/>
          <p:cNvSpPr txBox="1"/>
          <p:nvPr/>
        </p:nvSpPr>
        <p:spPr>
          <a:xfrm>
            <a:off x="4361275" y="389759"/>
            <a:ext cx="4286700" cy="574800"/>
          </a:xfrm>
          <a:prstGeom prst="rect">
            <a:avLst/>
          </a:prstGeom>
          <a:noFill/>
          <a:ln/>
        </p:spPr>
        <p:txBody>
          <a:bodyPr wrap="square" lIns="0" tIns="0" rIns="0" bIns="0" rtlCol="0" anchor="ctr"/>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Пение птиц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Birds sing, chirp and call to each other from the trees. The forest sounds cheerful, and children can easily remember the phrase The birds are singing.
</a:t>
            </a:r>
            <a:endParaRPr lang="en-US" sz="1124" dirty="0"/>
          </a:p>
        </p:txBody>
      </p:sp>
      <p:sp>
        <p:nvSpPr>
          <p:cNvPr id="12" name="Text 3"/>
          <p:cNvSpPr txBox="1"/>
          <p:nvPr/>
        </p:nvSpPr>
        <p:spPr>
          <a:xfrm>
            <a:off x="4361275" y="1322989"/>
            <a:ext cx="4286700" cy="574800"/>
          </a:xfrm>
          <a:prstGeom prst="rect">
            <a:avLst/>
          </a:prstGeom>
          <a:noFill/>
          <a:ln/>
        </p:spPr>
        <p:txBody>
          <a:bodyPr wrap="square" lIns="0" tIns="0" rIns="0" bIns="0" rtlCol="0" anchor="ctr"/>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Лягушачий хор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Frogs croak near water, especially after rain. Their voices make the forest lively, and the word croak sounds funny enough to make pupils smile.
</a:t>
            </a:r>
            <a:endParaRPr lang="en-US" sz="1124" dirty="0"/>
          </a:p>
        </p:txBody>
      </p:sp>
      <p:sp>
        <p:nvSpPr>
          <p:cNvPr id="13" name="Text 4"/>
          <p:cNvSpPr txBox="1"/>
          <p:nvPr/>
        </p:nvSpPr>
        <p:spPr>
          <a:xfrm>
            <a:off x="4361275" y="2256219"/>
            <a:ext cx="4286700" cy="574800"/>
          </a:xfrm>
          <a:prstGeom prst="rect">
            <a:avLst/>
          </a:prstGeom>
          <a:noFill/>
          <a:ln/>
        </p:spPr>
        <p:txBody>
          <a:bodyPr wrap="square" lIns="0" tIns="0" rIns="0" bIns="0" rtlCol="0" anchor="ctr"/>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Жужжание насекомых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Insects buzz in the warm air like tiny flying engines. This sound is small but very noticeable, so buzz is a useful word for describing the forest.
</a:t>
            </a:r>
            <a:endParaRPr lang="en-US" sz="1124" dirty="0"/>
          </a:p>
        </p:txBody>
      </p:sp>
      <p:sp>
        <p:nvSpPr>
          <p:cNvPr id="14" name="Text 5"/>
          <p:cNvSpPr txBox="1"/>
          <p:nvPr/>
        </p:nvSpPr>
        <p:spPr>
          <a:xfrm>
            <a:off x="4361275" y="3189462"/>
            <a:ext cx="4286700" cy="574800"/>
          </a:xfrm>
          <a:prstGeom prst="rect">
            <a:avLst/>
          </a:prstGeom>
          <a:noFill/>
          <a:ln/>
        </p:spPr>
        <p:txBody>
          <a:bodyPr wrap="square" lIns="0" tIns="0" rIns="0" bIns="0" rtlCol="0" anchor="ctr"/>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Шум дождя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Rain falls and splashes on leaves, branches and stones. The sound can be soft or loud, and it helps children imagine the wet forest very clearly.
</a:t>
            </a:r>
            <a:endParaRPr lang="en-US" sz="1124" dirty="0"/>
          </a:p>
        </p:txBody>
      </p:sp>
      <p:sp>
        <p:nvSpPr>
          <p:cNvPr id="15" name="Text 6"/>
          <p:cNvSpPr txBox="1"/>
          <p:nvPr/>
        </p:nvSpPr>
        <p:spPr>
          <a:xfrm>
            <a:off x="4361275" y="4122694"/>
            <a:ext cx="4286700" cy="574800"/>
          </a:xfrm>
          <a:prstGeom prst="rect">
            <a:avLst/>
          </a:prstGeom>
          <a:noFill/>
          <a:ln/>
        </p:spPr>
        <p:txBody>
          <a:bodyPr wrap="square" lIns="0" tIns="0" rIns="0" bIns="0" rtlCol="0" anchor="ctr"/>
          <a:lstStyle/>
          <a:p>
            <a:pPr algn="l" indent="0" marL="0">
              <a:lnSpc>
                <a:spcPct val="115000"/>
              </a:lnSpc>
              <a:buNone/>
            </a:pPr>
            <a:r>
              <a:rPr lang="en-US" sz="1124" b="1" dirty="0">
                <a:solidFill>
                  <a:srgbClr val="FFFFFF"/>
                </a:solidFill>
                <a:latin typeface="Arial" pitchFamily="34" charset="0"/>
                <a:ea typeface="Arial" pitchFamily="34" charset="-122"/>
                <a:cs typeface="Arial" pitchFamily="34" charset="-120"/>
              </a:rPr>
              <a:t>Шорох листьев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37" dirty="0">
                <a:solidFill>
                  <a:srgbClr val="FFFFFF"/>
                </a:solidFill>
                <a:latin typeface="Arial" pitchFamily="34" charset="0"/>
                <a:ea typeface="Arial" pitchFamily="34" charset="-122"/>
                <a:cs typeface="Arial" pitchFamily="34" charset="-120"/>
              </a:rPr>
              <a:t>Leaves rustle and whisper when the wind moves through the trees. These quiet sounds make the rainforest feel alive, even when nobody is speaking.
</a:t>
            </a:r>
            <a:endParaRPr lang="en-US" sz="1124"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74300" y="251050"/>
            <a:ext cx="8795400" cy="6309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Adjectives for describing the rain forest
</a:t>
            </a:r>
            <a:endParaRPr lang="en-US" sz="2100" dirty="0"/>
          </a:p>
        </p:txBody>
      </p:sp>
      <p:sp>
        <p:nvSpPr>
          <p:cNvPr id="10"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10</a:t>
            </a:r>
            <a:endParaRPr lang="en-US" sz="700" dirty="0"/>
          </a:p>
        </p:txBody>
      </p:sp>
      <p:sp>
        <p:nvSpPr>
          <p:cNvPr id="11" name="Text 2"/>
          <p:cNvSpPr txBox="1"/>
          <p:nvPr/>
        </p:nvSpPr>
        <p:spPr>
          <a:xfrm>
            <a:off x="3850600" y="1298650"/>
            <a:ext cx="4227900" cy="473700"/>
          </a:xfrm>
          <a:prstGeom prst="rect">
            <a:avLst/>
          </a:prstGeom>
          <a:noFill/>
          <a:ln/>
        </p:spPr>
        <p:txBody>
          <a:bodyPr wrap="square" lIns="0" tIns="0" rIns="0" bIns="0" rtlCol="0" anchor="t"/>
          <a:lstStyle/>
          <a:p>
            <a:pPr algn="l" indent="0" marL="0">
              <a:lnSpc>
                <a:spcPct val="115000"/>
              </a:lnSpc>
              <a:buNone/>
            </a:pPr>
            <a:r>
              <a:rPr lang="en-US" sz="891" b="1" dirty="0">
                <a:solidFill>
                  <a:srgbClr val="FFFFFF"/>
                </a:solidFill>
                <a:latin typeface="Arial" pitchFamily="34" charset="0"/>
                <a:ea typeface="Arial" pitchFamily="34" charset="-122"/>
                <a:cs typeface="Arial" pitchFamily="34" charset="-120"/>
              </a:rPr>
              <a:t>Цвет и тепло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Green, hot and wet are the easiest words for a rain forest. With them, pupils can say The forest is green and It is hot today без лишних трудностей.
</a:t>
            </a:r>
            <a:endParaRPr lang="en-US" sz="891" dirty="0"/>
          </a:p>
        </p:txBody>
      </p:sp>
      <p:sp>
        <p:nvSpPr>
          <p:cNvPr id="12" name="Text 3"/>
          <p:cNvSpPr txBox="1"/>
          <p:nvPr/>
        </p:nvSpPr>
        <p:spPr>
          <a:xfrm>
            <a:off x="3850600" y="2079001"/>
            <a:ext cx="4227900" cy="473700"/>
          </a:xfrm>
          <a:prstGeom prst="rect">
            <a:avLst/>
          </a:prstGeom>
          <a:noFill/>
          <a:ln/>
        </p:spPr>
        <p:txBody>
          <a:bodyPr wrap="square" lIns="0" tIns="0" rIns="0" bIns="0" rtlCol="0" anchor="t"/>
          <a:lstStyle/>
          <a:p>
            <a:pPr algn="l" indent="0" marL="0">
              <a:lnSpc>
                <a:spcPct val="115000"/>
              </a:lnSpc>
              <a:buNone/>
            </a:pPr>
            <a:r>
              <a:rPr lang="en-US" sz="891" dirty="0">
                <a:solidFill>
                  <a:srgbClr val="FFFFFF"/>
                </a:solidFill>
                <a:latin typeface="Arial" pitchFamily="34" charset="0"/>
                <a:ea typeface="Arial" pitchFamily="34" charset="-122"/>
                <a:cs typeface="Arial" pitchFamily="34" charset="-120"/>
              </a:rPr>
              <a:t>Свет и тень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Bright and dark help describe different parts of the forest. Some places are bright near the top, while the ground under the trees can be dark and cool.
</a:t>
            </a:r>
            <a:endParaRPr lang="en-US" sz="891" dirty="0"/>
          </a:p>
        </p:txBody>
      </p:sp>
      <p:sp>
        <p:nvSpPr>
          <p:cNvPr id="13" name="Text 4"/>
          <p:cNvSpPr txBox="1"/>
          <p:nvPr/>
        </p:nvSpPr>
        <p:spPr>
          <a:xfrm>
            <a:off x="3850600" y="2859463"/>
            <a:ext cx="4227900" cy="473700"/>
          </a:xfrm>
          <a:prstGeom prst="rect">
            <a:avLst/>
          </a:prstGeom>
          <a:noFill/>
          <a:ln/>
        </p:spPr>
        <p:txBody>
          <a:bodyPr wrap="square" lIns="0" tIns="0" rIns="0" bIns="0" rtlCol="0" anchor="t"/>
          <a:lstStyle/>
          <a:p>
            <a:pPr algn="l" indent="0" marL="0">
              <a:lnSpc>
                <a:spcPct val="115000"/>
              </a:lnSpc>
              <a:buNone/>
            </a:pPr>
            <a:r>
              <a:rPr lang="en-US" sz="891" dirty="0">
                <a:solidFill>
                  <a:srgbClr val="FFFFFF"/>
                </a:solidFill>
                <a:latin typeface="Arial" pitchFamily="34" charset="0"/>
                <a:ea typeface="Arial" pitchFamily="34" charset="-122"/>
                <a:cs typeface="Arial" pitchFamily="34" charset="-120"/>
              </a:rPr>
              <a:t>Звук и настроение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A rainforest can be loud because of birds, insects and rain. At the same time, some parts feel peaceful, so children can choose the right word for their idea.
</a:t>
            </a:r>
            <a:endParaRPr lang="en-US" sz="891" dirty="0"/>
          </a:p>
        </p:txBody>
      </p:sp>
      <p:sp>
        <p:nvSpPr>
          <p:cNvPr id="14" name="Text 5"/>
          <p:cNvSpPr txBox="1"/>
          <p:nvPr/>
        </p:nvSpPr>
        <p:spPr>
          <a:xfrm>
            <a:off x="3850600" y="3639944"/>
            <a:ext cx="4227900" cy="473700"/>
          </a:xfrm>
          <a:prstGeom prst="rect">
            <a:avLst/>
          </a:prstGeom>
          <a:noFill/>
          <a:ln/>
        </p:spPr>
        <p:txBody>
          <a:bodyPr wrap="square" lIns="0" tIns="0" rIns="0" bIns="0" rtlCol="0" anchor="t"/>
          <a:lstStyle/>
          <a:p>
            <a:pPr algn="l" indent="0" marL="0">
              <a:lnSpc>
                <a:spcPct val="115000"/>
              </a:lnSpc>
              <a:buNone/>
            </a:pPr>
            <a:r>
              <a:rPr lang="en-US" sz="891" dirty="0">
                <a:solidFill>
                  <a:srgbClr val="FFFFFF"/>
                </a:solidFill>
                <a:latin typeface="Arial" pitchFamily="34" charset="0"/>
                <a:ea typeface="Arial" pitchFamily="34" charset="-122"/>
                <a:cs typeface="Arial" pitchFamily="34" charset="-120"/>
              </a:rPr>
              <a:t>Красота природы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Beautiful is a useful word for simple praise. The forest is beautiful, the river is long, and the plants are amazing — a small set of words can sound very rich.
</a:t>
            </a:r>
            <a:endParaRPr lang="en-US" sz="891" dirty="0"/>
          </a:p>
        </p:txBody>
      </p:sp>
      <p:sp>
        <p:nvSpPr>
          <p:cNvPr id="15" name="Text 6"/>
          <p:cNvSpPr txBox="1"/>
          <p:nvPr/>
        </p:nvSpPr>
        <p:spPr>
          <a:xfrm>
            <a:off x="3850600" y="4420425"/>
            <a:ext cx="4227900" cy="473700"/>
          </a:xfrm>
          <a:prstGeom prst="rect">
            <a:avLst/>
          </a:prstGeom>
          <a:noFill/>
          <a:ln/>
        </p:spPr>
        <p:txBody>
          <a:bodyPr wrap="square" lIns="0" tIns="0" rIns="0" bIns="0" rtlCol="0" anchor="t"/>
          <a:lstStyle/>
          <a:p>
            <a:pPr algn="l" indent="0" marL="0">
              <a:lnSpc>
                <a:spcPct val="115000"/>
              </a:lnSpc>
              <a:buNone/>
            </a:pPr>
            <a:r>
              <a:rPr lang="en-US" sz="891" dirty="0">
                <a:solidFill>
                  <a:srgbClr val="FFFFFF"/>
                </a:solidFill>
                <a:latin typeface="Arial" pitchFamily="34" charset="0"/>
                <a:ea typeface="Arial" pitchFamily="34" charset="-122"/>
                <a:cs typeface="Arial" pitchFamily="34" charset="-120"/>
              </a:rPr>
              <a:t>Что делают животные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84" dirty="0">
                <a:solidFill>
                  <a:srgbClr val="FFFFFF"/>
                </a:solidFill>
                <a:latin typeface="Arial" pitchFamily="34" charset="0"/>
                <a:ea typeface="Arial" pitchFamily="34" charset="-122"/>
                <a:cs typeface="Arial" pitchFamily="34" charset="-120"/>
              </a:rPr>
              <a:t>With is and are, pupils can build clear sentences: The animals are busy. The monkey is quick. The river is long. Short models make speaking much easier.
</a:t>
            </a:r>
            <a:endParaRPr lang="en-US" sz="89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8900" y="834828"/>
            <a:ext cx="3623400" cy="129508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240575" y="2175343"/>
            <a:ext cx="3623400" cy="129508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40575" y="3518078"/>
            <a:ext cx="3623400" cy="1295082"/>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11</a:t>
            </a:r>
            <a:endParaRPr lang="en-US" sz="700" dirty="0"/>
          </a:p>
        </p:txBody>
      </p:sp>
      <p:sp>
        <p:nvSpPr>
          <p:cNvPr id="10" name="Text 1"/>
          <p:cNvSpPr txBox="1"/>
          <p:nvPr/>
        </p:nvSpPr>
        <p:spPr>
          <a:xfrm>
            <a:off x="4320175" y="1035151"/>
            <a:ext cx="4327800" cy="932697"/>
          </a:xfrm>
          <a:prstGeom prst="rect">
            <a:avLst/>
          </a:prstGeom>
          <a:noFill/>
          <a:ln/>
        </p:spPr>
        <p:txBody>
          <a:bodyPr wrap="square" lIns="0" tIns="0" rIns="0" bIns="0" rtlCol="0" anchor="t"/>
          <a:lstStyle/>
          <a:p>
            <a:pPr algn="l" indent="0" marL="0">
              <a:lnSpc>
                <a:spcPct val="115000"/>
              </a:lnSpc>
              <a:buNone/>
            </a:pPr>
            <a:r>
              <a:rPr lang="en-US" sz="1196" b="1" dirty="0">
                <a:solidFill>
                  <a:srgbClr val="FFFFFF"/>
                </a:solidFill>
                <a:latin typeface="Arial" pitchFamily="34" charset="0"/>
                <a:ea typeface="Arial" pitchFamily="34" charset="-122"/>
                <a:cs typeface="Arial" pitchFamily="34" charset="-120"/>
              </a:rPr>
              <a:t>Муравьи под листом
</a:t>
            </a:r>
            <a:pPr algn="l" indent="0" marL="0">
              <a:lnSpc>
                <a:spcPct val="115000"/>
              </a:lnSpc>
              <a:buNone/>
            </a:pPr>
            <a:r>
              <a:rPr lang="en-US" sz="1196"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Под большими зелёными листьями всегда есть движение. Там спешат муравьи, прячутся жуки и отдыхают крошечные лягушки. Они кажутся совсем маленькими, но именно такие жители помогают лесу жить, меняться и не замирать ни на минуту.
</a:t>
            </a:r>
            <a:endParaRPr lang="en-US" sz="1196" dirty="0"/>
          </a:p>
        </p:txBody>
      </p:sp>
      <p:sp>
        <p:nvSpPr>
          <p:cNvPr id="11" name="Text 2"/>
          <p:cNvSpPr txBox="1"/>
          <p:nvPr/>
        </p:nvSpPr>
        <p:spPr>
          <a:xfrm>
            <a:off x="4321850" y="2375681"/>
            <a:ext cx="4327800" cy="932700"/>
          </a:xfrm>
          <a:prstGeom prst="rect">
            <a:avLst/>
          </a:prstGeom>
          <a:noFill/>
          <a:ln/>
        </p:spPr>
        <p:txBody>
          <a:bodyPr wrap="square" lIns="0" tIns="0" rIns="0" bIns="0" rtlCol="0" anchor="t"/>
          <a:lstStyle/>
          <a:p>
            <a:pPr algn="l" indent="0" marL="0">
              <a:lnSpc>
                <a:spcPct val="115000"/>
              </a:lnSpc>
              <a:buNone/>
            </a:pPr>
            <a:r>
              <a:rPr lang="en-US" sz="1196" b="1" dirty="0">
                <a:solidFill>
                  <a:srgbClr val="FFFFFF"/>
                </a:solidFill>
                <a:latin typeface="Arial" pitchFamily="34" charset="0"/>
                <a:ea typeface="Arial" pitchFamily="34" charset="-122"/>
                <a:cs typeface="Arial" pitchFamily="34" charset="-120"/>
              </a:rPr>
              <a:t>Бабочка на цветке
</a:t>
            </a:r>
            <a:pPr algn="l" indent="0" marL="0">
              <a:lnSpc>
                <a:spcPct val="115000"/>
              </a:lnSpc>
              <a:buNone/>
            </a:pPr>
            <a:r>
              <a:rPr lang="en-US" sz="1196"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На ярком цветке может сидеть бабочка, а рядом медленно ползёт червячок. Один ищет нектар, другой помогает почве становиться живой и рыхлой. В тропическом лесу даже самые тихие и маленькие герои очень заметны.
</a:t>
            </a:r>
            <a:endParaRPr lang="en-US" sz="1196" dirty="0"/>
          </a:p>
        </p:txBody>
      </p:sp>
      <p:sp>
        <p:nvSpPr>
          <p:cNvPr id="12" name="Text 3"/>
          <p:cNvSpPr txBox="1"/>
          <p:nvPr/>
        </p:nvSpPr>
        <p:spPr>
          <a:xfrm>
            <a:off x="4321850" y="3718401"/>
            <a:ext cx="4327800" cy="932697"/>
          </a:xfrm>
          <a:prstGeom prst="rect">
            <a:avLst/>
          </a:prstGeom>
          <a:noFill/>
          <a:ln/>
        </p:spPr>
        <p:txBody>
          <a:bodyPr wrap="square" lIns="0" tIns="0" rIns="0" bIns="0" rtlCol="0" anchor="t"/>
          <a:lstStyle/>
          <a:p>
            <a:pPr algn="l" indent="0" marL="0">
              <a:lnSpc>
                <a:spcPct val="115000"/>
              </a:lnSpc>
              <a:buNone/>
            </a:pPr>
            <a:r>
              <a:rPr lang="en-US" sz="1196" b="1" dirty="0">
                <a:solidFill>
                  <a:srgbClr val="FFFFFF"/>
                </a:solidFill>
                <a:latin typeface="Arial" pitchFamily="34" charset="0"/>
                <a:ea typeface="Arial" pitchFamily="34" charset="-122"/>
                <a:cs typeface="Arial" pitchFamily="34" charset="-120"/>
              </a:rPr>
              <a:t>Тайная жизнь под листьями
</a:t>
            </a:r>
            <a:pPr algn="l" indent="0" marL="0">
              <a:lnSpc>
                <a:spcPct val="115000"/>
              </a:lnSpc>
              <a:buNone/>
            </a:pPr>
            <a:r>
              <a:rPr lang="en-US" sz="1196"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Если заглянуть под листья, можно увидеть множество крошечных следов жизни: насекомых, влажную землю и маленьких лягушек. Здесь всё связано и всё важно. Поэтому слова small, tiny, many и important отлично подходят для этой темы.
</a:t>
            </a:r>
            <a:endParaRPr lang="en-US" sz="1196" dirty="0"/>
          </a:p>
        </p:txBody>
      </p:sp>
      <p:sp>
        <p:nvSpPr>
          <p:cNvPr id="13" name="Text 4"/>
          <p:cNvSpPr txBox="1"/>
          <p:nvPr/>
        </p:nvSpPr>
        <p:spPr>
          <a:xfrm>
            <a:off x="505400" y="288925"/>
            <a:ext cx="8142300" cy="438600"/>
          </a:xfrm>
          <a:prstGeom prst="rect">
            <a:avLst/>
          </a:prstGeom>
          <a:noFill/>
          <a:ln/>
        </p:spPr>
        <p:txBody>
          <a:bodyPr wrap="square" lIns="0" tIns="0" rIns="0" bIns="0" rtlCol="0" anchor="ctr"/>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Маленькие существа — большая роль
</a:t>
            </a:r>
            <a:endParaRPr lang="en-US" sz="2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212121"/>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74300" y="2986347"/>
            <a:ext cx="8834100" cy="191520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12</a:t>
            </a:r>
            <a:endParaRPr lang="en-US" sz="700" dirty="0"/>
          </a:p>
        </p:txBody>
      </p:sp>
      <p:sp>
        <p:nvSpPr>
          <p:cNvPr id="9" name="Text 1"/>
          <p:cNvSpPr txBox="1"/>
          <p:nvPr/>
        </p:nvSpPr>
        <p:spPr>
          <a:xfrm>
            <a:off x="174300" y="251050"/>
            <a:ext cx="8728800" cy="6309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Почему тропический лес важен
</a:t>
            </a:r>
            <a:endParaRPr lang="en-US" sz="2100" dirty="0"/>
          </a:p>
        </p:txBody>
      </p:sp>
      <p:sp>
        <p:nvSpPr>
          <p:cNvPr id="10" name="Text 2"/>
          <p:cNvSpPr txBox="1"/>
          <p:nvPr/>
        </p:nvSpPr>
        <p:spPr>
          <a:xfrm>
            <a:off x="3380781" y="1774728"/>
            <a:ext cx="2363100" cy="873600"/>
          </a:xfrm>
          <a:prstGeom prst="rect">
            <a:avLst/>
          </a:prstGeom>
          <a:noFill/>
          <a:ln/>
        </p:spPr>
        <p:txBody>
          <a:bodyPr wrap="square" lIns="0" tIns="0" rIns="0" bIns="0" rtlCol="0" anchor="t"/>
          <a:lstStyle/>
          <a:p>
            <a:pPr algn="l" indent="0" marL="0">
              <a:lnSpc>
                <a:spcPct val="115000"/>
              </a:lnSpc>
              <a:buNone/>
            </a:pPr>
            <a:r>
              <a:rPr lang="en-US" sz="854" dirty="0">
                <a:solidFill>
                  <a:srgbClr val="FFFFFF"/>
                </a:solidFill>
                <a:latin typeface="Arial" pitchFamily="34" charset="0"/>
                <a:ea typeface="Arial" pitchFamily="34" charset="-122"/>
                <a:cs typeface="Arial" pitchFamily="34" charset="-120"/>
              </a:rPr>
              <a:t>Хранит воду
</a:t>
            </a:r>
            <a:pPr algn="l" indent="0" marL="0">
              <a:lnSpc>
                <a:spcPct val="115000"/>
              </a:lnSpc>
              <a:buNone/>
            </a:pPr>
            <a:r>
              <a:rPr lang="en-US" sz="85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54" dirty="0">
                <a:solidFill>
                  <a:srgbClr val="FFFFFF"/>
                </a:solidFill>
                <a:latin typeface="Arial" pitchFamily="34" charset="0"/>
                <a:ea typeface="Arial" pitchFamily="34" charset="-122"/>
                <a:cs typeface="Arial" pitchFamily="34" charset="-120"/>
              </a:rPr>
              <a:t>В тропическом лесу много влаги, и он помогает сохранять воду в природе. Поэтому здесь так хорошо растут растения и живут животные. It stores water and keeps the land wet.
</a:t>
            </a:r>
            <a:endParaRPr lang="en-US" sz="854" dirty="0"/>
          </a:p>
        </p:txBody>
      </p:sp>
      <p:sp>
        <p:nvSpPr>
          <p:cNvPr id="11" name="Text 3"/>
          <p:cNvSpPr txBox="1"/>
          <p:nvPr/>
        </p:nvSpPr>
        <p:spPr>
          <a:xfrm>
            <a:off x="6243625" y="1774728"/>
            <a:ext cx="2363100" cy="8736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Дом для животных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Многие звери, птицы и насекомые не могут жить без леса. Для них это дом, где есть еда и укрытие. Animals need the forest, because it protects them.
</a:t>
            </a:r>
            <a:endParaRPr lang="en-US" sz="900" dirty="0"/>
          </a:p>
        </p:txBody>
      </p:sp>
      <p:sp>
        <p:nvSpPr>
          <p:cNvPr id="12" name="Text 4"/>
          <p:cNvSpPr txBox="1"/>
          <p:nvPr/>
        </p:nvSpPr>
        <p:spPr>
          <a:xfrm>
            <a:off x="460925" y="1774728"/>
            <a:ext cx="2363100" cy="8736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Даёт воздух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Деревья помогают природе: они производят кислород и делают воздух чище. Для детей это можно сказать просто: The forest helps the Earth. Trees give us air.
</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04250" y="450100"/>
            <a:ext cx="3133800" cy="12618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Люди и тропический лес
</a:t>
            </a:r>
            <a:endParaRPr lang="en-US" sz="2100" dirty="0"/>
          </a:p>
        </p:txBody>
      </p:sp>
      <p:sp>
        <p:nvSpPr>
          <p:cNvPr id="10"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13</a:t>
            </a:r>
            <a:endParaRPr lang="en-US" sz="700" dirty="0"/>
          </a:p>
        </p:txBody>
      </p:sp>
      <p:sp>
        <p:nvSpPr>
          <p:cNvPr id="11" name="Text 2"/>
          <p:cNvSpPr txBox="1"/>
          <p:nvPr/>
        </p:nvSpPr>
        <p:spPr>
          <a:xfrm>
            <a:off x="4361275" y="428051"/>
            <a:ext cx="4286700" cy="720900"/>
          </a:xfrm>
          <a:prstGeom prst="rect">
            <a:avLst/>
          </a:prstGeom>
          <a:noFill/>
          <a:ln/>
        </p:spPr>
        <p:txBody>
          <a:bodyPr wrap="square" lIns="0" tIns="0" rIns="0" bIns="0" rtlCol="0" anchor="ctr"/>
          <a:lstStyle/>
          <a:p>
            <a:pPr algn="l" indent="0" marL="0">
              <a:lnSpc>
                <a:spcPct val="115000"/>
              </a:lnSpc>
              <a:buNone/>
            </a:pPr>
            <a:r>
              <a:rPr lang="en-US" sz="1139" b="1" dirty="0">
                <a:solidFill>
                  <a:srgbClr val="FFFFFF"/>
                </a:solidFill>
                <a:latin typeface="Arial" pitchFamily="34" charset="0"/>
                <a:ea typeface="Arial" pitchFamily="34" charset="-122"/>
                <a:cs typeface="Arial" pitchFamily="34" charset="-120"/>
              </a:rPr>
              <a:t>Беречь деревья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Люди могут protect the forest, если не будут вырубать слишком много деревьев. Простая мысль для урока: We can save trees. Every tree is important.
</a:t>
            </a:r>
            <a:endParaRPr lang="en-US" sz="1139" dirty="0"/>
          </a:p>
        </p:txBody>
      </p:sp>
      <p:sp>
        <p:nvSpPr>
          <p:cNvPr id="12" name="Text 3"/>
          <p:cNvSpPr txBox="1"/>
          <p:nvPr/>
        </p:nvSpPr>
        <p:spPr>
          <a:xfrm>
            <a:off x="4361275" y="1598161"/>
            <a:ext cx="4286700" cy="720900"/>
          </a:xfrm>
          <a:prstGeom prst="rect">
            <a:avLst/>
          </a:prstGeom>
          <a:noFill/>
          <a:ln/>
        </p:spPr>
        <p:txBody>
          <a:bodyPr wrap="square" lIns="0" tIns="0" rIns="0" bIns="0" rtlCol="0" anchor="ctr"/>
          <a:lstStyle/>
          <a:p>
            <a:pPr algn="l" indent="0" marL="0">
              <a:lnSpc>
                <a:spcPct val="115000"/>
              </a:lnSpc>
              <a:buNone/>
            </a:pPr>
            <a:r>
              <a:rPr lang="en-US" sz="1139" b="1" dirty="0">
                <a:solidFill>
                  <a:srgbClr val="FFFFFF"/>
                </a:solidFill>
                <a:latin typeface="Arial" pitchFamily="34" charset="0"/>
                <a:ea typeface="Arial" pitchFamily="34" charset="-122"/>
                <a:cs typeface="Arial" pitchFamily="34" charset="-120"/>
              </a:rPr>
              <a:t>Помогать животным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Животным нужен safe home. Поэтому люди должны care for nature, не шуметь слишком сильно и не вредить местам, где живут птицы, лягушки и другие лесные жители.
</a:t>
            </a:r>
            <a:endParaRPr lang="en-US" sz="1139" dirty="0"/>
          </a:p>
        </p:txBody>
      </p:sp>
      <p:sp>
        <p:nvSpPr>
          <p:cNvPr id="13" name="Text 4"/>
          <p:cNvSpPr txBox="1"/>
          <p:nvPr/>
        </p:nvSpPr>
        <p:spPr>
          <a:xfrm>
            <a:off x="4361275" y="2768270"/>
            <a:ext cx="4286700" cy="720900"/>
          </a:xfrm>
          <a:prstGeom prst="rect">
            <a:avLst/>
          </a:prstGeom>
          <a:noFill/>
          <a:ln/>
        </p:spPr>
        <p:txBody>
          <a:bodyPr wrap="square" lIns="0" tIns="0" rIns="0" bIns="0" rtlCol="0" anchor="ctr"/>
          <a:lstStyle/>
          <a:p>
            <a:pPr algn="l" indent="0" marL="0">
              <a:lnSpc>
                <a:spcPct val="115000"/>
              </a:lnSpc>
              <a:buNone/>
            </a:pPr>
            <a:r>
              <a:rPr lang="en-US" sz="1139" b="1" dirty="0">
                <a:solidFill>
                  <a:srgbClr val="FFFFFF"/>
                </a:solidFill>
                <a:latin typeface="Arial" pitchFamily="34" charset="0"/>
                <a:ea typeface="Arial" pitchFamily="34" charset="-122"/>
                <a:cs typeface="Arial" pitchFamily="34" charset="-120"/>
              </a:rPr>
              <a:t>Не мусорить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Лес становится чище, когда люди do not leave rubbish. Это очень простое правило, но оно помогает растениям, воде и животным. Clean forest, happy forest.
</a:t>
            </a:r>
            <a:endParaRPr lang="en-US" sz="1139" dirty="0"/>
          </a:p>
        </p:txBody>
      </p:sp>
      <p:sp>
        <p:nvSpPr>
          <p:cNvPr id="14" name="Text 5"/>
          <p:cNvSpPr txBox="1"/>
          <p:nvPr/>
        </p:nvSpPr>
        <p:spPr>
          <a:xfrm>
            <a:off x="4361275" y="3938396"/>
            <a:ext cx="4286700" cy="720900"/>
          </a:xfrm>
          <a:prstGeom prst="rect">
            <a:avLst/>
          </a:prstGeom>
          <a:noFill/>
          <a:ln/>
        </p:spPr>
        <p:txBody>
          <a:bodyPr wrap="square" lIns="0" tIns="0" rIns="0" bIns="0" rtlCol="0" anchor="ctr"/>
          <a:lstStyle/>
          <a:p>
            <a:pPr algn="l" indent="0" marL="0">
              <a:lnSpc>
                <a:spcPct val="115000"/>
              </a:lnSpc>
              <a:buNone/>
            </a:pPr>
            <a:r>
              <a:rPr lang="en-US" sz="1139" b="1" dirty="0">
                <a:solidFill>
                  <a:srgbClr val="FFFFFF"/>
                </a:solidFill>
                <a:latin typeface="Arial" pitchFamily="34" charset="0"/>
                <a:ea typeface="Arial" pitchFamily="34" charset="-122"/>
                <a:cs typeface="Arial" pitchFamily="34" charset="-120"/>
              </a:rPr>
              <a:t>Любить природу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49" dirty="0">
                <a:solidFill>
                  <a:srgbClr val="FFFFFF"/>
                </a:solidFill>
                <a:latin typeface="Arial" pitchFamily="34" charset="0"/>
                <a:ea typeface="Arial" pitchFamily="34" charset="-122"/>
                <a:cs typeface="Arial" pitchFamily="34" charset="-120"/>
              </a:rPr>
              <a:t>Дети тоже могут help: наблюдать, читать, спрашивать и бережно относиться к миру вокруг. Короткая фраза We love nature звучит просто, но значит очень многое.
</a:t>
            </a:r>
            <a:endParaRPr lang="en-US" sz="1139"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92925" y="980075"/>
            <a:ext cx="3693950" cy="39567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174300" y="251050"/>
            <a:ext cx="8795400" cy="6309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Полезные фразы на английском
</a:t>
            </a:r>
            <a:endParaRPr lang="en-US" sz="2100" dirty="0"/>
          </a:p>
        </p:txBody>
      </p:sp>
      <p:sp>
        <p:nvSpPr>
          <p:cNvPr id="11"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14</a:t>
            </a:r>
            <a:endParaRPr lang="en-US" sz="700" dirty="0"/>
          </a:p>
        </p:txBody>
      </p:sp>
      <p:sp>
        <p:nvSpPr>
          <p:cNvPr id="12" name="Text 2"/>
          <p:cNvSpPr txBox="1"/>
          <p:nvPr/>
        </p:nvSpPr>
        <p:spPr>
          <a:xfrm>
            <a:off x="4654275" y="1307150"/>
            <a:ext cx="3623400" cy="473700"/>
          </a:xfrm>
          <a:prstGeom prst="rect">
            <a:avLst/>
          </a:prstGeom>
          <a:noFill/>
          <a:ln/>
        </p:spPr>
        <p:txBody>
          <a:bodyPr wrap="square" lIns="0" tIns="0" rIns="0" bIns="0" rtlCol="0" anchor="t"/>
          <a:lstStyle/>
          <a:p>
            <a:pPr algn="l" indent="0" marL="0">
              <a:lnSpc>
                <a:spcPct val="115000"/>
              </a:lnSpc>
              <a:buNone/>
            </a:pPr>
            <a:r>
              <a:rPr lang="en-US" sz="831" b="1" dirty="0">
                <a:solidFill>
                  <a:srgbClr val="FFFFFF"/>
                </a:solidFill>
                <a:latin typeface="Arial" pitchFamily="34" charset="0"/>
                <a:ea typeface="Arial" pitchFamily="34" charset="-122"/>
                <a:cs typeface="Arial" pitchFamily="34" charset="-120"/>
              </a:rPr>
              <a:t>Я вижу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Фраза I can see помогает назвать предмет или животное. Например: I can see a monkey. I can see a bird. Это удобная модель для ответа у доски.
</a:t>
            </a:r>
            <a:endParaRPr lang="en-US" sz="831" dirty="0"/>
          </a:p>
        </p:txBody>
      </p:sp>
      <p:sp>
        <p:nvSpPr>
          <p:cNvPr id="13" name="Text 3"/>
          <p:cNvSpPr txBox="1"/>
          <p:nvPr/>
        </p:nvSpPr>
        <p:spPr>
          <a:xfrm>
            <a:off x="4654275" y="2087500"/>
            <a:ext cx="3623400" cy="473700"/>
          </a:xfrm>
          <a:prstGeom prst="rect">
            <a:avLst/>
          </a:prstGeom>
          <a:noFill/>
          <a:ln/>
        </p:spPr>
        <p:txBody>
          <a:bodyPr wrap="square" lIns="0" tIns="0" rIns="0" bIns="0" rtlCol="0" anchor="t"/>
          <a:lstStyle/>
          <a:p>
            <a:pPr algn="l" indent="0" marL="0">
              <a:lnSpc>
                <a:spcPct val="115000"/>
              </a:lnSpc>
              <a:buNone/>
            </a:pPr>
            <a:r>
              <a:rPr lang="en-US" sz="831" dirty="0">
                <a:solidFill>
                  <a:srgbClr val="FFFFFF"/>
                </a:solidFill>
                <a:latin typeface="Arial" pitchFamily="34" charset="0"/>
                <a:ea typeface="Arial" pitchFamily="34" charset="-122"/>
                <a:cs typeface="Arial" pitchFamily="34" charset="-120"/>
              </a:rPr>
              <a:t>Я слышу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Конструкция I hear подходит, когда нужно сказать о звуках леса. Например: I hear the birds. I hear the rain. Такие фразы делают рассказ живым и понятным.
</a:t>
            </a:r>
            <a:endParaRPr lang="en-US" sz="831" dirty="0"/>
          </a:p>
        </p:txBody>
      </p:sp>
      <p:sp>
        <p:nvSpPr>
          <p:cNvPr id="14" name="Text 4"/>
          <p:cNvSpPr txBox="1"/>
          <p:nvPr/>
        </p:nvSpPr>
        <p:spPr>
          <a:xfrm>
            <a:off x="4654275" y="2867963"/>
            <a:ext cx="3623400" cy="473700"/>
          </a:xfrm>
          <a:prstGeom prst="rect">
            <a:avLst/>
          </a:prstGeom>
          <a:noFill/>
          <a:ln/>
        </p:spPr>
        <p:txBody>
          <a:bodyPr wrap="square" lIns="0" tIns="0" rIns="0" bIns="0" rtlCol="0" anchor="t"/>
          <a:lstStyle/>
          <a:p>
            <a:pPr algn="l" indent="0" marL="0">
              <a:lnSpc>
                <a:spcPct val="115000"/>
              </a:lnSpc>
              <a:buNone/>
            </a:pPr>
            <a:r>
              <a:rPr lang="en-US" sz="831" dirty="0">
                <a:solidFill>
                  <a:srgbClr val="FFFFFF"/>
                </a:solidFill>
                <a:latin typeface="Arial" pitchFamily="34" charset="0"/>
                <a:ea typeface="Arial" pitchFamily="34" charset="-122"/>
                <a:cs typeface="Arial" pitchFamily="34" charset="-120"/>
              </a:rPr>
              <a:t>Здесь есть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Слова There are помогают описать, сколько чего в лесу. Например: There are many trees. There are some flowers. Это простая и очень полезная модель для урока.
</a:t>
            </a:r>
            <a:endParaRPr lang="en-US" sz="831" dirty="0"/>
          </a:p>
        </p:txBody>
      </p:sp>
      <p:sp>
        <p:nvSpPr>
          <p:cNvPr id="15" name="Text 5"/>
          <p:cNvSpPr txBox="1"/>
          <p:nvPr/>
        </p:nvSpPr>
        <p:spPr>
          <a:xfrm>
            <a:off x="4654275" y="3648443"/>
            <a:ext cx="3623400" cy="473700"/>
          </a:xfrm>
          <a:prstGeom prst="rect">
            <a:avLst/>
          </a:prstGeom>
          <a:noFill/>
          <a:ln/>
        </p:spPr>
        <p:txBody>
          <a:bodyPr wrap="square" lIns="0" tIns="0" rIns="0" bIns="0" rtlCol="0" anchor="t"/>
          <a:lstStyle/>
          <a:p>
            <a:pPr algn="l" indent="0" marL="0">
              <a:lnSpc>
                <a:spcPct val="115000"/>
              </a:lnSpc>
              <a:buNone/>
            </a:pPr>
            <a:r>
              <a:rPr lang="en-US" sz="831" dirty="0">
                <a:solidFill>
                  <a:srgbClr val="FFFFFF"/>
                </a:solidFill>
                <a:latin typeface="Arial" pitchFamily="34" charset="0"/>
                <a:ea typeface="Arial" pitchFamily="34" charset="-122"/>
                <a:cs typeface="Arial" pitchFamily="34" charset="-120"/>
              </a:rPr>
              <a:t>Погода в лесу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Фразы It is hot и It is wet отлично подходят для темы rain forest. Они короткие, ясные и легко запоминаются. The weather is rainy тоже звучит по теме.
</a:t>
            </a:r>
            <a:endParaRPr lang="en-US" sz="831" dirty="0"/>
          </a:p>
        </p:txBody>
      </p:sp>
      <p:sp>
        <p:nvSpPr>
          <p:cNvPr id="16" name="Text 6"/>
          <p:cNvSpPr txBox="1"/>
          <p:nvPr/>
        </p:nvSpPr>
        <p:spPr>
          <a:xfrm>
            <a:off x="4654275" y="4428924"/>
            <a:ext cx="3623400" cy="473700"/>
          </a:xfrm>
          <a:prstGeom prst="rect">
            <a:avLst/>
          </a:prstGeom>
          <a:noFill/>
          <a:ln/>
        </p:spPr>
        <p:txBody>
          <a:bodyPr wrap="square" lIns="0" tIns="0" rIns="0" bIns="0" rtlCol="0" anchor="t"/>
          <a:lstStyle/>
          <a:p>
            <a:pPr algn="l" indent="0" marL="0">
              <a:lnSpc>
                <a:spcPct val="115000"/>
              </a:lnSpc>
              <a:buNone/>
            </a:pPr>
            <a:r>
              <a:rPr lang="en-US" sz="831" dirty="0">
                <a:solidFill>
                  <a:srgbClr val="FFFFFF"/>
                </a:solidFill>
                <a:latin typeface="Arial" pitchFamily="34" charset="0"/>
                <a:ea typeface="Arial" pitchFamily="34" charset="-122"/>
                <a:cs typeface="Arial" pitchFamily="34" charset="-120"/>
              </a:rPr>
              <a:t>Описание предмета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19" dirty="0">
                <a:solidFill>
                  <a:srgbClr val="FFFFFF"/>
                </a:solidFill>
                <a:latin typeface="Arial" pitchFamily="34" charset="0"/>
                <a:ea typeface="Arial" pitchFamily="34" charset="-122"/>
                <a:cs typeface="Arial" pitchFamily="34" charset="-120"/>
              </a:rPr>
              <a:t>Модель The river is blue или The forest is green помогает строить маленькие описания. В таких предложениях дети быстро учатся соединять слово и признак.
</a:t>
            </a:r>
            <a:endParaRPr lang="en-US" sz="83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525" y="1268222"/>
            <a:ext cx="8349900" cy="299910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94500" y="251050"/>
            <a:ext cx="8349900" cy="4533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Как составить короткое описание на английском
</a:t>
            </a:r>
            <a:endParaRPr lang="en-US" sz="2100" dirty="0"/>
          </a:p>
        </p:txBody>
      </p:sp>
      <p:sp>
        <p:nvSpPr>
          <p:cNvPr id="5" name="Text 1"/>
          <p:cNvSpPr txBox="1"/>
          <p:nvPr/>
        </p:nvSpPr>
        <p:spPr>
          <a:xfrm>
            <a:off x="394500" y="704425"/>
            <a:ext cx="8349900" cy="453300"/>
          </a:xfrm>
          <a:prstGeom prst="rect">
            <a:avLst/>
          </a:prstGeom>
          <a:noFill/>
          <a:ln/>
        </p:spPr>
        <p:txBody>
          <a:bodyPr wrap="square" lIns="0" tIns="0" rIns="0" bIns="0" rtlCol="0" anchor="t"/>
          <a:lstStyle/>
          <a:p>
            <a:pPr algn="l" indent="0" marL="0">
              <a:lnSpc>
                <a:spcPct val="150000"/>
              </a:lnSpc>
              <a:buNone/>
            </a:pPr>
            <a:r>
              <a:rPr lang="en-US" sz="1200" dirty="0">
                <a:solidFill>
                  <a:srgbClr val="FFFFFF"/>
                </a:solidFill>
                <a:latin typeface="Arial" pitchFamily="34" charset="0"/>
                <a:ea typeface="Arial" pitchFamily="34" charset="-122"/>
                <a:cs typeface="Arial" pitchFamily="34" charset="-120"/>
              </a:rPr>
              <a:t>Последовательность шагов для устного ответа по теме тропического леса
</a:t>
            </a:r>
            <a:endParaRPr lang="en-US" sz="1200" dirty="0"/>
          </a:p>
        </p:txBody>
      </p:sp>
      <p:sp>
        <p:nvSpPr>
          <p:cNvPr id="6" name="Text 2"/>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15</a:t>
            </a:r>
            <a:endParaRPr lang="en-US"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5669" y="2770325"/>
            <a:ext cx="234413" cy="267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598525" y="2770325"/>
            <a:ext cx="267900" cy="2679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763200" y="523600"/>
            <a:ext cx="267900" cy="2679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916056" y="523600"/>
            <a:ext cx="301388" cy="2679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4776813" y="2770325"/>
            <a:ext cx="267900" cy="267900"/>
          </a:xfrm>
          <a:prstGeom prst="rect">
            <a:avLst/>
          </a:prstGeom>
        </p:spPr>
      </p:pic>
      <p:sp>
        <p:nvSpPr>
          <p:cNvPr id="13" name="Text 0"/>
          <p:cNvSpPr txBox="1"/>
          <p:nvPr/>
        </p:nvSpPr>
        <p:spPr>
          <a:xfrm>
            <a:off x="174300" y="251050"/>
            <a:ext cx="4141200" cy="12840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Мини-словарь для работы в классе
</a:t>
            </a:r>
            <a:endParaRPr lang="en-US" sz="2100" dirty="0"/>
          </a:p>
        </p:txBody>
      </p:sp>
      <p:sp>
        <p:nvSpPr>
          <p:cNvPr id="14"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16</a:t>
            </a:r>
            <a:endParaRPr lang="en-US" sz="700" dirty="0"/>
          </a:p>
        </p:txBody>
      </p:sp>
      <p:sp>
        <p:nvSpPr>
          <p:cNvPr id="15" name="Text 2"/>
          <p:cNvSpPr txBox="1"/>
          <p:nvPr/>
        </p:nvSpPr>
        <p:spPr>
          <a:xfrm>
            <a:off x="357000" y="3235450"/>
            <a:ext cx="1882800" cy="14289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Дерево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Слово tree помогает назвать самое заметное растение леса. Дети быстро запоминают его, потому что деревья в тропическом лесу высокие, зелёные и очень важные.
</a:t>
            </a:r>
            <a:endParaRPr lang="en-US" sz="1000" dirty="0"/>
          </a:p>
        </p:txBody>
      </p:sp>
      <p:sp>
        <p:nvSpPr>
          <p:cNvPr id="16" name="Text 3"/>
          <p:cNvSpPr txBox="1"/>
          <p:nvPr/>
        </p:nvSpPr>
        <p:spPr>
          <a:xfrm>
            <a:off x="2512975" y="3235450"/>
            <a:ext cx="1882800" cy="14289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Лист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Leaf — это лист. В теме rain forest это слово часто связано с цветом, размером и формой. Большие листья легко представить и легко описать по-английски.
</a:t>
            </a:r>
            <a:endParaRPr lang="en-US" sz="1000" dirty="0"/>
          </a:p>
        </p:txBody>
      </p:sp>
      <p:sp>
        <p:nvSpPr>
          <p:cNvPr id="17" name="Text 4"/>
          <p:cNvSpPr txBox="1"/>
          <p:nvPr/>
        </p:nvSpPr>
        <p:spPr>
          <a:xfrm>
            <a:off x="4691275" y="988725"/>
            <a:ext cx="1882800" cy="14289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Животное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Animal — общее слово для всех животных. Оно удобно, когда нужно сказать, что в лесу живёт много разных существ: birds, frogs, monkeys and more.
</a:t>
            </a:r>
            <a:endParaRPr lang="en-US" sz="1000" dirty="0"/>
          </a:p>
        </p:txBody>
      </p:sp>
      <p:sp>
        <p:nvSpPr>
          <p:cNvPr id="18" name="Text 5"/>
          <p:cNvSpPr txBox="1"/>
          <p:nvPr/>
        </p:nvSpPr>
        <p:spPr>
          <a:xfrm>
            <a:off x="6894400" y="988725"/>
            <a:ext cx="1845000" cy="14289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Река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River — важное слово для тропического леса. Река приносит воду, а значит рядом с ней живут растения и животные. Это простое, но очень нужное слово темы.
</a:t>
            </a:r>
            <a:endParaRPr lang="en-US" sz="1000" dirty="0"/>
          </a:p>
        </p:txBody>
      </p:sp>
      <p:sp>
        <p:nvSpPr>
          <p:cNvPr id="19" name="Text 6"/>
          <p:cNvSpPr txBox="1"/>
          <p:nvPr/>
        </p:nvSpPr>
        <p:spPr>
          <a:xfrm>
            <a:off x="4691263" y="3235450"/>
            <a:ext cx="1882800" cy="14289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Беречь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Protect — полезное слово для разговора о природе. Оно помогает сказать, что лес надо сохранять, а не ломать. Для детей это звучит просто и понятно: protect the forest.
</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256110" y="992450"/>
            <a:ext cx="3887180" cy="40329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74300" y="251050"/>
            <a:ext cx="8795400" cy="5670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Интересные факты для детей
</a:t>
            </a:r>
            <a:endParaRPr lang="en-US" sz="2100" dirty="0"/>
          </a:p>
        </p:txBody>
      </p:sp>
      <p:sp>
        <p:nvSpPr>
          <p:cNvPr id="9"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17</a:t>
            </a:r>
            <a:endParaRPr lang="en-US" sz="700" dirty="0"/>
          </a:p>
        </p:txBody>
      </p:sp>
      <p:sp>
        <p:nvSpPr>
          <p:cNvPr id="10" name="Text 2"/>
          <p:cNvSpPr txBox="1"/>
          <p:nvPr/>
        </p:nvSpPr>
        <p:spPr>
          <a:xfrm>
            <a:off x="324175" y="1293900"/>
            <a:ext cx="4198200" cy="6900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Лес всегда занят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тропическом лесу почти никогда не бывает тихо. Здесь кто-то летает, прыгает, ползёт или прячется. Поэтому можно сказать: The forest is full of life.
</a:t>
            </a:r>
            <a:endParaRPr lang="en-US" sz="1000" dirty="0"/>
          </a:p>
        </p:txBody>
      </p:sp>
      <p:sp>
        <p:nvSpPr>
          <p:cNvPr id="11" name="Text 3"/>
          <p:cNvSpPr txBox="1"/>
          <p:nvPr/>
        </p:nvSpPr>
        <p:spPr>
          <a:xfrm>
            <a:off x="324175" y="2268400"/>
            <a:ext cx="4198200" cy="6900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Кто где живёт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Одни животные живут на деревьях, другие — рядом с водой, а некоторые выходят только ночью. Это делает лес похожим на большой живой дом с разными этажами.
</a:t>
            </a:r>
            <a:endParaRPr lang="en-US" sz="1000" dirty="0"/>
          </a:p>
        </p:txBody>
      </p:sp>
      <p:sp>
        <p:nvSpPr>
          <p:cNvPr id="12" name="Text 4"/>
          <p:cNvSpPr txBox="1"/>
          <p:nvPr/>
        </p:nvSpPr>
        <p:spPr>
          <a:xfrm>
            <a:off x="324175" y="3242900"/>
            <a:ext cx="4198200" cy="6900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Большие листья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Многие листья в тропическом лесу очень большие. Им нужен свет, поэтому они стараются поймать больше солнечных лучей. The plants grow fast, because the climate is warm.
</a:t>
            </a:r>
            <a:endParaRPr lang="en-US" sz="1000" dirty="0"/>
          </a:p>
        </p:txBody>
      </p:sp>
      <p:sp>
        <p:nvSpPr>
          <p:cNvPr id="13" name="Text 5"/>
          <p:cNvSpPr txBox="1"/>
          <p:nvPr/>
        </p:nvSpPr>
        <p:spPr>
          <a:xfrm>
            <a:off x="324175" y="4217400"/>
            <a:ext cx="4198200" cy="6900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Жители не скучают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лесу растения быстро растут, а животные всё время заняты поиском еды и укрытия. Урок о rain forest получается ярким, потому что здесь действительно никто не сидит без дела.
</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12181" y="1428462"/>
            <a:ext cx="301388" cy="2679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153900" y="1428462"/>
            <a:ext cx="267900" cy="267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875331" y="1428462"/>
            <a:ext cx="301388" cy="2679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5646994" y="1428462"/>
            <a:ext cx="234413" cy="2679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7368425" y="1428462"/>
            <a:ext cx="267900" cy="2679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174300" y="251050"/>
            <a:ext cx="8795400" cy="7746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Язык класса по теме урока
</a:t>
            </a:r>
            <a:endParaRPr lang="en-US" sz="2100" dirty="0"/>
          </a:p>
        </p:txBody>
      </p:sp>
      <p:sp>
        <p:nvSpPr>
          <p:cNvPr id="16" name="Text 1"/>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18</a:t>
            </a:r>
            <a:endParaRPr lang="en-US" sz="700" dirty="0"/>
          </a:p>
        </p:txBody>
      </p:sp>
      <p:sp>
        <p:nvSpPr>
          <p:cNvPr id="17" name="Text 2"/>
          <p:cNvSpPr txBox="1"/>
          <p:nvPr/>
        </p:nvSpPr>
        <p:spPr>
          <a:xfrm>
            <a:off x="332925" y="1978338"/>
            <a:ext cx="1537200" cy="22338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Слушай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Команда Listen помогает начать задание и сосредоточиться на речи учителя. Она часто звучит перед новой фразой, звуком или коротким описанием леса.
</a:t>
            </a:r>
            <a:endParaRPr lang="en-US" sz="1000" dirty="0"/>
          </a:p>
        </p:txBody>
      </p:sp>
      <p:sp>
        <p:nvSpPr>
          <p:cNvPr id="18" name="Text 3"/>
          <p:cNvSpPr txBox="1"/>
          <p:nvPr/>
        </p:nvSpPr>
        <p:spPr>
          <a:xfrm>
            <a:off x="2066488" y="1978338"/>
            <a:ext cx="1537200" cy="22338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Повторяй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Слово repeat удобно для тренировки слов и предложений. Дети повторяют короткие модели и быстро запоминают их. Это полезно и совсем не страшно.
</a:t>
            </a:r>
            <a:endParaRPr lang="en-US" sz="1000" dirty="0"/>
          </a:p>
        </p:txBody>
      </p:sp>
      <p:sp>
        <p:nvSpPr>
          <p:cNvPr id="19" name="Text 4"/>
          <p:cNvSpPr txBox="1"/>
          <p:nvPr/>
        </p:nvSpPr>
        <p:spPr>
          <a:xfrm>
            <a:off x="3800212" y="1978338"/>
            <a:ext cx="1537200" cy="22338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Читай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Команда read помогает работать с текстом, карточками и простыми предложениями. В теме rain forest она поддерживает чтение слов о погоде, животных и растениях.
</a:t>
            </a:r>
            <a:endParaRPr lang="en-US" sz="1000" dirty="0"/>
          </a:p>
        </p:txBody>
      </p:sp>
      <p:sp>
        <p:nvSpPr>
          <p:cNvPr id="20" name="Text 5"/>
          <p:cNvSpPr txBox="1"/>
          <p:nvPr/>
        </p:nvSpPr>
        <p:spPr>
          <a:xfrm>
            <a:off x="5533913" y="1978338"/>
            <a:ext cx="1537200" cy="22338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Сопоставь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Фраза match нужна, когда надо соединить слово и картинку или вопрос и ответ. Такие упражнения делают урок активным и помогают лучше понять тему.
</a:t>
            </a:r>
            <a:endParaRPr lang="en-US" sz="1000" dirty="0"/>
          </a:p>
        </p:txBody>
      </p:sp>
      <p:sp>
        <p:nvSpPr>
          <p:cNvPr id="21" name="Text 6"/>
          <p:cNvSpPr txBox="1"/>
          <p:nvPr/>
        </p:nvSpPr>
        <p:spPr>
          <a:xfrm>
            <a:off x="7267625" y="1978338"/>
            <a:ext cx="1537200" cy="22338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Пиши и говори
</a:t>
            </a:r>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Команды write и speak помогают перейти от узнавания слов к собственному ответу. Дети могут написать одно предложение и затем сказать его вслух.
</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212121"/>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74300" y="2986347"/>
            <a:ext cx="8834100" cy="191520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44375" y="4848400"/>
            <a:ext cx="344700" cy="630900"/>
          </a:xfrm>
          <a:prstGeom prst="rect">
            <a:avLst/>
          </a:prstGeom>
          <a:noFill/>
          <a:ln/>
        </p:spPr>
        <p:txBody>
          <a:bodyPr wrap="square" lIns="0" tIns="0" rIns="0" bIns="0" rtlCol="0" anchor="t"/>
          <a:lstStyle/>
          <a:p>
            <a:pPr algn="r" indent="0" marL="0">
              <a:lnSpc>
                <a:spcPct val="100000"/>
              </a:lnSpc>
              <a:buNone/>
            </a:pPr>
            <a:r>
              <a:rPr lang="en-US" sz="700" dirty="0">
                <a:solidFill>
                  <a:srgbClr val="666666"/>
                </a:solidFill>
                <a:latin typeface="Arial" pitchFamily="34" charset="0"/>
                <a:ea typeface="Arial" pitchFamily="34" charset="-122"/>
                <a:cs typeface="Arial" pitchFamily="34" charset="-120"/>
              </a:rPr>
              <a:t>19</a:t>
            </a:r>
            <a:endParaRPr lang="en-US" sz="700" dirty="0"/>
          </a:p>
        </p:txBody>
      </p:sp>
      <p:sp>
        <p:nvSpPr>
          <p:cNvPr id="9" name="Text 1"/>
          <p:cNvSpPr txBox="1"/>
          <p:nvPr/>
        </p:nvSpPr>
        <p:spPr>
          <a:xfrm>
            <a:off x="174300" y="251050"/>
            <a:ext cx="8728800" cy="6309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Что запомнят после урока
</a:t>
            </a:r>
            <a:endParaRPr lang="en-US" sz="2100" dirty="0"/>
          </a:p>
        </p:txBody>
      </p:sp>
      <p:sp>
        <p:nvSpPr>
          <p:cNvPr id="10" name="Text 2"/>
          <p:cNvSpPr txBox="1"/>
          <p:nvPr/>
        </p:nvSpPr>
        <p:spPr>
          <a:xfrm>
            <a:off x="3380781" y="1774728"/>
            <a:ext cx="2363100" cy="8736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Кто там живёт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Дети вспомнят, что в тропическом лесу живёт много растений и животных. There are many trees. It is home to monkeys, birds, frogs and insects.
</a:t>
            </a:r>
            <a:endParaRPr lang="en-US" sz="900" dirty="0"/>
          </a:p>
        </p:txBody>
      </p:sp>
      <p:sp>
        <p:nvSpPr>
          <p:cNvPr id="11" name="Text 3"/>
          <p:cNvSpPr txBox="1"/>
          <p:nvPr/>
        </p:nvSpPr>
        <p:spPr>
          <a:xfrm>
            <a:off x="6243625" y="1774728"/>
            <a:ext cx="2363100" cy="8736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Как его беречь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Главная мысль урока — лес надо protect and save. We should care for nature, save trees and keep animals safe. Это коротко и очень важно.
</a:t>
            </a:r>
            <a:endParaRPr lang="en-US" sz="900" dirty="0"/>
          </a:p>
        </p:txBody>
      </p:sp>
      <p:sp>
        <p:nvSpPr>
          <p:cNvPr id="12" name="Text 4"/>
          <p:cNvSpPr txBox="1"/>
          <p:nvPr/>
        </p:nvSpPr>
        <p:spPr>
          <a:xfrm>
            <a:off x="460925" y="1774728"/>
            <a:ext cx="2363100" cy="8736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Что такое rain forest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Ученики запомнят, что rain forest — это тёплый и влажный лес. Можно сказать очень просто: It is hot and wet. The forest is green.
</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398300" y="1604200"/>
            <a:ext cx="7299900" cy="18300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Тема rain forest помогает детям легко учить новые слова, строить простые фразы и замечать красоту природы. Здесь английский звучит живо, понятно и немного волшебно — почти как зелёная сказка.
</a:t>
            </a:r>
            <a:endParaRPr lang="en-US" sz="1200" dirty="0"/>
          </a:p>
        </p:txBody>
      </p:sp>
      <p:sp>
        <p:nvSpPr>
          <p:cNvPr id="5" name="Text 1"/>
          <p:cNvSpPr txBox="1"/>
          <p:nvPr/>
        </p:nvSpPr>
        <p:spPr>
          <a:xfrm>
            <a:off x="174300" y="251050"/>
            <a:ext cx="7299900" cy="789300"/>
          </a:xfrm>
          <a:prstGeom prst="rect">
            <a:avLst/>
          </a:prstGeom>
          <a:noFill/>
          <a:ln/>
        </p:spPr>
        <p:txBody>
          <a:bodyPr wrap="square" lIns="0" tIns="0" rIns="0" bIns="0" rtlCol="0" anchor="t"/>
          <a:lstStyle/>
          <a:p>
            <a:pPr algn="l" indent="0" marL="0">
              <a:lnSpc>
                <a:spcPct val="90000"/>
              </a:lnSpc>
              <a:buNone/>
            </a:pPr>
            <a:r>
              <a:rPr lang="en-US" sz="2100" dirty="0">
                <a:solidFill>
                  <a:srgbClr val="FFFFFF"/>
                </a:solidFill>
                <a:latin typeface="Arial" pitchFamily="34" charset="0"/>
                <a:ea typeface="Arial" pitchFamily="34" charset="-122"/>
                <a:cs typeface="Arial" pitchFamily="34" charset="-120"/>
              </a:rPr>
              <a:t>Тропический лес: яркая тема для урока английского
</a:t>
            </a:r>
            <a:endParaRPr lang="en-US" sz="2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2026-05-30T10:59:06Z</dcterms:created>
  <dcterms:modified xsi:type="dcterms:W3CDTF">2026-05-30T10:59:06Z</dcterms:modified>
</cp:coreProperties>
</file>