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png"/><Relationship Id="rId2" Type="http://schemas.openxmlformats.org/officeDocument/2006/relationships/image" Target="../media/image-1-2.png"/><Relationship Id="rId3" Type="http://schemas.openxmlformats.org/officeDocument/2006/relationships/image" Target="../media/image-1-3.jpeg"/><Relationship Id="rId4" Type="http://schemas.openxmlformats.org/officeDocument/2006/relationships/image" Target="../media/image-1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png"/><Relationship Id="rId2" Type="http://schemas.openxmlformats.org/officeDocument/2006/relationships/image" Target="../media/image-2-2.jpeg"/><Relationship Id="rId3" Type="http://schemas.openxmlformats.org/officeDocument/2006/relationships/image" Target="../media/image-2-3.png"/><Relationship Id="rId4" Type="http://schemas.openxmlformats.org/officeDocument/2006/relationships/image" Target="../media/image-2-4.png"/><Relationship Id="rId5" Type="http://schemas.openxmlformats.org/officeDocument/2006/relationships/image" Target="../media/image-2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png"/><Relationship Id="rId3" Type="http://schemas.openxmlformats.org/officeDocument/2006/relationships/image" Target="../media/image-3-3.png"/><Relationship Id="rId4" Type="http://schemas.openxmlformats.org/officeDocument/2006/relationships/image" Target="../media/image-3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image" Target="../media/image-4-2.jpeg"/><Relationship Id="rId3" Type="http://schemas.openxmlformats.org/officeDocument/2006/relationships/image" Target="../media/image-4-3.png"/><Relationship Id="rId4" Type="http://schemas.openxmlformats.org/officeDocument/2006/relationships/image" Target="../media/image-4-4.png"/><Relationship Id="rId5" Type="http://schemas.openxmlformats.org/officeDocument/2006/relationships/image" Target="../media/image-4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png"/><Relationship Id="rId3" Type="http://schemas.openxmlformats.org/officeDocument/2006/relationships/image" Target="../media/image-5-3.png"/><Relationship Id="rId4" Type="http://schemas.openxmlformats.org/officeDocument/2006/relationships/image" Target="../media/image-5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image" Target="../media/image-6-3.png"/><Relationship Id="rId4" Type="http://schemas.openxmlformats.org/officeDocument/2006/relationships/image" Target="../media/image-6-4.png"/><Relationship Id="rId5" Type="http://schemas.openxmlformats.org/officeDocument/2006/relationships/image" Target="../media/image-6-5.png"/><Relationship Id="rId6" Type="http://schemas.openxmlformats.org/officeDocument/2006/relationships/image" Target="../media/image-6-6.png"/><Relationship Id="rId7" Type="http://schemas.openxmlformats.org/officeDocument/2006/relationships/image" Target="../media/image-6-7.png"/><Relationship Id="rId8" Type="http://schemas.openxmlformats.org/officeDocument/2006/relationships/image" Target="../media/image-6-8.png"/><Relationship Id="rId9" Type="http://schemas.openxmlformats.org/officeDocument/2006/relationships/image" Target="../media/image-6-9.png"/><Relationship Id="rId10" Type="http://schemas.openxmlformats.org/officeDocument/2006/relationships/image" Target="../media/image-6-10.png"/><Relationship Id="rId11" Type="http://schemas.openxmlformats.org/officeDocument/2006/relationships/image" Target="../media/image-6-11.png"/><Relationship Id="rId12" Type="http://schemas.openxmlformats.org/officeDocument/2006/relationships/slideLayout" Target="../slideLayouts/slideLayout1.xml"/><Relationship Id="rId13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image" Target="../media/image-8-3.png"/><Relationship Id="rId4" Type="http://schemas.openxmlformats.org/officeDocument/2006/relationships/image" Target="../media/image-8-4.jpeg"/><Relationship Id="rId5" Type="http://schemas.openxmlformats.org/officeDocument/2006/relationships/image" Target="../media/image-8-5.png"/><Relationship Id="rId6" Type="http://schemas.openxmlformats.org/officeDocument/2006/relationships/image" Target="../media/image-8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png"/><Relationship Id="rId3" Type="http://schemas.openxmlformats.org/officeDocument/2006/relationships/image" Target="../media/image-9-3.png"/><Relationship Id="rId4" Type="http://schemas.openxmlformats.org/officeDocument/2006/relationships/image" Target="../media/image-9-4.png"/><Relationship Id="rId5" Type="http://schemas.openxmlformats.org/officeDocument/2006/relationships/image" Target="../media/image-9-5.png"/><Relationship Id="rId6" Type="http://schemas.openxmlformats.org/officeDocument/2006/relationships/image" Target="../media/image-9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png"/><Relationship Id="rId3" Type="http://schemas.openxmlformats.org/officeDocument/2006/relationships/image" Target="../media/image-11-3.png"/><Relationship Id="rId4" Type="http://schemas.openxmlformats.org/officeDocument/2006/relationships/image" Target="../media/image-11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png"/><Relationship Id="rId3" Type="http://schemas.openxmlformats.org/officeDocument/2006/relationships/image" Target="../media/image-12-3.png"/><Relationship Id="rId4" Type="http://schemas.openxmlformats.org/officeDocument/2006/relationships/image" Target="../media/image-12-4.png"/><Relationship Id="rId5" Type="http://schemas.openxmlformats.org/officeDocument/2006/relationships/image" Target="../media/image-12-5.png"/><Relationship Id="rId6" Type="http://schemas.openxmlformats.org/officeDocument/2006/relationships/image" Target="../media/image-12-6.png"/><Relationship Id="rId7" Type="http://schemas.openxmlformats.org/officeDocument/2006/relationships/image" Target="../media/image-12-7.png"/><Relationship Id="rId8" Type="http://schemas.openxmlformats.org/officeDocument/2006/relationships/image" Target="../media/image-12-8.png"/><Relationship Id="rId9" Type="http://schemas.openxmlformats.org/officeDocument/2006/relationships/image" Target="../media/image-12-9.png"/><Relationship Id="rId10" Type="http://schemas.openxmlformats.org/officeDocument/2006/relationships/image" Target="../media/image-12-10.png"/><Relationship Id="rId11" Type="http://schemas.openxmlformats.org/officeDocument/2006/relationships/image" Target="../media/image-12-11.png"/><Relationship Id="rId12" Type="http://schemas.openxmlformats.org/officeDocument/2006/relationships/slideLayout" Target="../slideLayouts/slideLayout1.xml"/><Relationship Id="rId13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jpeg"/><Relationship Id="rId2" Type="http://schemas.openxmlformats.org/officeDocument/2006/relationships/image" Target="../media/image-13-2.png"/><Relationship Id="rId3" Type="http://schemas.openxmlformats.org/officeDocument/2006/relationships/image" Target="../media/image-13-3.png"/><Relationship Id="rId4" Type="http://schemas.openxmlformats.org/officeDocument/2006/relationships/image" Target="../media/image-13-4.png"/><Relationship Id="rId5" Type="http://schemas.openxmlformats.org/officeDocument/2006/relationships/image" Target="../media/image-13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png"/><Relationship Id="rId3" Type="http://schemas.openxmlformats.org/officeDocument/2006/relationships/image" Target="../media/image-14-3.png"/><Relationship Id="rId4" Type="http://schemas.openxmlformats.org/officeDocument/2006/relationships/image" Target="../media/image-14-4.png"/><Relationship Id="rId5" Type="http://schemas.openxmlformats.org/officeDocument/2006/relationships/image" Target="../media/image-14-5.png"/><Relationship Id="rId6" Type="http://schemas.openxmlformats.org/officeDocument/2006/relationships/image" Target="../media/image-14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png"/><Relationship Id="rId3" Type="http://schemas.openxmlformats.org/officeDocument/2006/relationships/image" Target="../media/image-15-3.png"/><Relationship Id="rId4" Type="http://schemas.openxmlformats.org/officeDocument/2006/relationships/image" Target="../media/image-15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png"/><Relationship Id="rId3" Type="http://schemas.openxmlformats.org/officeDocument/2006/relationships/image" Target="../media/image-16-3.png"/><Relationship Id="rId4" Type="http://schemas.openxmlformats.org/officeDocument/2006/relationships/image" Target="../media/image-16-4.png"/><Relationship Id="rId5" Type="http://schemas.openxmlformats.org/officeDocument/2006/relationships/image" Target="../media/image-16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png"/><Relationship Id="rId3" Type="http://schemas.openxmlformats.org/officeDocument/2006/relationships/image" Target="../media/image-18-3.jpeg"/><Relationship Id="rId4" Type="http://schemas.openxmlformats.org/officeDocument/2006/relationships/image" Target="../media/image-18-4.png"/><Relationship Id="rId5" Type="http://schemas.openxmlformats.org/officeDocument/2006/relationships/image" Target="../media/image-18-5.jpeg"/><Relationship Id="rId6" Type="http://schemas.openxmlformats.org/officeDocument/2006/relationships/image" Target="../media/image-18-6.png"/><Relationship Id="rId7" Type="http://schemas.openxmlformats.org/officeDocument/2006/relationships/image" Target="../media/image-18-7.jpeg"/><Relationship Id="rId8" Type="http://schemas.openxmlformats.org/officeDocument/2006/relationships/image" Target="../media/image-18-8.png"/><Relationship Id="rId9" Type="http://schemas.openxmlformats.org/officeDocument/2006/relationships/slideLayout" Target="../slideLayouts/slideLayout1.xml"/><Relationship Id="rId10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png"/><Relationship Id="rId3" Type="http://schemas.openxmlformats.org/officeDocument/2006/relationships/image" Target="../media/image-19-3.png"/><Relationship Id="rId4" Type="http://schemas.openxmlformats.org/officeDocument/2006/relationships/image" Target="../media/image-19-4.png"/><Relationship Id="rId5" Type="http://schemas.openxmlformats.org/officeDocument/2006/relationships/image" Target="../media/image-19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14450" y="276225"/>
            <a:ext cx="2534109" cy="46338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3207774" y="929640"/>
            <a:ext cx="5549400" cy="2941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600" b="1" dirty="0">
                <a:solidFill>
                  <a:srgbClr val="005C4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Работа с картиной: как составить устное сочинение
</a:t>
            </a:r>
            <a:pPr algn="l" indent="0" marL="0">
              <a:lnSpc>
                <a:spcPct val="100000"/>
              </a:lnSpc>
              <a:buNone/>
            </a:pPr>
            <a:r>
              <a:rPr lang="en-US" sz="3600" b="1" dirty="0">
                <a:solidFill>
                  <a:srgbClr val="005C4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5C4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Учимся видеть картину, говорить точно и рассказывать связно.
</a:t>
            </a:r>
            <a:endParaRPr lang="en-US" sz="3600" dirty="0"/>
          </a:p>
        </p:txBody>
      </p:sp>
      <p:sp>
        <p:nvSpPr>
          <p:cNvPr id="7" name="Text 1"/>
          <p:cNvSpPr txBox="1"/>
          <p:nvPr/>
        </p:nvSpPr>
        <p:spPr>
          <a:xfrm>
            <a:off x="3457795" y="4535013"/>
            <a:ext cx="2899500" cy="199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5C4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10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224945" y="1437866"/>
            <a:ext cx="4518900" cy="3022897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8053387" y="4669824"/>
            <a:ext cx="703800" cy="197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E3E8D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800" dirty="0"/>
          </a:p>
        </p:txBody>
      </p:sp>
      <p:sp>
        <p:nvSpPr>
          <p:cNvPr id="8" name="Text 1"/>
          <p:cNvSpPr txBox="1"/>
          <p:nvPr/>
        </p:nvSpPr>
        <p:spPr>
          <a:xfrm>
            <a:off x="428625" y="368710"/>
            <a:ext cx="7867200" cy="737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3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Картина как подсказка для речи
</a:t>
            </a:r>
            <a:endParaRPr lang="en-US" sz="3000" dirty="0"/>
          </a:p>
        </p:txBody>
      </p:sp>
      <p:sp>
        <p:nvSpPr>
          <p:cNvPr id="9" name="Text 2"/>
          <p:cNvSpPr txBox="1"/>
          <p:nvPr/>
        </p:nvSpPr>
        <p:spPr>
          <a:xfrm>
            <a:off x="714683" y="1895475"/>
            <a:ext cx="3067200" cy="277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Картина помогает не гадать, а опираться на то, что видно. Так легче замечать детали, подбирать слова, строить предложения и отвечать по порядку — спокойно, понятно и без лишних остановок.
</a:t>
            </a:r>
            <a:endParaRPr lang="en-US" sz="12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428625" y="368710"/>
            <a:ext cx="7867342" cy="73741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3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 чего начинается рассматривание картины
</a:t>
            </a:r>
            <a:endParaRPr lang="en-US" sz="3000" dirty="0"/>
          </a:p>
        </p:txBody>
      </p:sp>
      <p:sp>
        <p:nvSpPr>
          <p:cNvPr id="7" name="Text 1"/>
          <p:cNvSpPr txBox="1"/>
          <p:nvPr/>
        </p:nvSpPr>
        <p:spPr>
          <a:xfrm>
            <a:off x="8053387" y="4669824"/>
            <a:ext cx="703660" cy="197143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E3E8D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800" dirty="0"/>
          </a:p>
        </p:txBody>
      </p:sp>
      <p:sp>
        <p:nvSpPr>
          <p:cNvPr id="8" name="Text 2"/>
          <p:cNvSpPr txBox="1"/>
          <p:nvPr/>
        </p:nvSpPr>
        <p:spPr>
          <a:xfrm>
            <a:off x="590118" y="2366158"/>
            <a:ext cx="1967420" cy="1266971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E3E8D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1. Смотрим на картину целиком
</a:t>
            </a:r>
            <a:pPr algn="l" indent="0" marL="0">
              <a:lnSpc>
                <a:spcPct val="100000"/>
              </a:lnSpc>
              <a:buNone/>
            </a:pPr>
            <a:r>
              <a:rPr lang="en-US" sz="500" b="1" dirty="0">
                <a:solidFill>
                  <a:srgbClr val="E3E8D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E3E8D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Сначала нужно охватить взглядом всё изображение. Так становится понятна общая тема и то, о чём будет рассказ.
</a:t>
            </a:r>
            <a:endParaRPr lang="en-US" sz="1200" dirty="0"/>
          </a:p>
        </p:txBody>
      </p:sp>
      <p:sp>
        <p:nvSpPr>
          <p:cNvPr id="9" name="Text 3"/>
          <p:cNvSpPr txBox="1"/>
          <p:nvPr/>
        </p:nvSpPr>
        <p:spPr>
          <a:xfrm>
            <a:off x="3588290" y="2535107"/>
            <a:ext cx="1967420" cy="126697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E3E8D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2. Находим главное
</a:t>
            </a:r>
            <a:pPr algn="l" indent="0" marL="0">
              <a:lnSpc>
                <a:spcPct val="100000"/>
              </a:lnSpc>
              <a:buNone/>
            </a:pPr>
            <a:r>
              <a:rPr lang="en-US" sz="500" b="1" dirty="0">
                <a:solidFill>
                  <a:srgbClr val="E3E8D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E3E8D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Потом выделяем героев, предметы, цвета, свет, небо, природу или обстановку комнаты. Это помогает не пропустить важные части.
</a:t>
            </a:r>
            <a:endParaRPr lang="en-US" sz="1200" dirty="0"/>
          </a:p>
        </p:txBody>
      </p:sp>
      <p:sp>
        <p:nvSpPr>
          <p:cNvPr id="10" name="Text 4"/>
          <p:cNvSpPr txBox="1"/>
          <p:nvPr/>
        </p:nvSpPr>
        <p:spPr>
          <a:xfrm>
            <a:off x="6591017" y="3194061"/>
            <a:ext cx="1967419" cy="1266971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E3E8D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3. Определяем общее впечатление
</a:t>
            </a:r>
            <a:pPr algn="l" indent="0" marL="0">
              <a:lnSpc>
                <a:spcPct val="100000"/>
              </a:lnSpc>
              <a:buNone/>
            </a:pPr>
            <a:r>
              <a:rPr lang="en-US" sz="500" b="1" dirty="0">
                <a:solidFill>
                  <a:srgbClr val="E3E8D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E3E8D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Затем замечаем, какое это время суток, есть ли движение или покой, радость или тишина. По этим признакам легче назвать настроение.
</a:t>
            </a:r>
            <a:endParaRPr lang="en-US" sz="12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309832" y="1609130"/>
            <a:ext cx="2542964" cy="32388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428625" y="368710"/>
            <a:ext cx="7867200" cy="737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3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Куда смотреть в первую очередь
</a:t>
            </a:r>
            <a:endParaRPr lang="en-US" sz="3000" dirty="0"/>
          </a:p>
        </p:txBody>
      </p:sp>
      <p:sp>
        <p:nvSpPr>
          <p:cNvPr id="8" name="Text 1"/>
          <p:cNvSpPr txBox="1"/>
          <p:nvPr/>
        </p:nvSpPr>
        <p:spPr>
          <a:xfrm>
            <a:off x="648704" y="1862071"/>
            <a:ext cx="2253600" cy="2263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E3E8D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Центр и передний план
</a:t>
            </a:r>
            <a:pPr algn="l" indent="0" marL="0">
              <a:lnSpc>
                <a:spcPct val="100000"/>
              </a:lnSpc>
              <a:buNone/>
            </a:pPr>
            <a:r>
              <a:rPr lang="en-US" sz="500" b="1" dirty="0">
                <a:solidFill>
                  <a:srgbClr val="E3E8D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E3E8D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Чаще всего самое важное находится в центре и на переднем плане. Здесь обычно видны главные герои, предметы или действие, которое сразу привлекает внимание.
</a:t>
            </a:r>
            <a:endParaRPr lang="en-US" sz="1200" dirty="0"/>
          </a:p>
        </p:txBody>
      </p:sp>
      <p:sp>
        <p:nvSpPr>
          <p:cNvPr id="9" name="Text 2"/>
          <p:cNvSpPr txBox="1"/>
          <p:nvPr/>
        </p:nvSpPr>
        <p:spPr>
          <a:xfrm>
            <a:off x="8053387" y="4669824"/>
            <a:ext cx="703800" cy="197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E3E8D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800" dirty="0"/>
          </a:p>
        </p:txBody>
      </p:sp>
      <p:sp>
        <p:nvSpPr>
          <p:cNvPr id="10" name="Text 3"/>
          <p:cNvSpPr txBox="1"/>
          <p:nvPr/>
        </p:nvSpPr>
        <p:spPr>
          <a:xfrm>
            <a:off x="6264081" y="1862071"/>
            <a:ext cx="2253600" cy="2263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E3E8D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Задний план и мелкие признаки
</a:t>
            </a:r>
            <a:pPr algn="l" indent="0" marL="0">
              <a:lnSpc>
                <a:spcPct val="100000"/>
              </a:lnSpc>
              <a:buNone/>
            </a:pPr>
            <a:r>
              <a:rPr lang="en-US" sz="500" b="1" dirty="0">
                <a:solidFill>
                  <a:srgbClr val="E3E8D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E3E8D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Но и задний план нельзя пропускать. Там могут быть деревья, небо, окна, облака или другие детали, которые помогают лучше понять картину и подобрать точные слова.
</a:t>
            </a:r>
            <a:endParaRPr lang="en-US" sz="12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28625" y="1536435"/>
            <a:ext cx="8331111" cy="2989679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8053387" y="4669824"/>
            <a:ext cx="703660" cy="197143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E3E8D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800" dirty="0"/>
          </a:p>
        </p:txBody>
      </p:sp>
      <p:sp>
        <p:nvSpPr>
          <p:cNvPr id="7" name="Text 1"/>
          <p:cNvSpPr txBox="1"/>
          <p:nvPr/>
        </p:nvSpPr>
        <p:spPr>
          <a:xfrm>
            <a:off x="428625" y="368710"/>
            <a:ext cx="7867342" cy="8453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3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План устного сочинения по картине
</a:t>
            </a:r>
            <a:pPr algn="l" indent="0" marL="0">
              <a:lnSpc>
                <a:spcPct val="80000"/>
              </a:lnSpc>
              <a:buNone/>
            </a:pPr>
            <a:r>
              <a:rPr lang="en-US" sz="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8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Последовательность помогает построить ответ без путаницы и лишних повторов.
</a:t>
            </a:r>
            <a:endParaRPr lang="en-US" sz="30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54056" y="1696931"/>
            <a:ext cx="375600" cy="3756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503626" y="1696931"/>
            <a:ext cx="328763" cy="375729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6296516" y="1696931"/>
            <a:ext cx="375729" cy="375729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663776" y="3373331"/>
            <a:ext cx="375729" cy="375729"/>
          </a:xfrm>
          <a:prstGeom prst="rect">
            <a:avLst/>
          </a:prstGeom>
        </p:spPr>
      </p:pic>
      <p:pic>
        <p:nvPicPr>
          <p:cNvPr id="11" name="Image 9" descr="preencoded.png">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2" name="Image 10" descr="preencoded.png">    </p:cNvPr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3480143" y="3394205"/>
            <a:ext cx="375729" cy="333981"/>
          </a:xfrm>
          <a:prstGeom prst="rect">
            <a:avLst/>
          </a:prstGeom>
        </p:spPr>
      </p:pic>
      <p:sp>
        <p:nvSpPr>
          <p:cNvPr id="13" name="Text 0"/>
          <p:cNvSpPr txBox="1"/>
          <p:nvPr/>
        </p:nvSpPr>
        <p:spPr>
          <a:xfrm>
            <a:off x="428625" y="368710"/>
            <a:ext cx="7867342" cy="73741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3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Слова, которые делают описание точным
</a:t>
            </a:r>
            <a:endParaRPr lang="en-US" sz="3000" dirty="0"/>
          </a:p>
        </p:txBody>
      </p:sp>
      <p:sp>
        <p:nvSpPr>
          <p:cNvPr id="14" name="Text 1"/>
          <p:cNvSpPr txBox="1"/>
          <p:nvPr/>
        </p:nvSpPr>
        <p:spPr>
          <a:xfrm>
            <a:off x="8053387" y="4669824"/>
            <a:ext cx="703660" cy="197143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E3E8D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800" dirty="0"/>
          </a:p>
        </p:txBody>
      </p:sp>
      <p:sp>
        <p:nvSpPr>
          <p:cNvPr id="15" name="Text 2"/>
          <p:cNvSpPr txBox="1"/>
          <p:nvPr/>
        </p:nvSpPr>
        <p:spPr>
          <a:xfrm>
            <a:off x="1285601" y="1695597"/>
            <a:ext cx="1619832" cy="104321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Слова-признаки
</a:t>
            </a:r>
            <a:pPr algn="l" indent="0" marL="0">
              <a:lnSpc>
                <a:spcPct val="100000"/>
              </a:lnSpc>
              <a:buNone/>
            </a:pPr>
            <a:r>
              <a:rPr lang="en-US" sz="6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Они помогают назвать цвет, размер, свет, настроение и другие качества. Без них рассказ становится серым, как дождливый понедельник.
</a:t>
            </a:r>
            <a:endParaRPr lang="en-US" sz="1300" dirty="0"/>
          </a:p>
        </p:txBody>
      </p:sp>
      <p:sp>
        <p:nvSpPr>
          <p:cNvPr id="16" name="Text 3"/>
          <p:cNvSpPr txBox="1"/>
          <p:nvPr/>
        </p:nvSpPr>
        <p:spPr>
          <a:xfrm>
            <a:off x="4095169" y="1695597"/>
            <a:ext cx="1619832" cy="104321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Слова-действия
</a:t>
            </a:r>
            <a:pPr algn="l" indent="0" marL="0">
              <a:lnSpc>
                <a:spcPct val="100000"/>
              </a:lnSpc>
              <a:buNone/>
            </a:pPr>
            <a:r>
              <a:rPr lang="en-US" sz="6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 их помощью видно, что делает герой, животное или предмет в картине. Действия делают описание живым и понятным.
</a:t>
            </a:r>
            <a:endParaRPr lang="en-US" sz="1300" dirty="0"/>
          </a:p>
        </p:txBody>
      </p:sp>
      <p:sp>
        <p:nvSpPr>
          <p:cNvPr id="17" name="Text 4"/>
          <p:cNvSpPr txBox="1"/>
          <p:nvPr/>
        </p:nvSpPr>
        <p:spPr>
          <a:xfrm>
            <a:off x="6912111" y="1695597"/>
            <a:ext cx="1619832" cy="104321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5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Точные определения
</a:t>
            </a:r>
            <a:pPr algn="l" indent="0" marL="0">
              <a:lnSpc>
                <a:spcPct val="100000"/>
              </a:lnSpc>
              <a:buNone/>
            </a:pPr>
            <a:r>
              <a:rPr lang="en-US" sz="556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2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Слова вроде «яркий», «тихий», «тёплый» и «задумчивый» помогают не говорить слишком общо. Чем точнее слово, тем выразительнее ответ.
</a:t>
            </a:r>
            <a:endParaRPr lang="en-US" sz="1205" dirty="0"/>
          </a:p>
        </p:txBody>
      </p:sp>
      <p:sp>
        <p:nvSpPr>
          <p:cNvPr id="18" name="Text 5"/>
          <p:cNvSpPr txBox="1"/>
          <p:nvPr/>
        </p:nvSpPr>
        <p:spPr>
          <a:xfrm>
            <a:off x="1285601" y="3362165"/>
            <a:ext cx="1619832" cy="104321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Избегаем повторов
</a:t>
            </a:r>
            <a:pPr algn="l" indent="0" marL="0">
              <a:lnSpc>
                <a:spcPct val="100000"/>
              </a:lnSpc>
              <a:buNone/>
            </a:pPr>
            <a:r>
              <a:rPr lang="en-US" sz="6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 всё время повторять одно и то же слово, рассказ быстро утомляет. Лучше подбирать близкие по смыслу, но разные выражения.
</a:t>
            </a:r>
            <a:endParaRPr lang="en-US" sz="1300" dirty="0"/>
          </a:p>
        </p:txBody>
      </p:sp>
      <p:sp>
        <p:nvSpPr>
          <p:cNvPr id="19" name="Text 6"/>
          <p:cNvSpPr txBox="1"/>
          <p:nvPr/>
        </p:nvSpPr>
        <p:spPr>
          <a:xfrm>
            <a:off x="4095169" y="3362165"/>
            <a:ext cx="1619832" cy="104321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14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Больше выразительности
</a:t>
            </a:r>
            <a:pPr algn="l" indent="0" marL="0">
              <a:lnSpc>
                <a:spcPct val="100000"/>
              </a:lnSpc>
              <a:buNone/>
            </a:pPr>
            <a:r>
              <a:rPr lang="en-US" sz="56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3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Подходящие слова помогают сделать речь аккуратной, понятной и красивой. Тогда по картине хочется слушать, а не скучать.
</a:t>
            </a:r>
            <a:endParaRPr lang="en-US" sz="1214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428625" y="368710"/>
            <a:ext cx="7867342" cy="73741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3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определить настроение картины
</a:t>
            </a:r>
            <a:endParaRPr lang="en-US" sz="3000" dirty="0"/>
          </a:p>
        </p:txBody>
      </p:sp>
      <p:sp>
        <p:nvSpPr>
          <p:cNvPr id="5" name="Text 1"/>
          <p:cNvSpPr txBox="1"/>
          <p:nvPr/>
        </p:nvSpPr>
        <p:spPr>
          <a:xfrm>
            <a:off x="8053387" y="4669824"/>
            <a:ext cx="703660" cy="197143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E3E8D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800" dirty="0"/>
          </a:p>
        </p:txBody>
      </p:sp>
      <p:sp>
        <p:nvSpPr>
          <p:cNvPr id="6" name="Text 2"/>
          <p:cNvSpPr txBox="1"/>
          <p:nvPr/>
        </p:nvSpPr>
        <p:spPr>
          <a:xfrm>
            <a:off x="592932" y="2724004"/>
            <a:ext cx="2286000" cy="173369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E3E8D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Посмотри на цвета и свет: тёплые и яркие оттенки чаще создают радостное, праздничное впечатление, а тёмные и холодные — более спокойное или тревожное.
</a:t>
            </a:r>
            <a:endParaRPr lang="en-US" sz="1200" dirty="0"/>
          </a:p>
        </p:txBody>
      </p:sp>
      <p:sp>
        <p:nvSpPr>
          <p:cNvPr id="7" name="Text 3"/>
          <p:cNvSpPr txBox="1"/>
          <p:nvPr/>
        </p:nvSpPr>
        <p:spPr>
          <a:xfrm>
            <a:off x="3436145" y="2724004"/>
            <a:ext cx="2286000" cy="173369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E3E8D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Обрати внимание на позы, лица и движение героев. Если они улыбаются, стоят свободно или заняты приятным делом, настроение обычно светлое и дружелюбное.
</a:t>
            </a:r>
            <a:endParaRPr lang="en-US" sz="1200" dirty="0"/>
          </a:p>
        </p:txBody>
      </p:sp>
      <p:sp>
        <p:nvSpPr>
          <p:cNvPr id="8" name="Text 4"/>
          <p:cNvSpPr txBox="1"/>
          <p:nvPr/>
        </p:nvSpPr>
        <p:spPr>
          <a:xfrm>
            <a:off x="6307932" y="2724004"/>
            <a:ext cx="2286000" cy="173369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E3E8D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Назови одно главное настроение и докажи его деталями. Для ответа достаточно коротко объяснить, почему картина кажется весёлой, тихой, загадочной или грустной.
</a:t>
            </a:r>
            <a:endParaRPr lang="en-US" sz="12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218815" y="1466400"/>
            <a:ext cx="2570520" cy="30360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428625" y="368710"/>
            <a:ext cx="7867342" cy="73741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3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описывать героев и предметы
</a:t>
            </a:r>
            <a:endParaRPr lang="en-US" sz="3000" dirty="0"/>
          </a:p>
        </p:txBody>
      </p:sp>
      <p:sp>
        <p:nvSpPr>
          <p:cNvPr id="9" name="Text 1"/>
          <p:cNvSpPr txBox="1"/>
          <p:nvPr/>
        </p:nvSpPr>
        <p:spPr>
          <a:xfrm>
            <a:off x="8053387" y="4669824"/>
            <a:ext cx="703660" cy="197143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E3E8D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800" dirty="0"/>
          </a:p>
        </p:txBody>
      </p:sp>
      <p:sp>
        <p:nvSpPr>
          <p:cNvPr id="10" name="Text 2"/>
          <p:cNvSpPr txBox="1"/>
          <p:nvPr/>
        </p:nvSpPr>
        <p:spPr>
          <a:xfrm>
            <a:off x="634889" y="1869410"/>
            <a:ext cx="2253665" cy="2633097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 на картине человек
</a:t>
            </a:r>
            <a:pPr algn="l" indent="0" marL="0">
              <a:lnSpc>
                <a:spcPct val="100000"/>
              </a:lnSpc>
              <a:buNone/>
            </a:pPr>
            <a:r>
              <a:rPr lang="en-US" sz="5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Сначала замечаем внешний вид, одежду, позу и выражение лица. Затем говорим, что человек делает и какое впечатление он производит. Так описание получается живым и точным.
</a:t>
            </a:r>
            <a:endParaRPr lang="en-US" sz="1200" dirty="0"/>
          </a:p>
        </p:txBody>
      </p:sp>
      <p:sp>
        <p:nvSpPr>
          <p:cNvPr id="11" name="Text 3"/>
          <p:cNvSpPr txBox="1"/>
          <p:nvPr/>
        </p:nvSpPr>
        <p:spPr>
          <a:xfrm>
            <a:off x="3546155" y="1869410"/>
            <a:ext cx="2253600" cy="2633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 на картине животное или предмет
</a:t>
            </a:r>
            <a:pPr algn="l" indent="0" marL="0">
              <a:lnSpc>
                <a:spcPct val="100000"/>
              </a:lnSpc>
              <a:buNone/>
            </a:pPr>
            <a:r>
              <a:rPr lang="en-US" sz="5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 животного важны повадки, движение и характерные признаки. У предмета называем форму, цвет, размер и назначение. Не нужно перечислять всё подряд — выбираем только нужное.
</a:t>
            </a:r>
            <a:endParaRPr lang="en-US" sz="12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428625" y="368710"/>
            <a:ext cx="7867342" cy="73741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3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начинается устное сочинение
</a:t>
            </a:r>
            <a:endParaRPr lang="en-US" sz="3000" dirty="0"/>
          </a:p>
        </p:txBody>
      </p:sp>
      <p:sp>
        <p:nvSpPr>
          <p:cNvPr id="9" name="Text 1"/>
          <p:cNvSpPr txBox="1"/>
          <p:nvPr/>
        </p:nvSpPr>
        <p:spPr>
          <a:xfrm>
            <a:off x="6299883" y="2571751"/>
            <a:ext cx="2253665" cy="190719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Такой старт помогает быстро войти в рассказ и не терять время. Главные подробности и вывод лучше оставить для основной части и конца.
</a:t>
            </a:r>
            <a:endParaRPr lang="en-US" sz="1200" dirty="0"/>
          </a:p>
        </p:txBody>
      </p:sp>
      <p:sp>
        <p:nvSpPr>
          <p:cNvPr id="10" name="Text 2"/>
          <p:cNvSpPr txBox="1"/>
          <p:nvPr/>
        </p:nvSpPr>
        <p:spPr>
          <a:xfrm>
            <a:off x="8053387" y="4669824"/>
            <a:ext cx="703660" cy="197143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E3E8D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800" dirty="0"/>
          </a:p>
        </p:txBody>
      </p:sp>
      <p:sp>
        <p:nvSpPr>
          <p:cNvPr id="11" name="Text 3"/>
          <p:cNvSpPr txBox="1"/>
          <p:nvPr/>
        </p:nvSpPr>
        <p:spPr>
          <a:xfrm>
            <a:off x="634889" y="2571751"/>
            <a:ext cx="2253665" cy="190719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начале можно назвать картину и, если известно, её автора. Затем стоит коротко сказать, о чём изображение, чтобы слушатель сразу понял тему.
</a:t>
            </a:r>
            <a:endParaRPr lang="en-US" sz="1200" dirty="0"/>
          </a:p>
        </p:txBody>
      </p:sp>
      <p:sp>
        <p:nvSpPr>
          <p:cNvPr id="12" name="Text 4"/>
          <p:cNvSpPr txBox="1"/>
          <p:nvPr/>
        </p:nvSpPr>
        <p:spPr>
          <a:xfrm>
            <a:off x="3478102" y="2571751"/>
            <a:ext cx="2253665" cy="190719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 этого уместно передать первое впечатление: картина кажется светлой, тихой, радостной или загадочной. Начало должно звучать естественно, без длинного вступления.
</a:t>
            </a:r>
            <a:endParaRPr lang="en-US" sz="12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428625" y="368710"/>
            <a:ext cx="7867342" cy="73741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3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строится основная часть рассказа
</a:t>
            </a:r>
            <a:endParaRPr lang="en-US" sz="3000" dirty="0"/>
          </a:p>
        </p:txBody>
      </p:sp>
      <p:sp>
        <p:nvSpPr>
          <p:cNvPr id="5" name="Text 1"/>
          <p:cNvSpPr txBox="1"/>
          <p:nvPr/>
        </p:nvSpPr>
        <p:spPr>
          <a:xfrm>
            <a:off x="8053387" y="4669824"/>
            <a:ext cx="703660" cy="197143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E3E8D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800" dirty="0"/>
          </a:p>
        </p:txBody>
      </p:sp>
      <p:sp>
        <p:nvSpPr>
          <p:cNvPr id="6" name="Text 2"/>
          <p:cNvSpPr txBox="1"/>
          <p:nvPr/>
        </p:nvSpPr>
        <p:spPr>
          <a:xfrm>
            <a:off x="1568239" y="1504950"/>
            <a:ext cx="2446548" cy="1281113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E3E8D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Сначала называем самое важное на картине: героя, предмет или событие. Это сразу задаёт направление всему рассказу.
</a:t>
            </a:r>
            <a:endParaRPr lang="en-US" sz="1200" dirty="0"/>
          </a:p>
        </p:txBody>
      </p:sp>
      <p:sp>
        <p:nvSpPr>
          <p:cNvPr id="7" name="Text 3"/>
          <p:cNvSpPr txBox="1"/>
          <p:nvPr/>
        </p:nvSpPr>
        <p:spPr>
          <a:xfrm>
            <a:off x="5783052" y="1504950"/>
            <a:ext cx="2446548" cy="1281113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E3E8D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Потом добавляем детали и показываем, как они связаны между собой. Так описание становится не набором слов, а настоящей историей.
</a:t>
            </a:r>
            <a:endParaRPr lang="en-US" sz="1200" dirty="0"/>
          </a:p>
        </p:txBody>
      </p:sp>
      <p:sp>
        <p:nvSpPr>
          <p:cNvPr id="8" name="Text 4"/>
          <p:cNvSpPr txBox="1"/>
          <p:nvPr/>
        </p:nvSpPr>
        <p:spPr>
          <a:xfrm>
            <a:off x="618121" y="3262313"/>
            <a:ext cx="2446548" cy="1281113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E3E8D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Удобно двигаться по картине по порядку: от центра к краям, сверху вниз или слева направо. Тогда ничего не ускользнёт, даже если на картине спрятался хитрый кот.
</a:t>
            </a:r>
            <a:endParaRPr lang="en-US" sz="1200" dirty="0"/>
          </a:p>
        </p:txBody>
      </p:sp>
      <p:sp>
        <p:nvSpPr>
          <p:cNvPr id="9" name="Text 5"/>
          <p:cNvSpPr txBox="1"/>
          <p:nvPr/>
        </p:nvSpPr>
        <p:spPr>
          <a:xfrm>
            <a:off x="4832933" y="3262313"/>
            <a:ext cx="2446548" cy="1281113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E3E8D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Каждая новая фраза должна сообщать одну мысль: про место, действие, настроение или обстановку. Тогда ответ звучит спокойно, понятно и последовательно.
</a:t>
            </a:r>
            <a:endParaRPr lang="en-US" sz="12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28625" y="1536435"/>
            <a:ext cx="8331111" cy="2989679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8053387" y="4669824"/>
            <a:ext cx="703660" cy="197143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E3E8D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800" dirty="0"/>
          </a:p>
        </p:txBody>
      </p:sp>
      <p:sp>
        <p:nvSpPr>
          <p:cNvPr id="7" name="Text 1"/>
          <p:cNvSpPr txBox="1"/>
          <p:nvPr/>
        </p:nvSpPr>
        <p:spPr>
          <a:xfrm>
            <a:off x="428625" y="368710"/>
            <a:ext cx="7867342" cy="8453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3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Проверь рассказ по цепочке шагов
</a:t>
            </a:r>
            <a:pPr algn="l" indent="0" marL="0">
              <a:lnSpc>
                <a:spcPct val="80000"/>
              </a:lnSpc>
              <a:buNone/>
            </a:pPr>
            <a:r>
              <a:rPr lang="en-US" sz="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8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Проверка связного ответа по картине: от начала до логичного вывода
</a:t>
            </a:r>
            <a:endParaRPr lang="en-US" sz="30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634913" y="1459363"/>
            <a:ext cx="281925" cy="3759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444812" y="1459363"/>
            <a:ext cx="281925" cy="3759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7207751" y="1496953"/>
            <a:ext cx="375900" cy="30072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1587925" y="3121379"/>
            <a:ext cx="375900" cy="375900"/>
          </a:xfrm>
          <a:prstGeom prst="rect">
            <a:avLst/>
          </a:prstGeom>
        </p:spPr>
      </p:pic>
      <p:pic>
        <p:nvPicPr>
          <p:cNvPr id="11" name="Image 9" descr="preencoded.png">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2" name="Image 10" descr="preencoded.png">    </p:cNvPr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4421318" y="3121379"/>
            <a:ext cx="328913" cy="375900"/>
          </a:xfrm>
          <a:prstGeom prst="rect">
            <a:avLst/>
          </a:prstGeom>
        </p:spPr>
      </p:pic>
      <p:sp>
        <p:nvSpPr>
          <p:cNvPr id="13" name="Text 0"/>
          <p:cNvSpPr txBox="1"/>
          <p:nvPr/>
        </p:nvSpPr>
        <p:spPr>
          <a:xfrm>
            <a:off x="428625" y="368710"/>
            <a:ext cx="7867200" cy="737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3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Слова-связки для устного ответа
</a:t>
            </a:r>
            <a:endParaRPr lang="en-US" sz="3000" dirty="0"/>
          </a:p>
        </p:txBody>
      </p:sp>
      <p:sp>
        <p:nvSpPr>
          <p:cNvPr id="14" name="Text 1"/>
          <p:cNvSpPr txBox="1"/>
          <p:nvPr/>
        </p:nvSpPr>
        <p:spPr>
          <a:xfrm>
            <a:off x="8053387" y="4669824"/>
            <a:ext cx="703800" cy="197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E3E8D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800" dirty="0"/>
          </a:p>
        </p:txBody>
      </p:sp>
      <p:sp>
        <p:nvSpPr>
          <p:cNvPr id="15" name="Text 2"/>
          <p:cNvSpPr txBox="1"/>
          <p:nvPr/>
        </p:nvSpPr>
        <p:spPr>
          <a:xfrm>
            <a:off x="571825" y="2022025"/>
            <a:ext cx="2408100" cy="737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44" b="1" dirty="0">
                <a:solidFill>
                  <a:srgbClr val="E3E8D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Начало рассказа
</a:t>
            </a:r>
            <a:pPr algn="ctr" indent="0" marL="0">
              <a:lnSpc>
                <a:spcPct val="100000"/>
              </a:lnSpc>
              <a:buNone/>
            </a:pPr>
            <a:r>
              <a:rPr lang="en-US" sz="477" b="1" dirty="0">
                <a:solidFill>
                  <a:srgbClr val="E3E8D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858" dirty="0">
                <a:solidFill>
                  <a:srgbClr val="E3E8D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Слова «сначала», «потом» и «сразу» помогают открыть ответ спокойно и понятно. Слушатель быстро понимает, с какой мысли начинается рассказ и как он будет развиваться дальше.
</a:t>
            </a:r>
            <a:endParaRPr lang="en-US" sz="1144" dirty="0"/>
          </a:p>
        </p:txBody>
      </p:sp>
      <p:sp>
        <p:nvSpPr>
          <p:cNvPr id="16" name="Text 3"/>
          <p:cNvSpPr txBox="1"/>
          <p:nvPr/>
        </p:nvSpPr>
        <p:spPr>
          <a:xfrm>
            <a:off x="3381725" y="2022025"/>
            <a:ext cx="2408100" cy="737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23" b="1" dirty="0">
                <a:solidFill>
                  <a:srgbClr val="E3E8D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Где это находится
</a:t>
            </a:r>
            <a:pPr algn="ctr" indent="0" marL="0">
              <a:lnSpc>
                <a:spcPct val="100000"/>
              </a:lnSpc>
              <a:buNone/>
            </a:pPr>
            <a:r>
              <a:rPr lang="en-US" sz="468" b="1" dirty="0">
                <a:solidFill>
                  <a:srgbClr val="E3E8D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842" dirty="0">
                <a:solidFill>
                  <a:srgbClr val="E3E8D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Выражения «слева», «справа», «вверху», «внизу», «рядом» и «около» подсказывают, где на картине расположен герой или предмет. Так описание становится точным и удобным для слуха.
</a:t>
            </a:r>
            <a:endParaRPr lang="en-US" sz="1123" dirty="0"/>
          </a:p>
        </p:txBody>
      </p:sp>
      <p:sp>
        <p:nvSpPr>
          <p:cNvPr id="17" name="Text 4"/>
          <p:cNvSpPr txBox="1"/>
          <p:nvPr/>
        </p:nvSpPr>
        <p:spPr>
          <a:xfrm>
            <a:off x="6191651" y="2022025"/>
            <a:ext cx="2408100" cy="737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E3E8D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Переход к следующей мысли
</a:t>
            </a:r>
            <a:pPr algn="ctr" indent="0" marL="0">
              <a:lnSpc>
                <a:spcPct val="100000"/>
              </a:lnSpc>
              <a:buNone/>
            </a:pPr>
            <a:r>
              <a:rPr lang="en-US" sz="500" b="1" dirty="0">
                <a:solidFill>
                  <a:srgbClr val="E3E8D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E3E8D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Слова «затем» и «после этого» соединяют предложения, чтобы рассказ не распадался на отдельные кусочки. Они работают как маленькие мостики между наблюдениями.
</a:t>
            </a:r>
            <a:endParaRPr lang="en-US" sz="1200" dirty="0"/>
          </a:p>
        </p:txBody>
      </p:sp>
      <p:sp>
        <p:nvSpPr>
          <p:cNvPr id="18" name="Text 5"/>
          <p:cNvSpPr txBox="1"/>
          <p:nvPr/>
        </p:nvSpPr>
        <p:spPr>
          <a:xfrm>
            <a:off x="571825" y="3684042"/>
            <a:ext cx="2408100" cy="737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23" b="1" dirty="0">
                <a:solidFill>
                  <a:srgbClr val="E3E8D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Причина и следствие
</a:t>
            </a:r>
            <a:pPr algn="ctr" indent="0" marL="0">
              <a:lnSpc>
                <a:spcPct val="100000"/>
              </a:lnSpc>
              <a:buNone/>
            </a:pPr>
            <a:r>
              <a:rPr lang="en-US" sz="468" b="1" dirty="0">
                <a:solidFill>
                  <a:srgbClr val="E3E8D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842" dirty="0">
                <a:solidFill>
                  <a:srgbClr val="E3E8D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Слова «потому что» и «поэтому» помогают объяснить, почему картина кажется радостной, тихой или загадочной. Ответ звучит убедительнее, когда есть не только факт, но и объяснение.
</a:t>
            </a:r>
            <a:endParaRPr lang="en-US" sz="1123" dirty="0"/>
          </a:p>
        </p:txBody>
      </p:sp>
      <p:sp>
        <p:nvSpPr>
          <p:cNvPr id="19" name="Text 6"/>
          <p:cNvSpPr txBox="1"/>
          <p:nvPr/>
        </p:nvSpPr>
        <p:spPr>
          <a:xfrm>
            <a:off x="3381725" y="3684042"/>
            <a:ext cx="2408100" cy="737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E3E8D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Завершение мысли
</a:t>
            </a:r>
            <a:pPr algn="ctr" indent="0" marL="0">
              <a:lnSpc>
                <a:spcPct val="100000"/>
              </a:lnSpc>
              <a:buNone/>
            </a:pPr>
            <a:r>
              <a:rPr lang="en-US" sz="500" b="1" dirty="0">
                <a:solidFill>
                  <a:srgbClr val="E3E8D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E3E8D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Слово «наконец» удобно для конца ответа. Оно показывает, что рассказ завершён, а слушатель уже получил главную мысль и короткий вывод без лишней путаницы.
</a:t>
            </a:r>
            <a:endParaRPr lang="en-US" sz="12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16900" y="1351967"/>
            <a:ext cx="8340000" cy="1539316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428625" y="368710"/>
            <a:ext cx="7867342" cy="73741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3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добавить своё впечатление
</a:t>
            </a:r>
            <a:endParaRPr lang="en-US" sz="3000" dirty="0"/>
          </a:p>
        </p:txBody>
      </p:sp>
      <p:sp>
        <p:nvSpPr>
          <p:cNvPr id="8" name="Text 1"/>
          <p:cNvSpPr txBox="1"/>
          <p:nvPr/>
        </p:nvSpPr>
        <p:spPr>
          <a:xfrm>
            <a:off x="8053387" y="4669824"/>
            <a:ext cx="703660" cy="197143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E3E8D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800" dirty="0"/>
          </a:p>
        </p:txBody>
      </p:sp>
      <p:sp>
        <p:nvSpPr>
          <p:cNvPr id="9" name="Text 2"/>
          <p:cNvSpPr txBox="1"/>
          <p:nvPr/>
        </p:nvSpPr>
        <p:spPr>
          <a:xfrm>
            <a:off x="976028" y="3178277"/>
            <a:ext cx="3038759" cy="121532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E3E8D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конце ответа скажите, что именно вам понравилось в картине: свет, герои, тишина, движение или краски. Такое впечатление должно опираться на увиденные детали, а не появляться случайно.
</a:t>
            </a:r>
            <a:endParaRPr lang="en-US" sz="1200" dirty="0"/>
          </a:p>
        </p:txBody>
      </p:sp>
      <p:sp>
        <p:nvSpPr>
          <p:cNvPr id="10" name="Text 3"/>
          <p:cNvSpPr txBox="1"/>
          <p:nvPr/>
        </p:nvSpPr>
        <p:spPr>
          <a:xfrm>
            <a:off x="5872488" y="3112486"/>
            <a:ext cx="2446548" cy="1281113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E3E8D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Можно коротко назвать чувство: картина порадовала, удивила, успокоила или напомнила о прогулке. В 3 классе особенно хорошо звучит простой, честный и тёплый вывод.
</a:t>
            </a:r>
            <a:endParaRPr lang="en-US" sz="1200" dirty="0"/>
          </a:p>
        </p:txBody>
      </p:sp>
      <p:sp>
        <p:nvSpPr>
          <p:cNvPr id="11" name="Text 4"/>
          <p:cNvSpPr txBox="1"/>
          <p:nvPr/>
        </p:nvSpPr>
        <p:spPr>
          <a:xfrm>
            <a:off x="5217136" y="3178277"/>
            <a:ext cx="3038759" cy="121532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E3E8D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Можно коротко назвать чувство: картина порадовала, удивила, успокоила или напомнила о прогулке. В 3 классе особенно хорошо звучит простой, честный и тёплый вывод.
</a:t>
            </a:r>
            <a:endParaRPr lang="en-US" sz="12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428625" y="368710"/>
            <a:ext cx="7867342" cy="73741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3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Типичные ошибки при описании картины
</a:t>
            </a:r>
            <a:endParaRPr lang="en-US" sz="3000" dirty="0"/>
          </a:p>
        </p:txBody>
      </p:sp>
      <p:sp>
        <p:nvSpPr>
          <p:cNvPr id="9" name="Text 1"/>
          <p:cNvSpPr txBox="1"/>
          <p:nvPr/>
        </p:nvSpPr>
        <p:spPr>
          <a:xfrm>
            <a:off x="8053387" y="4669824"/>
            <a:ext cx="703660" cy="197143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E3E8D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800" dirty="0"/>
          </a:p>
        </p:txBody>
      </p:sp>
      <p:sp>
        <p:nvSpPr>
          <p:cNvPr id="10" name="Text 2"/>
          <p:cNvSpPr txBox="1"/>
          <p:nvPr/>
        </p:nvSpPr>
        <p:spPr>
          <a:xfrm>
            <a:off x="577985" y="2571751"/>
            <a:ext cx="1772559" cy="190719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Слишком короткий ответ не помогает понять картину: одна-две фразы часто звучат как недосказанная мысль, а не как связный рассказ. Лучше назвать главное и добавить несколько точных деталей.
</a:t>
            </a:r>
            <a:endParaRPr lang="en-US" sz="1200" dirty="0"/>
          </a:p>
        </p:txBody>
      </p:sp>
      <p:sp>
        <p:nvSpPr>
          <p:cNvPr id="11" name="Text 3"/>
          <p:cNvSpPr txBox="1"/>
          <p:nvPr/>
        </p:nvSpPr>
        <p:spPr>
          <a:xfrm>
            <a:off x="2814236" y="2571751"/>
            <a:ext cx="1772559" cy="190719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Опасно просто перечислять предметы без связи между ними. Тогда описание превращается в список, а не в речь. Картина должна «ожить» через действия, признаки и понятный порядок мыслей.
</a:t>
            </a:r>
            <a:endParaRPr lang="en-US" sz="1200" dirty="0"/>
          </a:p>
        </p:txBody>
      </p:sp>
      <p:sp>
        <p:nvSpPr>
          <p:cNvPr id="12" name="Text 4"/>
          <p:cNvSpPr txBox="1"/>
          <p:nvPr/>
        </p:nvSpPr>
        <p:spPr>
          <a:xfrm>
            <a:off x="5623990" y="1685875"/>
            <a:ext cx="2942026" cy="128134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Нежелательно повторять одни и те же слова снова и снова. Из-за этого ответ становится бедным и скучным. Точнее звучит речь, в которой слова меняются, а смысл сохраняется.
</a:t>
            </a:r>
            <a:endParaRPr lang="en-US" sz="1200" dirty="0"/>
          </a:p>
        </p:txBody>
      </p:sp>
      <p:sp>
        <p:nvSpPr>
          <p:cNvPr id="13" name="Text 5"/>
          <p:cNvSpPr txBox="1"/>
          <p:nvPr/>
        </p:nvSpPr>
        <p:spPr>
          <a:xfrm>
            <a:off x="5623990" y="3410084"/>
            <a:ext cx="2038270" cy="128134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Нельзя придумывать то, чего на картине нет, и перескакивать с одного предмета на другой без порядка. Тогда рассказ путается и теряет правдоподобие, словно сбился с дорожки.
</a:t>
            </a:r>
            <a:endParaRPr lang="en-US" sz="12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28625" y="1536435"/>
            <a:ext cx="8331111" cy="2989679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8053387" y="4669824"/>
            <a:ext cx="703660" cy="197143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E3E8D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800" dirty="0"/>
          </a:p>
        </p:txBody>
      </p:sp>
      <p:sp>
        <p:nvSpPr>
          <p:cNvPr id="7" name="Text 1"/>
          <p:cNvSpPr txBox="1"/>
          <p:nvPr/>
        </p:nvSpPr>
        <p:spPr>
          <a:xfrm>
            <a:off x="428625" y="368710"/>
            <a:ext cx="7867342" cy="8453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3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Собери ответ за несколько минут
</a:t>
            </a:r>
            <a:pPr algn="l" indent="0" marL="0">
              <a:lnSpc>
                <a:spcPct val="80000"/>
              </a:lnSpc>
              <a:buNone/>
            </a:pPr>
            <a:r>
              <a:rPr lang="en-US" sz="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8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Короткая подготовка к устному сочинению по картине: от наблюдения к рассказу
</a:t>
            </a:r>
            <a:endParaRPr lang="en-US" sz="30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428625" y="368710"/>
            <a:ext cx="7867342" cy="73741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3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Особенности рассказа о картине природы
</a:t>
            </a:r>
            <a:endParaRPr lang="en-US" sz="3000" dirty="0"/>
          </a:p>
        </p:txBody>
      </p:sp>
      <p:sp>
        <p:nvSpPr>
          <p:cNvPr id="8" name="Text 1"/>
          <p:cNvSpPr txBox="1"/>
          <p:nvPr/>
        </p:nvSpPr>
        <p:spPr>
          <a:xfrm>
            <a:off x="8053387" y="4669824"/>
            <a:ext cx="703660" cy="197143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E3E8D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800" dirty="0"/>
          </a:p>
        </p:txBody>
      </p:sp>
      <p:sp>
        <p:nvSpPr>
          <p:cNvPr id="9" name="Text 2"/>
          <p:cNvSpPr txBox="1"/>
          <p:nvPr/>
        </p:nvSpPr>
        <p:spPr>
          <a:xfrm>
            <a:off x="976028" y="1678784"/>
            <a:ext cx="1931478" cy="250745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E3E8D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пейзаже сначала замечают время года, погоду и общий вид природы. Важно назвать не всё подряд, а то, что действительно создаёт образ: небо, деревья, воду, землю и свет.
</a:t>
            </a:r>
            <a:endParaRPr lang="en-US" sz="1200" dirty="0"/>
          </a:p>
        </p:txBody>
      </p:sp>
      <p:sp>
        <p:nvSpPr>
          <p:cNvPr id="10" name="Text 3"/>
          <p:cNvSpPr txBox="1"/>
          <p:nvPr/>
        </p:nvSpPr>
        <p:spPr>
          <a:xfrm>
            <a:off x="3779355" y="1678784"/>
            <a:ext cx="1931478" cy="250745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E3E8D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Дальше полезно подобрать слова о цвете, воздухе, тишине или движении. Такие детали помогают передать, как выглядит картина и какое чувство она вызывает — покой, радость, ожидание или лёгкую грусть.
</a:t>
            </a:r>
            <a:endParaRPr lang="en-US" sz="1200" dirty="0"/>
          </a:p>
        </p:txBody>
      </p:sp>
      <p:sp>
        <p:nvSpPr>
          <p:cNvPr id="11" name="Text 4"/>
          <p:cNvSpPr txBox="1"/>
          <p:nvPr/>
        </p:nvSpPr>
        <p:spPr>
          <a:xfrm>
            <a:off x="6582682" y="1678784"/>
            <a:ext cx="1931478" cy="250745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E3E8D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конце можно добавить простое ощущение: тепло, прохлада, свежий ветер, тишина утра. Эти короткие слова делают описание живым и понятным даже для младшего школьника.
</a:t>
            </a:r>
            <a:endParaRPr lang="en-US" sz="12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428625" y="368710"/>
            <a:ext cx="7867342" cy="73741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3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Особенности рассказа о событии
</a:t>
            </a:r>
            <a:endParaRPr lang="en-US" sz="3000" dirty="0"/>
          </a:p>
        </p:txBody>
      </p:sp>
      <p:sp>
        <p:nvSpPr>
          <p:cNvPr id="5" name="Text 1"/>
          <p:cNvSpPr txBox="1"/>
          <p:nvPr/>
        </p:nvSpPr>
        <p:spPr>
          <a:xfrm>
            <a:off x="8053387" y="4669824"/>
            <a:ext cx="703660" cy="197143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E3E8D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800" dirty="0"/>
          </a:p>
        </p:txBody>
      </p:sp>
      <p:sp>
        <p:nvSpPr>
          <p:cNvPr id="6" name="Text 2"/>
          <p:cNvSpPr txBox="1"/>
          <p:nvPr/>
        </p:nvSpPr>
        <p:spPr>
          <a:xfrm>
            <a:off x="592932" y="2724004"/>
            <a:ext cx="2286000" cy="173369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E3E8D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 на картине есть праздник, игра, урок или прогулка, главное внимание уделяется действиям. Сразу видно, что кто-то пришёл, что-то делает, а вокруг тоже что-то происходит.
</a:t>
            </a:r>
            <a:endParaRPr lang="en-US" sz="1200" dirty="0"/>
          </a:p>
        </p:txBody>
      </p:sp>
      <p:sp>
        <p:nvSpPr>
          <p:cNvPr id="7" name="Text 3"/>
          <p:cNvSpPr txBox="1"/>
          <p:nvPr/>
        </p:nvSpPr>
        <p:spPr>
          <a:xfrm>
            <a:off x="3436145" y="2724004"/>
            <a:ext cx="2286000" cy="173369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E3E8D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Для такого ответа особенно важны глаголы и порядок событий. Нужно показать, что было сначала, что случилось потом и чем всё закончилось, чтобы рассказ звучал как маленькая история.
</a:t>
            </a:r>
            <a:endParaRPr lang="en-US" sz="1200" dirty="0"/>
          </a:p>
        </p:txBody>
      </p:sp>
      <p:sp>
        <p:nvSpPr>
          <p:cNvPr id="8" name="Text 4"/>
          <p:cNvSpPr txBox="1"/>
          <p:nvPr/>
        </p:nvSpPr>
        <p:spPr>
          <a:xfrm>
            <a:off x="6307932" y="2724004"/>
            <a:ext cx="2286000" cy="173369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E3E8D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Полезно заметить участников события и их настроение. Тогда изображение превращается не просто в набор фигур, а в понятный и интересный сюжет, который хочется дослушать до конца.
</a:t>
            </a:r>
            <a:endParaRPr lang="en-US" sz="12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49350" y="1503031"/>
            <a:ext cx="2598075" cy="1991688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292475" y="1503006"/>
            <a:ext cx="2598075" cy="1991688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6145625" y="1503006"/>
            <a:ext cx="2598075" cy="1991688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0" name="Text 0"/>
          <p:cNvSpPr txBox="1"/>
          <p:nvPr/>
        </p:nvSpPr>
        <p:spPr>
          <a:xfrm>
            <a:off x="428625" y="368710"/>
            <a:ext cx="7867342" cy="73741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3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Тренировка устной речи на уроке
</a:t>
            </a:r>
            <a:endParaRPr lang="en-US" sz="3000" dirty="0"/>
          </a:p>
        </p:txBody>
      </p:sp>
      <p:sp>
        <p:nvSpPr>
          <p:cNvPr id="11" name="Text 1"/>
          <p:cNvSpPr txBox="1"/>
          <p:nvPr/>
        </p:nvSpPr>
        <p:spPr>
          <a:xfrm>
            <a:off x="8053387" y="4669824"/>
            <a:ext cx="703660" cy="197143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E3E8D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800" dirty="0"/>
          </a:p>
        </p:txBody>
      </p:sp>
      <p:sp>
        <p:nvSpPr>
          <p:cNvPr id="12" name="Text 2"/>
          <p:cNvSpPr txBox="1"/>
          <p:nvPr/>
        </p:nvSpPr>
        <p:spPr>
          <a:xfrm>
            <a:off x="468844" y="3631931"/>
            <a:ext cx="2586548" cy="103789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005C4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Пять деталей за одну минуту
</a:t>
            </a:r>
            <a:pPr algn="l" indent="0" marL="0">
              <a:lnSpc>
                <a:spcPct val="100000"/>
              </a:lnSpc>
              <a:buNone/>
            </a:pPr>
            <a:r>
              <a:rPr lang="en-US" sz="5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Учитель показывает картину, а дети быстро называют пять заметных деталей: предметы, цвет, позу, небо, одежду. Такое упражнение учит смотреть внимательно и не теряться. Потом легче собрать ответ из маленьких наблюдений.
</a:t>
            </a:r>
            <a:endParaRPr lang="en-US" sz="1200" dirty="0"/>
          </a:p>
        </p:txBody>
      </p:sp>
      <p:sp>
        <p:nvSpPr>
          <p:cNvPr id="13" name="Text 3"/>
          <p:cNvSpPr txBox="1"/>
          <p:nvPr/>
        </p:nvSpPr>
        <p:spPr>
          <a:xfrm>
            <a:off x="3283702" y="3631931"/>
            <a:ext cx="2586548" cy="103789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005C4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Три точных слова
</a:t>
            </a:r>
            <a:pPr algn="l" indent="0" marL="0">
              <a:lnSpc>
                <a:spcPct val="100000"/>
              </a:lnSpc>
              <a:buNone/>
            </a:pPr>
            <a:r>
              <a:rPr lang="en-US" sz="5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Нужно подобрать к картине три прилагательных и объяснить, почему они подходят. Например, тихая, светлая, радостная. Упражнение помогает выбирать точные слова и замечать, что каждое из них несёт свой оттенок смысла.
</a:t>
            </a:r>
            <a:endParaRPr lang="en-US" sz="1200" dirty="0"/>
          </a:p>
        </p:txBody>
      </p:sp>
      <p:sp>
        <p:nvSpPr>
          <p:cNvPr id="14" name="Text 4"/>
          <p:cNvSpPr txBox="1"/>
          <p:nvPr/>
        </p:nvSpPr>
        <p:spPr>
          <a:xfrm>
            <a:off x="6142760" y="3631931"/>
            <a:ext cx="2586547" cy="103789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005C4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Рассказ на полминуты
</a:t>
            </a:r>
            <a:pPr algn="l" indent="0" marL="0">
              <a:lnSpc>
                <a:spcPct val="100000"/>
              </a:lnSpc>
              <a:buNone/>
            </a:pPr>
            <a:r>
              <a:rPr lang="en-US" sz="5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Школьник коротко пересказывает изображение за 30 секунд, стараясь говорить полными предложениями. Сначала это похоже на спринт, но потом речь становится увереннее. Такой тренинг отлично готовит к спокойному ответу у доски.
</a:t>
            </a:r>
            <a:endParaRPr lang="en-US" sz="12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428625" y="368710"/>
            <a:ext cx="7867342" cy="73741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3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Пример строения хорошего ответа
</a:t>
            </a:r>
            <a:endParaRPr lang="en-US" sz="3000" dirty="0"/>
          </a:p>
        </p:txBody>
      </p:sp>
      <p:sp>
        <p:nvSpPr>
          <p:cNvPr id="8" name="Text 1"/>
          <p:cNvSpPr txBox="1"/>
          <p:nvPr/>
        </p:nvSpPr>
        <p:spPr>
          <a:xfrm>
            <a:off x="8053387" y="4669824"/>
            <a:ext cx="703660" cy="197143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E3E8D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800" dirty="0"/>
          </a:p>
        </p:txBody>
      </p:sp>
      <p:sp>
        <p:nvSpPr>
          <p:cNvPr id="9" name="Text 2"/>
          <p:cNvSpPr txBox="1"/>
          <p:nvPr/>
        </p:nvSpPr>
        <p:spPr>
          <a:xfrm>
            <a:off x="564107" y="3069902"/>
            <a:ext cx="2126605" cy="905823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E3E8D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1. Первое впечатление
</a:t>
            </a:r>
            <a:pPr algn="l" indent="0" marL="0">
              <a:lnSpc>
                <a:spcPct val="100000"/>
              </a:lnSpc>
              <a:buNone/>
            </a:pPr>
            <a:r>
              <a:rPr lang="en-US" sz="500" b="1" dirty="0">
                <a:solidFill>
                  <a:srgbClr val="E3E8D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E3E8D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Ребёнок начинает с общего чувства: картина кажется светлой, тихой, радостной или загадочной. Так слушатель сразу понимает настроение ответа.
</a:t>
            </a:r>
            <a:endParaRPr lang="en-US" sz="1200" dirty="0"/>
          </a:p>
        </p:txBody>
      </p:sp>
      <p:sp>
        <p:nvSpPr>
          <p:cNvPr id="10" name="Text 3"/>
          <p:cNvSpPr txBox="1"/>
          <p:nvPr/>
        </p:nvSpPr>
        <p:spPr>
          <a:xfrm>
            <a:off x="1609567" y="1642361"/>
            <a:ext cx="2126606" cy="905823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E3E8D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2. Главное на картине
</a:t>
            </a:r>
            <a:pPr algn="l" indent="0" marL="0">
              <a:lnSpc>
                <a:spcPct val="100000"/>
              </a:lnSpc>
              <a:buNone/>
            </a:pPr>
            <a:r>
              <a:rPr lang="en-US" sz="500" b="1" dirty="0">
                <a:solidFill>
                  <a:srgbClr val="E3E8D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E3E8D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Затем называются герой или центральный предмет, место действия и то, что сразу бросается в глаза. Это помогает собрать основу рассказа.
</a:t>
            </a:r>
            <a:endParaRPr lang="en-US" sz="1200" dirty="0"/>
          </a:p>
        </p:txBody>
      </p:sp>
      <p:sp>
        <p:nvSpPr>
          <p:cNvPr id="11" name="Text 4"/>
          <p:cNvSpPr txBox="1"/>
          <p:nvPr/>
        </p:nvSpPr>
        <p:spPr>
          <a:xfrm>
            <a:off x="5158592" y="3748957"/>
            <a:ext cx="2126606" cy="905823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E3E8D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3. Детали и действие
</a:t>
            </a:r>
            <a:pPr algn="l" indent="0" marL="0">
              <a:lnSpc>
                <a:spcPct val="100000"/>
              </a:lnSpc>
              <a:buNone/>
            </a:pPr>
            <a:r>
              <a:rPr lang="en-US" sz="500" b="1" dirty="0">
                <a:solidFill>
                  <a:srgbClr val="E3E8D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E3E8D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 этого добавляются важные детали: цвета, позы, жесты, обстановка и происходящее событие. Здесь особенно помогают точные слова и связки.
</a:t>
            </a:r>
            <a:endParaRPr lang="en-US" sz="1200" dirty="0"/>
          </a:p>
        </p:txBody>
      </p:sp>
      <p:sp>
        <p:nvSpPr>
          <p:cNvPr id="12" name="Text 5"/>
          <p:cNvSpPr txBox="1"/>
          <p:nvPr/>
        </p:nvSpPr>
        <p:spPr>
          <a:xfrm>
            <a:off x="6307706" y="2240993"/>
            <a:ext cx="2126605" cy="905823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E3E8D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4. Вывод и впечатление
</a:t>
            </a:r>
            <a:pPr algn="l" indent="0" marL="0">
              <a:lnSpc>
                <a:spcPct val="100000"/>
              </a:lnSpc>
              <a:buNone/>
            </a:pPr>
            <a:r>
              <a:rPr lang="en-US" sz="500" b="1" dirty="0">
                <a:solidFill>
                  <a:srgbClr val="E3E8D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E3E8D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конце звучит короткий вывод о настроении и смысле картины. Ответ завершается мягко и ясно, как добрый разговор с изображением.
</a:t>
            </a:r>
            <a:endParaRPr lang="en-US" sz="12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1338049" y="1398735"/>
            <a:ext cx="6467903" cy="234603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36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Картина помогает говорить увереннее
</a:t>
            </a:r>
            <a:pPr algn="ctr" indent="0" marL="0">
              <a:lnSpc>
                <a:spcPct val="100000"/>
              </a:lnSpc>
              <a:buNone/>
            </a:pPr>
            <a:r>
              <a:rPr lang="en-US" sz="36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9EB14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ребёнок внимательно рассматривает картину, подбирает точные слова и строит ответ по плану, речь становится яснее и богаче. А ещё появляется уверенность — и это уже маленькая победа!
</a:t>
            </a:r>
            <a:endParaRPr lang="en-US" sz="36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2026-05-21T21:54:32Z</dcterms:created>
  <dcterms:modified xsi:type="dcterms:W3CDTF">2026-05-21T21:54:32Z</dcterms:modified>
</cp:coreProperties>
</file>