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image" Target="../media/image-9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jpe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840" y="257175"/>
            <a:ext cx="4321508" cy="4638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2515" y="2382068"/>
            <a:ext cx="3833700" cy="11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хозяйственной жизни стран мира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514937" y="3744686"/>
            <a:ext cx="30666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страны производят, обменивают и развивают свою экономику?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0075" y="557213"/>
            <a:ext cx="1950300" cy="3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9214" y="1819180"/>
            <a:ext cx="2853900" cy="26225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91725" y="2229138"/>
            <a:ext cx="39897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показывает, где размещаются отрасли, как страны специализируются и почему их экономики тесно связаны через торговлю, инвестиции и технологии. Это помогает сравнивать государства не только по размеру, но и по эффективности развития.
</a:t>
            </a:r>
            <a:endParaRPr lang="en-US" sz="1500" dirty="0"/>
          </a:p>
        </p:txBody>
      </p:sp>
      <p:sp>
        <p:nvSpPr>
          <p:cNvPr id="8" name="Text 1"/>
          <p:cNvSpPr txBox="1"/>
          <p:nvPr/>
        </p:nvSpPr>
        <p:spPr>
          <a:xfrm>
            <a:off x="8401397" y="302879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45125" y="664375"/>
            <a:ext cx="58461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география изучает хозяйство стран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8600" y="857925"/>
            <a:ext cx="6592200" cy="8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сектора экономики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391981" y="303610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83294" y="3275391"/>
            <a:ext cx="2360700" cy="267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Первичный сектор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3300" y="3722000"/>
            <a:ext cx="2360700" cy="8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связан с извлечением природных ресурсов: сельским хозяйством, рыболовством, лесным хозяйством и добычей полезных ископаемых. Именно здесь экономика сильнее всего зависит от природных условий и обеспеченности ресурсами.
</a:t>
            </a:r>
            <a:endParaRPr lang="en-US" sz="944" dirty="0"/>
          </a:p>
        </p:txBody>
      </p:sp>
      <p:sp>
        <p:nvSpPr>
          <p:cNvPr id="12" name="Text 4"/>
          <p:cNvSpPr txBox="1"/>
          <p:nvPr/>
        </p:nvSpPr>
        <p:spPr>
          <a:xfrm>
            <a:off x="3386188" y="3275391"/>
            <a:ext cx="2360700" cy="267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Вторичный сектор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86199" y="3722000"/>
            <a:ext cx="2360700" cy="8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сектор превращает сырьё в готовую продукцию. К нему относятся промышленность и строительство, а его развитие обычно сопровождается ростом городов, транспорта и энергетики.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6289081" y="3275391"/>
            <a:ext cx="2360700" cy="267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Третичный сектор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289075" y="3722000"/>
            <a:ext cx="2360700" cy="8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услуг охватывает торговлю, транспорт, образование, медицину, финансы, туризм и информационные услуги. В развитых странах именно она формирует основную часть ВВП и занятости.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464" y="1622825"/>
            <a:ext cx="3772572" cy="315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372" y="303604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78606" y="483719"/>
            <a:ext cx="61125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структуры экономики по типам стран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634875" y="1972175"/>
            <a:ext cx="4230600" cy="7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экономики отражает не только уровень развития, но и особенности занятости, технологий и городского образа жизни.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34875" y="2907675"/>
            <a:ext cx="4230600" cy="7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уровень развития страны, тем меньше доля первичного сектора и тем сильнее доминируют услуги.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34875" y="4304475"/>
            <a:ext cx="42306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9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типичной отраслевой структуре экономики стран
</a:t>
            </a:r>
            <a:endParaRPr lang="en-US" sz="89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919" y="1843868"/>
            <a:ext cx="2871900" cy="2041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4293" y="1843868"/>
            <a:ext cx="2871900" cy="20417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36106" y="1843868"/>
            <a:ext cx="2871900" cy="204174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8606" y="4044246"/>
            <a:ext cx="2583300" cy="21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 газ как основа экспорта
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278606" y="4329470"/>
            <a:ext cx="2583300" cy="55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Саудовская Аравия, Кувейт и ОАЭ выстроили хозяйственную специализацию вокруг нефтегазовых ресурсов. Это усиливает их роль на мировом рынке сырья и делает доходы чувствительными к колебаниям цен на энергоносители.
</a:t>
            </a:r>
            <a:endParaRPr lang="en-US" sz="825" dirty="0"/>
          </a:p>
        </p:txBody>
      </p:sp>
      <p:sp>
        <p:nvSpPr>
          <p:cNvPr id="12" name="Text 2"/>
          <p:cNvSpPr txBox="1"/>
          <p:nvPr/>
        </p:nvSpPr>
        <p:spPr>
          <a:xfrm>
            <a:off x="6354979" y="4044246"/>
            <a:ext cx="2583300" cy="21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Плодородные земли и аграрное производство
</a:t>
            </a:r>
            <a:endParaRPr lang="en-US" sz="871" dirty="0"/>
          </a:p>
        </p:txBody>
      </p:sp>
      <p:sp>
        <p:nvSpPr>
          <p:cNvPr id="13" name="Text 3"/>
          <p:cNvSpPr txBox="1"/>
          <p:nvPr/>
        </p:nvSpPr>
        <p:spPr>
          <a:xfrm>
            <a:off x="6354979" y="4329470"/>
            <a:ext cx="2583300" cy="55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 сочетает добычу железных руд с крупным сельскохозяйственным сектором, включая сою и другие культуры. На карте это видно как соседство ресурсных районов, равнин с плодородными почвами и транспортных коридоров.
</a:t>
            </a:r>
            <a:endParaRPr lang="en-US" sz="838" dirty="0"/>
          </a:p>
        </p:txBody>
      </p:sp>
      <p:sp>
        <p:nvSpPr>
          <p:cNvPr id="14" name="Text 4"/>
          <p:cNvSpPr txBox="1"/>
          <p:nvPr/>
        </p:nvSpPr>
        <p:spPr>
          <a:xfrm>
            <a:off x="3316792" y="4044246"/>
            <a:ext cx="2583300" cy="21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Рудные районы и промышленный профиль
</a:t>
            </a:r>
            <a:endParaRPr lang="en-US" sz="920" dirty="0"/>
          </a:p>
        </p:txBody>
      </p:sp>
      <p:sp>
        <p:nvSpPr>
          <p:cNvPr id="15" name="Text 5"/>
          <p:cNvSpPr txBox="1"/>
          <p:nvPr/>
        </p:nvSpPr>
        <p:spPr>
          <a:xfrm>
            <a:off x="3316792" y="4329470"/>
            <a:ext cx="2583300" cy="55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Чили ассоциируется с добычей меди, а Австралия — с железной рудой и углём. Такие ресурсы формируют экспортную специализацию и стимулируют развитие транспорта, портов и переработки сырья внутри страны.
</a:t>
            </a:r>
            <a:endParaRPr lang="en-US" sz="867" dirty="0"/>
          </a:p>
        </p:txBody>
      </p:sp>
      <p:sp>
        <p:nvSpPr>
          <p:cNvPr id="16" name="Text 6"/>
          <p:cNvSpPr txBox="1"/>
          <p:nvPr/>
        </p:nvSpPr>
        <p:spPr>
          <a:xfrm>
            <a:off x="278607" y="485960"/>
            <a:ext cx="65913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Ресурсы, которые формируют специализацию стран
</a:t>
            </a:r>
            <a:endParaRPr lang="en-US" sz="3000" dirty="0"/>
          </a:p>
        </p:txBody>
      </p:sp>
      <p:sp>
        <p:nvSpPr>
          <p:cNvPr id="17" name="Text 7"/>
          <p:cNvSpPr txBox="1"/>
          <p:nvPr/>
        </p:nvSpPr>
        <p:spPr>
          <a:xfrm>
            <a:off x="8401397" y="302879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700" y="2219619"/>
            <a:ext cx="3776100" cy="15493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95372" y="303604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278606" y="483719"/>
            <a:ext cx="61125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уровня развития отдельных стран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4848650" y="2085575"/>
            <a:ext cx="4016700" cy="101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связь между доходами, отраслевой структурой и уровнем урбанизации: чем выше доход, тем заметнее роль услуг и городов.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48650" y="3225175"/>
            <a:ext cx="4016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Норвегия выделяется высоким доходом и сервисной экономикой; в Индии и Нигерии сильнее роль первичного сектора и ниже уровень благосостояния.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15700" y="4515175"/>
            <a:ext cx="3776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банк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8600" y="3251850"/>
            <a:ext cx="39243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5" b="1" dirty="0">
                <a:solidFill>
                  <a:srgbClr val="1313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занятости напрямую связана с демографией и уровнем подготовки кадров. Там, где экономика усложняется, особенно важны образование, переподготовка и рост производительности труда.
</a:t>
            </a:r>
            <a:endParaRPr lang="en-US" sz="1785" dirty="0"/>
          </a:p>
        </p:txBody>
      </p:sp>
      <p:sp>
        <p:nvSpPr>
          <p:cNvPr id="7" name="Text 1"/>
          <p:cNvSpPr txBox="1"/>
          <p:nvPr/>
        </p:nvSpPr>
        <p:spPr>
          <a:xfrm>
            <a:off x="4828300" y="3968175"/>
            <a:ext cx="3924300" cy="8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географии; обобщение по структуре экономики развитых стран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4828300" y="988787"/>
            <a:ext cx="3924300" cy="12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9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60%
</a:t>
            </a:r>
            <a:endParaRPr lang="en-US" sz="5916" dirty="0"/>
          </a:p>
        </p:txBody>
      </p:sp>
      <p:sp>
        <p:nvSpPr>
          <p:cNvPr id="9" name="Text 3"/>
          <p:cNvSpPr txBox="1"/>
          <p:nvPr/>
        </p:nvSpPr>
        <p:spPr>
          <a:xfrm>
            <a:off x="4828300" y="2411025"/>
            <a:ext cx="3924300" cy="8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занимает сфера услуг в экономике развитых стран, а значит, возрастает спрос на квалифицированных работников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8559547" y="145929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600" y="1648622"/>
            <a:ext cx="8586900" cy="326530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8600" y="660500"/>
            <a:ext cx="8586900" cy="3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создаётся хозяйственный продукт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8395372" y="303604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78600" y="1130200"/>
            <a:ext cx="8586900" cy="2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путь от ресурсов к потреблению и новым инвестициям.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28838" y="1914486"/>
            <a:ext cx="222750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48588" y="1914486"/>
            <a:ext cx="297000" cy="297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010275" y="3544561"/>
            <a:ext cx="259875" cy="297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348588" y="3544561"/>
            <a:ext cx="297000" cy="2970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278606" y="664370"/>
            <a:ext cx="61125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233CC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повышает производительность труда
</a:t>
            </a:r>
            <a:endParaRPr lang="en-US" sz="2700" dirty="0"/>
          </a:p>
        </p:txBody>
      </p:sp>
      <p:sp>
        <p:nvSpPr>
          <p:cNvPr id="17" name="Text 1"/>
          <p:cNvSpPr txBox="1"/>
          <p:nvPr/>
        </p:nvSpPr>
        <p:spPr>
          <a:xfrm>
            <a:off x="8395372" y="303604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313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8" name="Text 2"/>
          <p:cNvSpPr txBox="1"/>
          <p:nvPr/>
        </p:nvSpPr>
        <p:spPr>
          <a:xfrm>
            <a:off x="428425" y="1936375"/>
            <a:ext cx="27399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капитал
</a:t>
            </a:r>
            <a:endParaRPr lang="en-US" sz="1200" dirty="0"/>
          </a:p>
        </p:txBody>
      </p:sp>
      <p:sp>
        <p:nvSpPr>
          <p:cNvPr id="19" name="Text 3"/>
          <p:cNvSpPr txBox="1"/>
          <p:nvPr/>
        </p:nvSpPr>
        <p:spPr>
          <a:xfrm>
            <a:off x="428425" y="2458783"/>
            <a:ext cx="3284100" cy="5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Здания, машины, оборудование, дороги и порты создают материальную базу производства. Без них даже богатые ресурсы и трудовые ресурсы используются неэффективно.
</a:t>
            </a:r>
            <a:endParaRPr lang="en-US" sz="1000" dirty="0"/>
          </a:p>
        </p:txBody>
      </p:sp>
      <p:sp>
        <p:nvSpPr>
          <p:cNvPr id="20" name="Text 4"/>
          <p:cNvSpPr txBox="1"/>
          <p:nvPr/>
        </p:nvSpPr>
        <p:spPr>
          <a:xfrm>
            <a:off x="4785300" y="1936375"/>
            <a:ext cx="27399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
</a:t>
            </a:r>
            <a:endParaRPr lang="en-US" sz="1200" dirty="0"/>
          </a:p>
        </p:txBody>
      </p:sp>
      <p:sp>
        <p:nvSpPr>
          <p:cNvPr id="21" name="Text 5"/>
          <p:cNvSpPr txBox="1"/>
          <p:nvPr/>
        </p:nvSpPr>
        <p:spPr>
          <a:xfrm>
            <a:off x="4785300" y="2458783"/>
            <a:ext cx="3284100" cy="5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технологии повышают выпуск на одного работника, сокращают затраты сырья и энергии и ускоряют производственные процессы. Это особенно заметно в автоматизированных отраслях.
</a:t>
            </a:r>
            <a:endParaRPr lang="en-US" sz="1000" dirty="0"/>
          </a:p>
        </p:txBody>
      </p:sp>
      <p:sp>
        <p:nvSpPr>
          <p:cNvPr id="22" name="Text 6"/>
          <p:cNvSpPr txBox="1"/>
          <p:nvPr/>
        </p:nvSpPr>
        <p:spPr>
          <a:xfrm>
            <a:off x="428425" y="3566450"/>
            <a:ext cx="27399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 НИОКР
</a:t>
            </a:r>
            <a:endParaRPr lang="en-US" sz="1200" dirty="0"/>
          </a:p>
        </p:txBody>
      </p:sp>
      <p:sp>
        <p:nvSpPr>
          <p:cNvPr id="23" name="Text 7"/>
          <p:cNvSpPr txBox="1"/>
          <p:nvPr/>
        </p:nvSpPr>
        <p:spPr>
          <a:xfrm>
            <a:off x="428425" y="4088858"/>
            <a:ext cx="3284100" cy="5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Инвестиции в исследования ведут к роботизации, цифровым сервисам, биотехнологиям и более сложному экспорту. Научные разработки превращаются в конкурентное преимущество страны.
</a:t>
            </a:r>
            <a:endParaRPr lang="en-US" sz="1000" dirty="0"/>
          </a:p>
        </p:txBody>
      </p:sp>
      <p:sp>
        <p:nvSpPr>
          <p:cNvPr id="24" name="Text 8"/>
          <p:cNvSpPr txBox="1"/>
          <p:nvPr/>
        </p:nvSpPr>
        <p:spPr>
          <a:xfrm>
            <a:off x="4785300" y="3566450"/>
            <a:ext cx="27399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дохода
</a:t>
            </a:r>
            <a:endParaRPr lang="en-US" sz="1200" dirty="0"/>
          </a:p>
        </p:txBody>
      </p:sp>
      <p:sp>
        <p:nvSpPr>
          <p:cNvPr id="25" name="Text 9"/>
          <p:cNvSpPr txBox="1"/>
          <p:nvPr/>
        </p:nvSpPr>
        <p:spPr>
          <a:xfrm>
            <a:off x="4785300" y="4088858"/>
            <a:ext cx="3284100" cy="5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с высокой производительностью труда обычно имеют более разнообразную структуру экономики и более высокий доход на душу населения. Это результат накопления капитала и знаний.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464" y="1622825"/>
            <a:ext cx="3772572" cy="315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372" y="303604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78606" y="483719"/>
            <a:ext cx="61125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экспорта и зависимость от мирового рынка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634875" y="1972175"/>
            <a:ext cx="4230600" cy="7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экспорта показывает, какие товары и услуги приносят стране валютные доходы и насколько она зависит от внешнего спроса.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34875" y="2907675"/>
            <a:ext cx="4230600" cy="7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доля сырья, тем сильнее уязвимость к ценовым колебаниям; промышленный и сервисный экспорт обычно устойчивее.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34875" y="4304475"/>
            <a:ext cx="42306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круговая диаграмма по основным видам экспорта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8606" y="483719"/>
            <a:ext cx="61125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и международное разделение труда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395372" y="303604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015275" y="3645098"/>
            <a:ext cx="3180600" cy="34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функций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015275" y="4023935"/>
            <a:ext cx="3180600" cy="4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начинают специализироваться на тех товарах и услугах, где их ресурсы, кадры и технологии дают наибольшее преимущество, что повышает эффективность производства.
</a:t>
            </a:r>
            <a:endParaRPr lang="en-US" sz="971" dirty="0"/>
          </a:p>
        </p:txBody>
      </p:sp>
      <p:sp>
        <p:nvSpPr>
          <p:cNvPr id="11" name="Text 4"/>
          <p:cNvSpPr txBox="1"/>
          <p:nvPr/>
        </p:nvSpPr>
        <p:spPr>
          <a:xfrm>
            <a:off x="2460275" y="1810635"/>
            <a:ext cx="3180600" cy="34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глобальных связей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2460275" y="2218810"/>
            <a:ext cx="3180600" cy="4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Торговля, инвестиции и деятельность транснациональных корпораций связывают национальные экономики, расширяя рынки сбыта и ускоряя обмен технологиями.
</a:t>
            </a:r>
            <a:endParaRPr lang="en-US" sz="971" dirty="0"/>
          </a:p>
        </p:txBody>
      </p:sp>
      <p:sp>
        <p:nvSpPr>
          <p:cNvPr id="13" name="Text 6"/>
          <p:cNvSpPr txBox="1"/>
          <p:nvPr/>
        </p:nvSpPr>
        <p:spPr>
          <a:xfrm>
            <a:off x="5063400" y="3615760"/>
            <a:ext cx="3180600" cy="34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Цепочки добавленной стоимости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063400" y="4023935"/>
            <a:ext cx="3180600" cy="4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Проектирование, выпуск комплектующих, сборка, логистика и продажа всё чаще распределяются между разными странами, формируя единую мировую производственную систему.
</a:t>
            </a:r>
            <a:endParaRPr lang="en-US" sz="97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700" y="2385729"/>
            <a:ext cx="3776100" cy="13590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8606" y="664370"/>
            <a:ext cx="61125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233CC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экономик и их признаки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395372" y="303604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313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15700" y="4412893"/>
            <a:ext cx="3776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банк, UNCTAD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4848650" y="2255664"/>
            <a:ext cx="4016700" cy="101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313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основных типов экономики показывает, как меняются ведущие отрасли, уровень механизации и зависимость от ресурсов по мере развития стран.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848650" y="3395264"/>
            <a:ext cx="4016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313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уровень развития страны, тем меньше доля сельского хозяйства и тем заметнее роль услуг, науки и технологий.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234" y="1871675"/>
            <a:ext cx="2909783" cy="298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65265" y="2325469"/>
            <a:ext cx="25146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коридоры
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3365275" y="2588564"/>
            <a:ext cx="2514600" cy="6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Автомагистрали, железные дороги, порты и аэропорты соединяют районы страны, ускоряют доставку сырья и готовой продукции и снижают издержки бизнеса на каждом этапе.
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243094" y="2325469"/>
            <a:ext cx="25146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и надёжность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243100" y="2588564"/>
            <a:ext cx="2514600" cy="6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Электростанции, линии электропередачи и распределительные сети обеспечивают промышленность, города и сферу услуг устойчивым снабжением, без которого невозможно планировать производство и инвестиции.
</a:t>
            </a:r>
            <a:endParaRPr lang="en-US" sz="834" dirty="0"/>
          </a:p>
        </p:txBody>
      </p:sp>
      <p:sp>
        <p:nvSpPr>
          <p:cNvPr id="13" name="Text 4"/>
          <p:cNvSpPr txBox="1"/>
          <p:nvPr/>
        </p:nvSpPr>
        <p:spPr>
          <a:xfrm>
            <a:off x="3365265" y="3842777"/>
            <a:ext cx="25146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 цифровизация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365275" y="4105862"/>
            <a:ext cx="2514600" cy="6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Интернет-сети, мобильная связь и цифровые платформы делают рынок более доступным, помогают координировать логистику и расширяют возможности торговли, образования и финансовых услуг.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6243094" y="3842777"/>
            <a:ext cx="25146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для экономики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243100" y="4105862"/>
            <a:ext cx="2514600" cy="6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инфраструктура связывает регионы, повышает мобильность населения и ускоряет обмен товарами, информацией и капиталом, создавая условия для роста промышленности и услуг.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278606" y="664370"/>
            <a:ext cx="61125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 как основа связей в хозяйстве
</a:t>
            </a:r>
            <a:endParaRPr lang="en-US" sz="2700" dirty="0"/>
          </a:p>
        </p:txBody>
      </p:sp>
      <p:sp>
        <p:nvSpPr>
          <p:cNvPr id="18" name="Text 9"/>
          <p:cNvSpPr txBox="1"/>
          <p:nvPr/>
        </p:nvSpPr>
        <p:spPr>
          <a:xfrm>
            <a:off x="8401397" y="302879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01397" y="302879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1812" y="2097875"/>
            <a:ext cx="37563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Концентрация ресурсов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91812" y="2391301"/>
            <a:ext cx="3756300" cy="6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сосредоточены рабочие места, университеты, банки, офисы компаний и транспортные узлы. Это облегчает обмен знаниями, доступ к услугам и координацию хозяйственной деятельности.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15100" y="2097875"/>
            <a:ext cx="37563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услуг и инновации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15100" y="2391302"/>
            <a:ext cx="3756300" cy="6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 особенно благоприятна для торговли, финансов, образования, медицины и цифровых сервисов. Здесь быстрее распространяются новые технологии и управленческие решения.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91812" y="3523800"/>
            <a:ext cx="37563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 уровень развития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691812" y="3817226"/>
            <a:ext cx="3756300" cy="6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доля городского населения обычно связана с более сложной экономикой и большей занятостью вне сельского хозяйства. В беднейших странах сельская местность по-прежнему играет ведущую роль.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5115100" y="3523803"/>
            <a:ext cx="37563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агломераций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5115100" y="3817229"/>
            <a:ext cx="3756300" cy="6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агломерации становятся центрами потребления, производства знаний и управления капиталом. Они усиливают экономическое влияние страны, но требуют развитой инфраструктуры и грамотного планирования.
</a:t>
            </a:r>
            <a:endParaRPr lang="en-US" sz="1090" dirty="0"/>
          </a:p>
        </p:txBody>
      </p:sp>
      <p:sp>
        <p:nvSpPr>
          <p:cNvPr id="16" name="Text 9"/>
          <p:cNvSpPr txBox="1"/>
          <p:nvPr/>
        </p:nvSpPr>
        <p:spPr>
          <a:xfrm>
            <a:off x="278606" y="605257"/>
            <a:ext cx="68151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урбанизация в современной экономике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464" y="1622825"/>
            <a:ext cx="3772572" cy="315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372" y="303604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78606" y="483719"/>
            <a:ext cx="61125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 доходах стран мира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634875" y="1972175"/>
            <a:ext cx="4230600" cy="7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внутри одной группы стран уровень доходов может заметно различаться, поэтому диаграмма показывает именно общий контраст между тремя типами экономик.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34875" y="2907675"/>
            <a:ext cx="4230600" cy="7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в доходах связан не только с ресурсами, но и с производительностью, технологией, качеством институтов и диверсификацией экономики.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34875" y="4304475"/>
            <a:ext cx="42306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банк, оценки по группам дохода, 2023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8606" y="946547"/>
            <a:ext cx="51159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государства в хозяйственной жизни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283825" y="303610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83294" y="3407086"/>
            <a:ext cx="2360700" cy="2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услуги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83300" y="3815975"/>
            <a:ext cx="2360700" cy="8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бюджет финансируются образование, здравоохранение, наука, оборона и социальная защита. Эти расходы формируют человеческий капитал и поддерживают базовую устойчивость общества.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386188" y="3407086"/>
            <a:ext cx="2360700" cy="2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 и отрасли
</a:t>
            </a:r>
            <a:endParaRPr lang="en-US" sz="1374" dirty="0"/>
          </a:p>
        </p:txBody>
      </p:sp>
      <p:sp>
        <p:nvSpPr>
          <p:cNvPr id="14" name="Text 5"/>
          <p:cNvSpPr txBox="1"/>
          <p:nvPr/>
        </p:nvSpPr>
        <p:spPr>
          <a:xfrm>
            <a:off x="3386200" y="3815975"/>
            <a:ext cx="2360700" cy="8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вкладывается в дороги, энергетику и другие ключевые объекты, а также поддерживает стратегически важные отрасли, если их развитие важно для безопасности и роста страны.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6289081" y="3407086"/>
            <a:ext cx="2360700" cy="2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Институты и доверие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6289075" y="3815975"/>
            <a:ext cx="2360700" cy="8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собственности, исполнение законов и прозрачные правила снижают риски для бизнеса. Чем сильнее институты, тем устойчивее и сбалансированнее развивается хозяйство.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6280475" y="1089958"/>
            <a:ext cx="2360700" cy="2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и налоги
</a:t>
            </a:r>
            <a:endParaRPr lang="en-US" sz="1400" dirty="0"/>
          </a:p>
        </p:txBody>
      </p:sp>
      <p:sp>
        <p:nvSpPr>
          <p:cNvPr id="18" name="Text 9"/>
          <p:cNvSpPr txBox="1"/>
          <p:nvPr/>
        </p:nvSpPr>
        <p:spPr>
          <a:xfrm>
            <a:off x="6280475" y="1498850"/>
            <a:ext cx="2360700" cy="8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задаёт правила ведения бизнеса через налоговую систему, бюджет и регулирование внешней торговли. От предсказуемости этих решений зависит инвестиционный климат и деловая активность.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600" y="1648622"/>
            <a:ext cx="8586900" cy="326530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8600" y="660500"/>
            <a:ext cx="8586900" cy="3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экономического роста страны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8395372" y="303604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78600" y="1130200"/>
            <a:ext cx="8586900" cy="2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ресурсы, знания и институты превращаются в устойчивый рост, а дефицит инвестиций и нестабильность его тормозят.
</a:t>
            </a:r>
            <a:endParaRPr lang="en-US" sz="101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700" y="2219619"/>
            <a:ext cx="3776100" cy="15493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95372" y="303604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278606" y="483719"/>
            <a:ext cx="61125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и ограничения хозяйственного развития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4848650" y="2085575"/>
            <a:ext cx="4016700" cy="101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препятствия чаще всего тормозят экономику и ухудшают положение населения, а также к каким последствиям это приводит.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48650" y="3225175"/>
            <a:ext cx="4016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опасны проблемы, которые одновременно бьют по доходам, занятости и качеству жизни, усиливая друг друга и замедляя развитие страны.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15700" y="4515175"/>
            <a:ext cx="3776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материалы по устойчивому развитию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1089" y="1816894"/>
            <a:ext cx="1412272" cy="14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425" y="1877424"/>
            <a:ext cx="4057800" cy="18268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01089" y="3380693"/>
            <a:ext cx="1412272" cy="1426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78599" y="664375"/>
            <a:ext cx="67122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развитие и зеленая экономика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401397" y="302879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6051915" y="2037872"/>
            <a:ext cx="27207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который перерабатывает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6051925" y="2464700"/>
            <a:ext cx="27207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отходов, переработка пластика и повторное использование материалов превращают мусор в ресурс. Это снижает нагрузку на полигоны и помогает экономике экономить сырьё, воду и энергию.
</a:t>
            </a:r>
            <a:endParaRPr lang="en-US" sz="900" dirty="0"/>
          </a:p>
        </p:txBody>
      </p:sp>
      <p:sp>
        <p:nvSpPr>
          <p:cNvPr id="16" name="Text 4"/>
          <p:cNvSpPr txBox="1"/>
          <p:nvPr/>
        </p:nvSpPr>
        <p:spPr>
          <a:xfrm>
            <a:off x="422640" y="3752850"/>
            <a:ext cx="39210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без лишних выбросов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422640" y="4183263"/>
            <a:ext cx="3921000" cy="55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панели и ветряные установки показывают, как страна может снижать зависимость от ископаемого топлива. Такой переход уменьшает выбросы и делает энергосистему более устойчивой к внешним шокам.
</a:t>
            </a:r>
            <a:endParaRPr lang="en-US" sz="900" dirty="0"/>
          </a:p>
        </p:txBody>
      </p:sp>
      <p:sp>
        <p:nvSpPr>
          <p:cNvPr id="18" name="Text 6"/>
          <p:cNvSpPr txBox="1"/>
          <p:nvPr/>
        </p:nvSpPr>
        <p:spPr>
          <a:xfrm>
            <a:off x="6051915" y="3610528"/>
            <a:ext cx="27207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без потерь для будущего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6051925" y="4037300"/>
            <a:ext cx="27207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развитие требует баланса между ростом, социальной справедливостью и охраной природы. Когда школы, предприятия и государство действуют согласованно, хозяйство развивается дольше и надёжнее.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2525" y="2775275"/>
            <a:ext cx="7743900" cy="18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Хозяйственная жизнь стран: главное в одном выводе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14925" y="489175"/>
            <a:ext cx="3833700" cy="18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страны складывается из ресурсов, труда, капитала, технологий и институтов; именно их сочетание определяет доходы, структуру занятости, урбанизацию и место государства в мировом хозяйстве.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2026-06-03T07:25:15Z</dcterms:created>
  <dcterms:modified xsi:type="dcterms:W3CDTF">2026-06-03T07:25:15Z</dcterms:modified>
</cp:coreProperties>
</file>