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России: карта, история, право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устроены границы России и почему они менялись веками.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 — крупнейшая страна мира по площади и один из самых сложных примеров для изучения границ. Здесь переплетаются география, история, право и современные способы контроля.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Россия: география и границы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564" y="1643683"/>
            <a:ext cx="350400" cy="3114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82006" y="1639059"/>
            <a:ext cx="320715" cy="32071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67564" y="3368831"/>
            <a:ext cx="350400" cy="28032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267164" y="3353258"/>
            <a:ext cx="350400" cy="311467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функции границы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704715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 территорий
</a:t>
            </a:r>
            <a:pPr algn="l" indent="0" marL="0">
              <a:lnSpc>
                <a:spcPct val="100000"/>
              </a:lnSpc>
              <a:buNone/>
            </a:pPr>
            <a:r>
              <a:rPr lang="en-US" sz="5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отделяет территории разных государств и показывает, где заканчивается одна юрисдикция и начинается другая. Это основа для законов, управления и международных отношений.
</a:t>
            </a:r>
            <a:endParaRPr lang="en-US" sz="1343" dirty="0"/>
          </a:p>
        </p:txBody>
      </p:sp>
      <p:sp>
        <p:nvSpPr>
          <p:cNvPr id="16" name="Text 3"/>
          <p:cNvSpPr txBox="1"/>
          <p:nvPr/>
        </p:nvSpPr>
        <p:spPr>
          <a:xfrm>
            <a:off x="6104306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и безопасность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5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границе работают пограничный и таможенный контроль. Они проверяют документы, перевозки и соблюдение правил, чтобы перемещение людей и товаров было законным и безопасным.
</a:t>
            </a:r>
            <a:endParaRPr lang="en-US" sz="1343" dirty="0"/>
          </a:p>
        </p:txBody>
      </p:sp>
      <p:sp>
        <p:nvSpPr>
          <p:cNvPr id="17" name="Text 4"/>
          <p:cNvSpPr txBox="1"/>
          <p:nvPr/>
        </p:nvSpPr>
        <p:spPr>
          <a:xfrm>
            <a:off x="1704715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перемещений
</a:t>
            </a:r>
            <a:pPr algn="l" indent="0" marL="0">
              <a:lnSpc>
                <a:spcPct val="100000"/>
              </a:lnSpc>
              <a:buNone/>
            </a:pPr>
            <a:r>
              <a:rPr lang="en-US" sz="5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Чёткая граница помогает договориться о торговле, путешествиях и транзите. Без неё трудно определить, кто отвечает за дороги, порты, ресурсы и природные объекты.
</a:t>
            </a:r>
            <a:endParaRPr lang="en-US" sz="1343" dirty="0"/>
          </a:p>
        </p:txBody>
      </p:sp>
      <p:sp>
        <p:nvSpPr>
          <p:cNvPr id="18" name="Text 5"/>
          <p:cNvSpPr txBox="1"/>
          <p:nvPr/>
        </p:nvSpPr>
        <p:spPr>
          <a:xfrm>
            <a:off x="6104306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и ресурсы
</a:t>
            </a:r>
            <a:pPr algn="l" indent="0" marL="0">
              <a:lnSpc>
                <a:spcPct val="100000"/>
              </a:lnSpc>
              <a:buNone/>
            </a:pPr>
            <a:r>
              <a:rPr lang="en-US" sz="5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нужна не только государству, но и жителям. Она помогает понимать, где действуют налоги, правила пользования землёй и ограничения на использование природных богатств.
</a:t>
            </a:r>
            <a:endParaRPr lang="en-US" sz="134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62541" y="0"/>
            <a:ext cx="30790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621650"/>
            <a:ext cx="52995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на карте: масштабы и положение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06764" y="1877709"/>
            <a:ext cx="2576099" cy="1219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на материке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занимает север Евразии и соединяет Европу с Азией. Такое положение делает её важной для сухопутных путей, морских маршрутов и природных зон.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06764" y="3301126"/>
            <a:ext cx="2576099" cy="1219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Протяжённость по 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7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проходит через 11 часовых поясов. Из-за этого время в разных регионах сильно отличается, а управление большой территорией требует согласованной системы связи и транспорта.
</a:t>
            </a:r>
            <a:endParaRPr lang="en-US" sz="1333" dirty="0"/>
          </a:p>
        </p:txBody>
      </p:sp>
      <p:sp>
        <p:nvSpPr>
          <p:cNvPr id="10" name="Text 4"/>
          <p:cNvSpPr txBox="1"/>
          <p:nvPr/>
        </p:nvSpPr>
        <p:spPr>
          <a:xfrm>
            <a:off x="3030553" y="1877709"/>
            <a:ext cx="2576099" cy="1219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океана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берега омывают воды Северного Ледовитого океана, а восточные — Тихого океана. Это влияет на климат, судоходство и освоение побережий.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030553" y="3301126"/>
            <a:ext cx="2576099" cy="1219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выходы
</a:t>
            </a:r>
            <a:pPr algn="l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имеет выход к Балтийскому, Чёрному, Каспийскому и другим морям. Морские рубежи важны для портов, торговли и защиты побережья.
</a:t>
            </a:r>
            <a:endParaRPr lang="en-US" sz="138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рубежей резко различается по типам, поэтому для страны особенно важны и суша, и море.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границы у России длиннее сухопутных, поэтому контроль должен учитывать не только сушу, но и большие акватории.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справочные данные о протяжённости границ России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границ России по протяжённости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2090241"/>
            <a:ext cx="4328400" cy="1381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что соседние рубежи России отличаются не только по направлению, но и по способу прохождения.
</a:t>
            </a:r>
            <a:pPr algn="l" indent="0" marL="0">
              <a:lnSpc>
                <a:spcPct val="100000"/>
              </a:lnSpc>
              <a:buNone/>
            </a:pPr>
            <a:r>
              <a:rPr lang="en-US" sz="136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России есть и сухопутные, и морские, и смешанные участки границы, поэтому условия контроля на разных направлениях сильно различаются.
</a:t>
            </a:r>
            <a:pPr algn="l" indent="0" marL="0">
              <a:lnSpc>
                <a:spcPct val="100000"/>
              </a:lnSpc>
              <a:buNone/>
            </a:pPr>
            <a:r>
              <a:rPr lang="en-US" sz="136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2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сведения по государственным границам России
</a:t>
            </a:r>
            <a:endParaRPr lang="en-US" sz="1367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Соседи России и типы границ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1" y="0"/>
            <a:ext cx="221009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90875" y="239425"/>
            <a:ext cx="56727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5050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морские зоны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3190911" y="2121601"/>
            <a:ext cx="1819777" cy="2241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воды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воды — это акватории, которые считаются частью государства. Здесь действуют национальные законы так же, как на суше, а контроль ведётся по обычным правилам страны.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117441" y="2121601"/>
            <a:ext cx="1819777" cy="2241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Территориальное море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Территориальное море простирается на 12 морских миль от исходных линий. Государство сохраняет здесь суверенитет, но обязано учитывать право мирного прохода судов.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043970" y="2121601"/>
            <a:ext cx="1819777" cy="2241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зона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Исключительная экономическая зона может доходить до 200 морских миль. Здесь страна не владеет самой водой, но имеет особые права на ресурсы и их использование.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карты к границе на местности
</a:t>
            </a:r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6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линию согласуют на картах, затем переносят её на местность и закрепляют документами.
</a:t>
            </a:r>
            <a:endParaRPr lang="en-US" sz="2754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3414" y="1565209"/>
            <a:ext cx="338700" cy="33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8064" y="1578826"/>
            <a:ext cx="350400" cy="3114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73414" y="3277684"/>
            <a:ext cx="338700" cy="338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53914" y="3277684"/>
            <a:ext cx="338700" cy="3387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точного контроля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1704704" y="1692520"/>
            <a:ext cx="2692200" cy="13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сетка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Меридианы и параллели создают точную сетку координат. Благодаря им можно найти место границы на карте, сравнить разные источники и избежать путаницы в обозначениях.
</a:t>
            </a:r>
            <a:endParaRPr lang="en-US" sz="1400" dirty="0"/>
          </a:p>
        </p:txBody>
      </p:sp>
      <p:sp>
        <p:nvSpPr>
          <p:cNvPr id="17" name="Text 3"/>
          <p:cNvSpPr txBox="1"/>
          <p:nvPr/>
        </p:nvSpPr>
        <p:spPr>
          <a:xfrm>
            <a:off x="5685201" y="1692520"/>
            <a:ext cx="2692200" cy="13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 данных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Геоинформационные системы объединяют слои о рельефе, дорогах, реках и населённых пунктах. Это помогает видеть не только линию границы, но и окружающие условия.
</a:t>
            </a:r>
            <a:endParaRPr lang="en-US" sz="1400" dirty="0"/>
          </a:p>
        </p:txBody>
      </p:sp>
      <p:sp>
        <p:nvSpPr>
          <p:cNvPr id="18" name="Text 4"/>
          <p:cNvSpPr txBox="1"/>
          <p:nvPr/>
        </p:nvSpPr>
        <p:spPr>
          <a:xfrm>
            <a:off x="1704704" y="3405000"/>
            <a:ext cx="2692200" cy="12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сверху
</a:t>
            </a:r>
            <a:pPr algn="l" indent="0" marL="0">
              <a:lnSpc>
                <a:spcPct val="100000"/>
              </a:lnSpc>
              <a:buNone/>
            </a:pPr>
            <a:r>
              <a:rPr lang="en-US" sz="5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Спутниковые снимки позволяют быстро замечать изменения на местности: новые дороги, строительство, изменения берегов и состояние труднодоступных участков.
</a:t>
            </a:r>
            <a:endParaRPr lang="en-US" sz="1349" dirty="0"/>
          </a:p>
        </p:txBody>
      </p:sp>
      <p:sp>
        <p:nvSpPr>
          <p:cNvPr id="19" name="Text 5"/>
          <p:cNvSpPr txBox="1"/>
          <p:nvPr/>
        </p:nvSpPr>
        <p:spPr>
          <a:xfrm>
            <a:off x="5685200" y="3405000"/>
            <a:ext cx="2692200" cy="12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привязка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GPS помогает уточнять координаты точек прямо на местности. Это особенно важно там, где граница проходит по лесам, горам, льду или береговой линии.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этапы связаны не только с ростом территории, но и с изменением политического устройства страны.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России изменялись по мере объединения земель, международных договоров и появления новых государственных форм.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справочники и учебные карты по истории России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менялись границы: ранняя история и имперский период
</a:t>
            </a:r>
            <a:endParaRPr lang="en-US" sz="2669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СССР превратил внутренние административные линии в международные границы и потребовал нового правового оформления рубежей.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XX века границы стали оформляться заново уже как межгосударственные, а не как внутренние линии единого государства.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периоды и изменения государственной территории России по школьному курсу истории.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менялись границы: СССР и после 1991 года
</a:t>
            </a:r>
            <a:endParaRPr lang="en-US" sz="2947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Юридическая основа государственных границ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49675" y="1169175"/>
            <a:ext cx="39270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Суверенитет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Государственная граница показывает, где заканчивается суверенитет одной страны и начинается территория другой. Это основа для законов, охраны рубежей и международного общения.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49675" y="2723175"/>
            <a:ext cx="39270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мира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право требует уважать признанные границы и не менять их силой. Поэтому важны договоры, переговоры и официальное подтверждение линии на картах и в документах.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83600" y="1169175"/>
            <a:ext cx="39270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Юридическое закрепление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становится устойчивой, когда её признают обе стороны и закрепляют в правовых актах. Без такого оформления линия остаётся спорной и неудобной для контроля.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883600" y="2723175"/>
            <a:ext cx="39270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роль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людей граница означает понятные правила поездок, торговли и перемещения товаров. Она помогает государству защищать территорию и организовывать безопасные связи с соседями.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9912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6992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4092" y="1508178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991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Черта, за которой стоит договор
</a:t>
            </a:r>
            <a:pPr algn="ctr" indent="0" marL="0">
              <a:lnSpc>
                <a:spcPct val="100000"/>
              </a:lnSpc>
              <a:buNone/>
            </a:pPr>
            <a:r>
              <a:rPr lang="en-US" sz="5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бумаге линия границы выглядит как аккуратная черта, но за ней стоят долгие переговоры. В договор включают описание участка, а к нему прикладывают карты и протоколы, чтобы исключить двусмысленность.
</a:t>
            </a:r>
            <a:endParaRPr lang="en-US" sz="1012" dirty="0"/>
          </a:p>
        </p:txBody>
      </p:sp>
      <p:sp>
        <p:nvSpPr>
          <p:cNvPr id="8" name="Text 1"/>
          <p:cNvSpPr txBox="1"/>
          <p:nvPr/>
        </p:nvSpPr>
        <p:spPr>
          <a:xfrm>
            <a:off x="35069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и приложения
</a:t>
            </a:r>
            <a:pPr algn="ctr" indent="0" marL="0">
              <a:lnSpc>
                <a:spcPct val="100000"/>
              </a:lnSpc>
              <a:buNone/>
            </a:pPr>
            <a:r>
              <a:rPr lang="en-US" sz="5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страны согласуют участок границы, географы и юристы проверяют совпадение текста, карт и координат. Именно поэтому важны приложения к соглашениям: они превращают общую договорённость в точную линию.
</a:t>
            </a:r>
            <a:endParaRPr lang="en-US" sz="1012" dirty="0"/>
          </a:p>
        </p:txBody>
      </p:sp>
      <p:sp>
        <p:nvSpPr>
          <p:cNvPr id="9" name="Text 2"/>
          <p:cNvSpPr txBox="1"/>
          <p:nvPr/>
        </p:nvSpPr>
        <p:spPr>
          <a:xfrm>
            <a:off x="61540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Понятная линия для всех
</a:t>
            </a:r>
            <a:pPr algn="ctr" indent="0" marL="0">
              <a:lnSpc>
                <a:spcPct val="100000"/>
              </a:lnSpc>
              <a:buNone/>
            </a:pPr>
            <a:r>
              <a:rPr lang="en-US" sz="5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служб контроля договор особенно важен: по нему ясно, где проходит рубеж и какие правила действуют. Без письменного закрепления пограничный участок было бы трудно охранять и учитывать.
</a:t>
            </a:r>
            <a:endParaRPr lang="en-US" sz="1012" dirty="0"/>
          </a:p>
        </p:txBody>
      </p:sp>
      <p:sp>
        <p:nvSpPr>
          <p:cNvPr id="10" name="Text 3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договор превращает линию в границу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границы от карты к местности
</a:t>
            </a:r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6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согласования на карте к обозначению на местности: сначала делимитация, затем демаркация.
</a:t>
            </a:r>
            <a:endParaRPr lang="en-US" sz="2754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00" y="2532948"/>
            <a:ext cx="4296900" cy="16998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225" y="2228625"/>
            <a:ext cx="3818400" cy="230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службы отвечают за разные участки пограничной работы.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границе работают разные ведомства, и у каждого своя часть ответственности. Вместе они обеспечивают безопасность и законное перемещение.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функций пограничных и таможенных органов России.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316700"/>
            <a:ext cx="8453400" cy="6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работает на границе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решаются споры о границах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933986" y="1866206"/>
            <a:ext cx="3208235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материалов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стороны собирают документы, карты и прежние соглашения. Это помогает понять, в чём именно состоит спор и какие данные уже подтверждены официально.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933986" y="3292667"/>
            <a:ext cx="3208235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Правовая процедура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позиции отличаются, используют правовые процедуры и международные нормы. Это позволяет обсуждать границу не как конфликт, а как задачу, которую можно решить по правилам.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60139" y="1866206"/>
            <a:ext cx="3208235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линии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проходят переговоры и сверка координат. Если нужно, создают совместную комиссию и привлекают специалистов, чтобы проверить измерения и сравнить разные версии линии.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160139" y="3292667"/>
            <a:ext cx="3208235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Официальное закрепление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Итогом должно стать согласованное решение, закреплённое документом. Тогда граница снова становится понятной для жителей, карт и служб, которые работают на местности.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контроль объединяет наблюдение с земли, из воздуха и из космоса. Это помогает быстро замечать изменения даже в труднодоступных районах.
</a:t>
            </a:r>
            <a:pPr algn="l" indent="0" marL="0">
              <a:lnSpc>
                <a:spcPct val="100000"/>
              </a:lnSpc>
              <a:buNone/>
            </a:pPr>
            <a:r>
              <a:rPr lang="en-US" sz="138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данные, тем проще сравнить карту с местностью и заметить изменения вовремя. Технологии делают контроль непрерывным.
</a:t>
            </a:r>
            <a:pPr algn="l" indent="0" marL="0">
              <a:lnSpc>
                <a:spcPct val="100000"/>
              </a:lnSpc>
              <a:buNone/>
            </a:pPr>
            <a:r>
              <a:rPr lang="en-US" sz="138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современных методов геоинформационного и спутникового мониторинга границ.
</a:t>
            </a:r>
            <a:endParaRPr lang="en-US" sz="1384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контроля и мониторинга границы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25688" y="239425"/>
            <a:ext cx="70380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5050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морские границы сложнее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1825625" y="1855902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видна глазами
</a:t>
            </a:r>
            <a:pPr algn="l" indent="0" marL="0">
              <a:lnSpc>
                <a:spcPct val="100000"/>
              </a:lnSpc>
              <a:buNone/>
            </a:pPr>
            <a:r>
              <a:rPr lang="en-US" sz="7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суше границу часто можно увидеть по знакам и линиям, а на море её нужно рассчитывать. Здесь важны координаты, карты и международные правила, а не только внешний вид воды.
</a:t>
            </a:r>
            <a:endParaRPr lang="en-US" sz="1285" dirty="0"/>
          </a:p>
        </p:txBody>
      </p:sp>
      <p:sp>
        <p:nvSpPr>
          <p:cNvPr id="11" name="Text 3"/>
          <p:cNvSpPr txBox="1"/>
          <p:nvPr/>
        </p:nvSpPr>
        <p:spPr>
          <a:xfrm>
            <a:off x="5476728" y="1855902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 не стоит на месте
</a:t>
            </a:r>
            <a:pPr algn="l" indent="0" marL="0">
              <a:lnSpc>
                <a:spcPct val="100000"/>
              </a:lnSpc>
              <a:buNone/>
            </a:pPr>
            <a:r>
              <a:rPr lang="en-US" sz="7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Береговая линия меняется из-за приливов, течений и изменения уровня воды. Поэтому морская граница требует точных исходных линий и постоянной проверки по навигационным данным.
</a:t>
            </a:r>
            <a:endParaRPr lang="en-US" sz="1296" dirty="0"/>
          </a:p>
        </p:txBody>
      </p:sp>
      <p:sp>
        <p:nvSpPr>
          <p:cNvPr id="12" name="Text 4"/>
          <p:cNvSpPr txBox="1"/>
          <p:nvPr/>
        </p:nvSpPr>
        <p:spPr>
          <a:xfrm>
            <a:off x="1825625" y="3612631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природных факторов
</a:t>
            </a:r>
            <a:pPr algn="l" indent="0" marL="0">
              <a:lnSpc>
                <a:spcPct val="100000"/>
              </a:lnSpc>
              <a:buNone/>
            </a:pPr>
            <a:r>
              <a:rPr lang="en-US" sz="7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Острова, заливы и протяжённость побережья тоже влияют на расчёты. Из-за этого один и тот же участок моря может быть сложнее для определения, чем длинный сухопутный отрезок.
</a:t>
            </a:r>
            <a:endParaRPr lang="en-US" sz="1265" dirty="0"/>
          </a:p>
        </p:txBody>
      </p:sp>
      <p:sp>
        <p:nvSpPr>
          <p:cNvPr id="13" name="Text 5"/>
          <p:cNvSpPr txBox="1"/>
          <p:nvPr/>
        </p:nvSpPr>
        <p:spPr>
          <a:xfrm>
            <a:off x="5476728" y="3612631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общие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7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избежать споров, используют международные нормы и заранее согласованные координаты. Так морская граница становится понятной для судоходства, охраны и использования ресурсов.
</a:t>
            </a:r>
            <a:endParaRPr lang="en-US" sz="123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9912" y="1208075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06992" y="1208075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4092" y="1208075"/>
            <a:ext cx="2130000" cy="198439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859900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Товары и маршруты
</a:t>
            </a:r>
            <a:pPr algn="ctr" indent="0" marL="0">
              <a:lnSpc>
                <a:spcPct val="100000"/>
              </a:lnSpc>
              <a:buNone/>
            </a:pPr>
            <a:r>
              <a:rPr lang="en-US" sz="6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торговых маршрутов граница — это не просто линия, а место, где проходят товары, документы и проверки. От её работы зависит, как быстро груз попадёт в порт, на склад или в магазин.
</a:t>
            </a:r>
            <a:endParaRPr lang="en-US" sz="1140" dirty="0"/>
          </a:p>
        </p:txBody>
      </p:sp>
      <p:sp>
        <p:nvSpPr>
          <p:cNvPr id="8" name="Text 2"/>
          <p:cNvSpPr txBox="1"/>
          <p:nvPr/>
        </p:nvSpPr>
        <p:spPr>
          <a:xfrm>
            <a:off x="3506987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по обе стороны
</a:t>
            </a:r>
            <a:pPr algn="ctr" indent="0" marL="0">
              <a:lnSpc>
                <a:spcPct val="100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жителей приграничных районов граница влияет на поездки, встречи с родственниками и обмен между соседними странами. Когда правила понятны, людям проще учиться, работать и путешествовать.
</a:t>
            </a:r>
            <a:endParaRPr lang="en-US" sz="1132" dirty="0"/>
          </a:p>
        </p:txBody>
      </p:sp>
      <p:sp>
        <p:nvSpPr>
          <p:cNvPr id="9" name="Text 3"/>
          <p:cNvSpPr txBox="1"/>
          <p:nvPr/>
        </p:nvSpPr>
        <p:spPr>
          <a:xfrm>
            <a:off x="6154094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и ресурсы
</a:t>
            </a:r>
            <a:pPr algn="ctr" indent="0" marL="0">
              <a:lnSpc>
                <a:spcPct val="100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помогает стране охранять природные ресурсы, морские пути и важные территории. Поэтому она связана не только с картой, но и с безопасностью, экономикой и повседневной жизнью.
</a:t>
            </a:r>
            <a:endParaRPr lang="en-US" sz="1173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7500"/>
            <a:ext cx="85170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в жизни страны и человека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России: линия, которая живёт в 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России — это не просто линии на карте. Они соединяют географию, историю и право, а их точность обеспечивают карты, координаты и договоры между государствами.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2026-07-26T21:35:17Z</dcterms:created>
  <dcterms:modified xsi:type="dcterms:W3CDTF">2026-07-26T21:35:17Z</dcterms:modified>
</cp:coreProperties>
</file>