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и два типа клеток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жизни, а её строение объясняет единство и разнообразие организмов.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059" y="182500"/>
            <a:ext cx="3337082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наблюдений к клеточной теории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клеточной теории начался с микроскопа: от описания «клеток» у Роберта Гука до обобщений Шлейдена и Шванна, а затем принципа Вирхова о происхождении клеток только из уже существующих.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клеточной теории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живого
</a:t>
            </a:r>
            <a:pPr algn="l" indent="0" marL="0">
              <a:lnSpc>
                <a:spcPct val="80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построены из клеток или из образований, возникших на их основе. Это позволяет рассматривать клетку как общий структурный принцип живой природы.
</a:t>
            </a:r>
            <a:endParaRPr lang="en-US" sz="878" dirty="0"/>
          </a:p>
        </p:txBody>
      </p:sp>
      <p:sp>
        <p:nvSpPr>
          <p:cNvPr id="11" name="Text 3"/>
          <p:cNvSpPr txBox="1"/>
          <p:nvPr/>
        </p:nvSpPr>
        <p:spPr>
          <a:xfrm>
            <a:off x="251515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жизни
</a:t>
            </a:r>
            <a:pPr algn="l" indent="0" marL="0">
              <a:lnSpc>
                <a:spcPct val="80000"/>
              </a:lnSpc>
              <a:buNone/>
            </a:pPr>
            <a:r>
              <a:rPr lang="en-US" sz="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одновременно выполняет структурную, функциональную и генетическую роль: в ней протекают процессы обмена веществ, реализуются функции организма и хранится наследственная информация.
</a:t>
            </a:r>
            <a:endParaRPr lang="en-US" sz="807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клеток
</a:t>
            </a:r>
            <a:pPr algn="l" indent="0" marL="0">
              <a:lnSpc>
                <a:spcPct val="80000"/>
              </a:lnSpc>
              <a:buNone/>
            </a:pPr>
            <a:r>
              <a:rPr lang="en-US" sz="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появляются только при делении уже существующих клеток. Этот принцип исключает самопроизвольное возникновение клеток и связывает жизнь с непрерывностью клеточных поколений.
</a:t>
            </a:r>
            <a:endParaRPr lang="en-US" sz="772" dirty="0"/>
          </a:p>
        </p:txBody>
      </p:sp>
      <p:sp>
        <p:nvSpPr>
          <p:cNvPr id="13" name="Text 5"/>
          <p:cNvSpPr txBox="1"/>
          <p:nvPr/>
        </p:nvSpPr>
        <p:spPr>
          <a:xfrm>
            <a:off x="251515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ДНК копируется, передаётся дочерним клеткам и используется для синтеза белков. Так сохраняются признаки организма и обеспечивается преемственность поколений.
</a:t>
            </a:r>
            <a:endParaRPr lang="en-US" sz="845" dirty="0"/>
          </a:p>
        </p:txBody>
      </p:sp>
      <p:sp>
        <p:nvSpPr>
          <p:cNvPr id="14" name="Text 6"/>
          <p:cNvSpPr txBox="1"/>
          <p:nvPr/>
        </p:nvSpPr>
        <p:spPr>
          <a:xfrm>
            <a:off x="4665275" y="31625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происхождения
</a:t>
            </a:r>
            <a:pPr algn="l" indent="0" marL="0">
              <a:lnSpc>
                <a:spcPct val="80000"/>
              </a:lnSpc>
              <a:buNone/>
            </a:pPr>
            <a:r>
              <a:rPr lang="en-US" sz="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клеточного строения у разных организмов указывает на общее происхождение живых существ и помогает объяснять родство групп в ходе эволюции.
</a:t>
            </a:r>
            <a:endParaRPr lang="en-US" sz="8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 и эукариот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различия в строении связаны с уровнем организации клетки.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устроены проще: наследственный материал не отделён ядром. У эукариот внутренняя организация сложнее благодаря ядру и мембранным органоидам.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Прокариотическая клетка: строение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04307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Нуклеоид
</a:t>
            </a:r>
            <a:pPr algn="l" indent="0" marL="0">
              <a:lnSpc>
                <a:spcPct val="80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материал у прокариот расположен в нуклеоиде и не отделён ядерной оболочкой. Это упрощает доступ к ДНК и связано с быстрыми клеточными процессами.
</a:t>
            </a:r>
            <a:endParaRPr lang="en-US" sz="998" dirty="0"/>
          </a:p>
        </p:txBody>
      </p:sp>
      <p:sp>
        <p:nvSpPr>
          <p:cNvPr id="12" name="Text 3"/>
          <p:cNvSpPr txBox="1"/>
          <p:nvPr/>
        </p:nvSpPr>
        <p:spPr>
          <a:xfrm>
            <a:off x="385600" y="2022495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ДНК и плазмиды
</a:t>
            </a:r>
            <a:pPr algn="l" indent="0" marL="0">
              <a:lnSpc>
                <a:spcPct val="80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молекула ДНК обычно кольцевая, а кроме неё часто присутствуют плазмиды. Они несут дополнительные гены, в том числе повышающие приспособленность бактерий.
</a:t>
            </a:r>
            <a:endParaRPr lang="en-US" sz="992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740633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 стенка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находятся рибосомы 70S, а снаружи клетку защищает стенка. Она придаёт форму и помогает выдерживать воздействие внешней среды.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5600" y="3454312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структуры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бактерий есть капсула, жгутики и пили. Эти структуры облегчают движение, прикрепление к поверхностям и защиту от неблагоприятных условий.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4167981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мембран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отсутствуют оформленные мембранные органоиды, поэтому их внутреннее пространство устроено значительно проще, чем у эукариотических клеток.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жизнедеятельности прокариот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размеры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прокариотических клеток обычно составляет 1–10 мкм. Компактность позволяет им быстро обмениваться веществами с окружающей средой и эффективно размножаться.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2334525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деление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 у многих бактерий происходит очень быстро; при благоприятных условиях отдельные виды делятся примерно за 20–30 минут.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питания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используют разные способы питания: сапротрофию, паразитизм, фотосинтез и хемосинтез. Такое разнообразие делает их крайне успешной группой организмов.
</a:t>
            </a:r>
            <a:endParaRPr lang="en-US" sz="845" dirty="0"/>
          </a:p>
        </p:txBody>
      </p:sp>
      <p:sp>
        <p:nvSpPr>
          <p:cNvPr id="13" name="Text 5"/>
          <p:cNvSpPr txBox="1"/>
          <p:nvPr/>
        </p:nvSpPr>
        <p:spPr>
          <a:xfrm>
            <a:off x="2334525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археи живут в почве, воде, организме человека и даже в экстремальных условиях, где большинство других организмов существовать не может.
</a:t>
            </a:r>
            <a:endParaRPr lang="en-US" sz="845" dirty="0"/>
          </a:p>
        </p:txBody>
      </p:sp>
      <p:sp>
        <p:nvSpPr>
          <p:cNvPr id="14" name="Text 6"/>
          <p:cNvSpPr txBox="1"/>
          <p:nvPr/>
        </p:nvSpPr>
        <p:spPr>
          <a:xfrm>
            <a:off x="4346550" y="28126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
</a:t>
            </a:r>
            <a:pPr algn="l" indent="0" marL="0">
              <a:lnSpc>
                <a:spcPct val="80000"/>
              </a:lnSpc>
              <a:buNone/>
            </a:pPr>
            <a:r>
              <a:rPr lang="en-US" sz="7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7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участвуют в круговороте веществ, разложении органики, образовании биомассы и поддержании устойчивости экосистем, поэтому их значение выходит далеко за пределы микромира.
</a:t>
            </a:r>
            <a:endParaRPr lang="en-US" sz="78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и их диапазоны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не определяет сложность напрямую, но помогает понять, почему клеткам с ядром требуется больше внутреннего пространства.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обычно крупнее прокариот, что связано с мембранными органоидами и компартментированием; яйцеклетка человека находится в верхней границе клеточных размеров.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справочные данные по размерам клеток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клетка: общий план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Оформленное ядро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отделено оболочкой и содержит линейные хромосомы. Оно координирует работу клетки и хранит основную часть наследственной информации.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органоиды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расположены митохондрии, эндоплазматическая сеть, аппарат Гольджи и другие органоиды, которые разделяют функции и повышают эффективность обмена веществ.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80S рибосомы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эукариот имеют тип 80S и обеспечивают синтез белка как в цитоплазме, так и на мембранах шероховатой эндоплазматической сети.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цитоскелет поддерживает форму клетки, участвует во внутриклеточном транспорте и помогает клетке изменять положение или делиться.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Компартментирование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пространство эукариот разделено на функциональные отделы. Это позволяет одновременно выполнять множество процессов без взаимного вмешательства.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80" y="16914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542" y="1691475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231" y="1714935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2656" y="1714935"/>
            <a:ext cx="239100" cy="191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531" y="16914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органоиды и их функции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ДНК и управляет работой клетки через контроль синтеза РНК и белков. Оно также обеспечивает передачу наследственной информации при делении.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являются основным местом синтеза АТФ в эукариотических клетках. Именно здесь энергия питательных веществ превращается в доступную клетке форму.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участвуют в биосинтезе белка, считывая информацию с иРНК. Этот процесс необходим для роста, обновления структур и реализации наследственных признаков.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ЭПС и аппарат Гольджи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синтезирует и транспортирует вещества, а аппарат Гольджи модифицирует, сортирует и упаковывает молекулы для их дальнейшего использования клеткой.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 вакуоли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участвуют во внутриклеточном расщеплении веществ, а вакуоли служат для запаса воды, ионов и других соединений, поддерживая внутреннее равновесие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 эукариоты: генетический аппарат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отражает, как организация ДНК связана с работой наследственного аппарата клетки.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чтение ДНК и синтез белка происходят практически одновременно в цитоплазме. У эукариот эти процессы разделены ядром и цитоплазмой.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наследственная информация проходит путь от ДНК к признаку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биологии: репликация, транскрипция, трансляция и деление клеток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432" y="220400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57" y="21911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557" y="2191175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9752" y="2214635"/>
            <a:ext cx="239100" cy="191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9240" y="21911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и животная эукариотическая клетка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0793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 растительной клетки накапливает воду и растворённые вещества, поддерживает тургор и участвует в запасании некоторых продуктов обмена.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7425" y="2668725"/>
            <a:ext cx="14562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растительной клетки есть жёсткая стенка из целлюлозы: она придаёт форму, защищает содержимое и помогает клетке выдерживать внутреннее давление при поступлении воды.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37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характерны для растений и водорослей. Среди них особенно важны хлоропласты, где идёт фотосинтез и образуются органические вещества.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70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 не имеет клеточной стенки и пластид, зато обладает центриолями и хорошо развитой системой лизосом, что связано с подвижностью и внутриклеточным перевариванием.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3822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растительная, и животная клетка содержат ядро, митохондрии, цитоплазму и мембранные органоиды, поэтому обе относятся к эукариотам и имеют общий план организации.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в клетках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набор способов получения энергии наиболее широк. У эукариот преобладает митохондриальное дыхание, а у растений и водорослей дополнительно работает фотосинтез.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обмен веществ, тем больше экологических ниш может освоить организм; это особенно заметно у прокариот.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наследственная изменчивость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
</a:t>
            </a:r>
            <a:pPr algn="l" indent="0" marL="0">
              <a:lnSpc>
                <a:spcPct val="80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размножение происходит простым делением клетки надвое. Перед этим удваивается ДНК, а затем копии расходятся к разным участкам цитоплазмы.
</a:t>
            </a:r>
            <a:endParaRPr lang="en-US" sz="874" dirty="0"/>
          </a:p>
        </p:txBody>
      </p:sp>
      <p:sp>
        <p:nvSpPr>
          <p:cNvPr id="11" name="Text 3"/>
          <p:cNvSpPr txBox="1"/>
          <p:nvPr/>
        </p:nvSpPr>
        <p:spPr>
          <a:xfrm>
            <a:off x="251515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 мейоз
</a:t>
            </a:r>
            <a:pPr algn="l" indent="0" marL="0">
              <a:lnSpc>
                <a:spcPct val="80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деление сложнее: митоз обеспечивает рост и обновление тканей, а мейоз ведёт к образованию гамет и уменьшению числа хромосом вдвое.
</a:t>
            </a:r>
            <a:endParaRPr lang="en-US" sz="924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мейоза у многих организмов происходит слияние гамет. Это восстанавливает диплоидный набор хромосом и создаёт новую комбинацию наследственного материала.
</a:t>
            </a:r>
            <a:endParaRPr lang="en-US" sz="845" dirty="0"/>
          </a:p>
        </p:txBody>
      </p:sp>
      <p:sp>
        <p:nvSpPr>
          <p:cNvPr id="13" name="Text 5"/>
          <p:cNvSpPr txBox="1"/>
          <p:nvPr/>
        </p:nvSpPr>
        <p:spPr>
          <a:xfrm>
            <a:off x="251515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изменчивости
</a:t>
            </a:r>
            <a:pPr algn="l" indent="0" marL="0">
              <a:lnSpc>
                <a:spcPct val="80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рекомбинация и обмен генами между организмами повышают разнообразие признаков. Именно на этом разнообразии действует естественный отбор.
</a:t>
            </a:r>
            <a:endParaRPr lang="en-US" sz="854" dirty="0"/>
          </a:p>
        </p:txBody>
      </p:sp>
      <p:sp>
        <p:nvSpPr>
          <p:cNvPr id="14" name="Text 6"/>
          <p:cNvSpPr txBox="1"/>
          <p:nvPr/>
        </p:nvSpPr>
        <p:spPr>
          <a:xfrm>
            <a:off x="4665275" y="31625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смысл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делает популяции приспособляемыми к меняющимся условиям среды и создаёт основу для эволюции и образования новых видов.
</a:t>
            </a:r>
            <a:endParaRPr lang="en-US" sz="8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в природе и в жизни человека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участвуют в фотосинтезе и в образовании кислорода, а также входят в состав первичной продукции многих водных экосистем, поддерживая пищевые цепи.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человека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бактерий живёт в кишечнике человека и помогает переваривать пищу, а также участвует в синтезе некоторых веществ и поддержании нормального микробного баланса.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технологии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используют при производстве йогурта, кефира и сыра. Без их деятельности невозможно получить характерные вкус, консистенцию и свойства этих продуктов.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формы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инфекционные заболевания у человека, животных и растений, поэтому их изучение важно для профилактики, диагностики и лечения.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045092"/>
            <a:ext cx="3147000" cy="12449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всех клеток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показывают, что клетка — универсальная единица живого, независимо от её сложности и принадлежности к прокариотам или эукариотам.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 подтверждает единство живой природы, а различия связаны с уровнем организации клеток.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мембранных впячиваний к усложнению клетки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биологии: компартментализация и рост уровня организации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80" y="16914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205" y="1714935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231" y="1704308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7994" y="1691475"/>
            <a:ext cx="208425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3419" y="1691475"/>
            <a:ext cx="208425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клеточная теория важна сегодня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и генетика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служит фундаментом для изучения строения клетки, наследственности и деления. Без неё невозможно объяснить, как сохраняется и передаётся информация в живых системах.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понимать механизмы роста опухолей, наследственных болезней и нарушений клеточного обмена, а также даёт основу для точной диагностики и выбора лечения.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бактериальными и человеческими клетками позволяют создавать лекарства, которые избирательно воздействуют на микроорганизмы, не повреждая собственные клетки человека.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клеточных процессов используют при выращивании культур микроорганизмов, производстве ферментов, витаминов и других биологически активных веществ.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инженерия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методы применяют в селекции, молекулярной диагностике и клеточной инженерии, где важны работа с наследственным материалом и контролируемое размножение клеток.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заблуждения и точные формулировки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не «примитивны»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нельзя считать бесполезными или упрощёнными до предела: у них разнообразный обмен веществ, высокая приспособляемость и огромная экологическая роль в круговороте веществ.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бывают одноклеточными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не обязательно многоклеточные: к ним относятся одноклеточные простейшие и дрожжи, которые имеют ядро и мембранные органоиды.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Единство, а не одинаковость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утверждает единство живого по общему плану организации, но не требует полного сходства всех клеток по строению, размерам и функциям.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уровней организации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 эукариоты различаются уровнем внутренней организации, однако обе группы обладают мембраной, цитоплазмой, ДНК и рибосомами.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общий язык живой природы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показывает, что всё живое объединено общей структурной основой, а различия между прокариотами и эукариотами раскрывают пути эволюционного усложнения и практическую ценность клеточных знаний.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2026-06-01T16:54:48Z</dcterms:created>
  <dcterms:modified xsi:type="dcterms:W3CDTF">2026-06-01T16:54:48Z</dcterms:modified>
</cp:coreProperties>
</file>