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image" Target="../media/image-8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image" Target="../media/image-19-12.png"/><Relationship Id="rId13" Type="http://schemas.openxmlformats.org/officeDocument/2006/relationships/image" Target="../media/image-19-13.png"/><Relationship Id="rId14" Type="http://schemas.openxmlformats.org/officeDocument/2006/relationships/image" Target="../media/image-19-14.pn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3554" y="0"/>
            <a:ext cx="393799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9950" y="842000"/>
            <a:ext cx="4475400" cy="292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Module 7. Staying safe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говорить о безопасности дома, на улице, в школе и онлайн.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539950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40468" y="0"/>
            <a:ext cx="370191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4200900" cy="29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9 классе английский помогает обсуждать реальные правила, инструкции и ситуации риска. Тема safety соединяет лексику о доме, городе, транспорте, здоровье и технологиях, а также модальные глаголы и короткие фразы для предупреждения и экстренной помощи.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48471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как часть повседневного английского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2406" y="1639059"/>
            <a:ext cx="320715" cy="3207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82006" y="1639059"/>
            <a:ext cx="320715" cy="32071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82406" y="3348634"/>
            <a:ext cx="320715" cy="320715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267164" y="3368831"/>
            <a:ext cx="350400" cy="28032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57200" y="304275"/>
            <a:ext cx="8439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слова модуля
</a:t>
            </a:r>
            <a:endParaRPr lang="en-US" sz="3000" dirty="0"/>
          </a:p>
        </p:txBody>
      </p:sp>
      <p:sp>
        <p:nvSpPr>
          <p:cNvPr id="14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15" name="Text 2"/>
          <p:cNvSpPr txBox="1"/>
          <p:nvPr/>
        </p:nvSpPr>
        <p:spPr>
          <a:xfrm>
            <a:off x="1704715" y="1759614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Safety
</a:t>
            </a:r>
            <a:pPr algn="l" indent="0" marL="0">
              <a:lnSpc>
                <a:spcPct val="100000"/>
              </a:lnSpc>
              <a:buNone/>
            </a:pPr>
            <a:r>
              <a:rPr lang="en-US" sz="5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Safety — это общее понятие безопасности, когда человек защищён от вреда. В теме модуля это слово часто встречается в сочетаниях с правилами, привычками и рекомендациями, которые помогают избежать опасных ситуаций.
</a:t>
            </a:r>
            <a:endParaRPr lang="en-US" sz="1289" dirty="0"/>
          </a:p>
        </p:txBody>
      </p:sp>
      <p:sp>
        <p:nvSpPr>
          <p:cNvPr id="16" name="Text 3"/>
          <p:cNvSpPr txBox="1"/>
          <p:nvPr/>
        </p:nvSpPr>
        <p:spPr>
          <a:xfrm>
            <a:off x="6104306" y="1759614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Danger и risk
</a:t>
            </a:r>
            <a:pPr algn="l" indent="0" marL="0">
              <a:lnSpc>
                <a:spcPct val="100000"/>
              </a:lnSpc>
              <a:buNone/>
            </a:pPr>
            <a:r>
              <a:rPr lang="en-US" sz="5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Danger обозначает саму опасную ситуацию, а risk — вероятность получить вред. Такое различие важно, когда нужно объяснить, почему место, действие или предмет требуют осторожности и внимательного поведения.
</a:t>
            </a:r>
            <a:endParaRPr lang="en-US" sz="1278" dirty="0"/>
          </a:p>
        </p:txBody>
      </p:sp>
      <p:sp>
        <p:nvSpPr>
          <p:cNvPr id="17" name="Text 4"/>
          <p:cNvSpPr txBox="1"/>
          <p:nvPr/>
        </p:nvSpPr>
        <p:spPr>
          <a:xfrm>
            <a:off x="1704715" y="3469189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 и warning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 — это правило, а warning — предупреждение. Эти слова часто появляются в инструкциях, школьных правилах и знаках, где нужно быстро понять, что можно делать, а что запрещено.
</a:t>
            </a:r>
            <a:endParaRPr lang="en-US" sz="1400" dirty="0"/>
          </a:p>
        </p:txBody>
      </p:sp>
      <p:sp>
        <p:nvSpPr>
          <p:cNvPr id="18" name="Text 5"/>
          <p:cNvSpPr txBox="1"/>
          <p:nvPr/>
        </p:nvSpPr>
        <p:spPr>
          <a:xfrm>
            <a:off x="6104306" y="3469189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действия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 be careful, to stay alert, to ask for help, to follow rules и to avoid danger — это базовые выражения темы. Они помогают описывать безопасное поведение и давать понятные советы в разных ситуациях.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14877" y="1343725"/>
            <a:ext cx="4029946" cy="2874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343725"/>
            <a:ext cx="2644500" cy="28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из модуля помогают понимать инструкции, предупреждения и сообщения о происшествиях.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Активный словарь объединяет повседневные ситуации, инструкции и экстренные сообщения.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лексика по теме safety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темы Staying safe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62541" y="0"/>
            <a:ext cx="307906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306750" y="621650"/>
            <a:ext cx="52995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дома: комнаты, предметы и правила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06764" y="1877709"/>
            <a:ext cx="2576099" cy="12196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зоны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Кухня, ванная, лестница, окна и балкон требуют особого внимания. В этих местах чаще всего встречаются hot surface, sharp knife, wet floor и open window.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06764" y="3301126"/>
            <a:ext cx="2576099" cy="12196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Электричество и химия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Electrical socket, бытовая техника, cleaning product и лекарства могут быть опасны. На английском удобно напоминать: Don’t touch electrical appliances with wet hands.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030553" y="1877709"/>
            <a:ext cx="2576099" cy="12196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домашние правила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Keep medicines and chemicals out of reach и Don’t leave the stove unattended — короткие фразы, которые легко запомнить. Они помогают говорить о безопасности ясно и без лишних слов.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030553" y="3301126"/>
            <a:ext cx="2576099" cy="12196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кажется знакомым и безопасным, но именно здесь дети часто забывают об осторожности. Чёткие правила помогают избежать ожогов, порезов, падений и случайных отравлений.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37" y="1408575"/>
            <a:ext cx="8451727" cy="3115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304275"/>
            <a:ext cx="8453400" cy="9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Пожар: что делать по-английски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и команды для экстренной ситуации.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проблемы возникают там, где люди спешат или отвлекаются. Особенно уязвимы привычные зоны, где предметы и поверхности кажутся безопасными.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Падения и ожоги связаны прежде всего с повседневными местами, поэтому привычки важнее редких запретов.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 на основе типичных школьных примеров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бытовые риски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6920" y="1565209"/>
            <a:ext cx="211688" cy="33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48064" y="1578826"/>
            <a:ext cx="350400" cy="31146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67564" y="3306874"/>
            <a:ext cx="350400" cy="28032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75082" y="3277684"/>
            <a:ext cx="296363" cy="3387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57200" y="304275"/>
            <a:ext cx="8439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на улице и в дороге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16" name="Text 2"/>
          <p:cNvSpPr txBox="1"/>
          <p:nvPr/>
        </p:nvSpPr>
        <p:spPr>
          <a:xfrm>
            <a:off x="1704704" y="1692520"/>
            <a:ext cx="2692200" cy="13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дороги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Cross the road at the crossing, wait for the green light and look left and right. Перед шагом на проезжую часть важно остановиться и убедиться, что путь действительно свободен.
</a:t>
            </a:r>
            <a:endParaRPr lang="en-US" sz="1400" dirty="0"/>
          </a:p>
        </p:txBody>
      </p:sp>
      <p:sp>
        <p:nvSpPr>
          <p:cNvPr id="17" name="Text 3"/>
          <p:cNvSpPr txBox="1"/>
          <p:nvPr/>
        </p:nvSpPr>
        <p:spPr>
          <a:xfrm>
            <a:off x="5685201" y="1692520"/>
            <a:ext cx="2692200" cy="13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Общественный транспорт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a bus or tram, hold the handrail and stay steady. Не нужно rush to the door: спокойное поведение помогает избежать падений при движении и резком торможении.
</a:t>
            </a:r>
            <a:endParaRPr lang="en-US" sz="1400" dirty="0"/>
          </a:p>
        </p:txBody>
      </p:sp>
      <p:sp>
        <p:nvSpPr>
          <p:cNvPr id="18" name="Text 4"/>
          <p:cNvSpPr txBox="1"/>
          <p:nvPr/>
        </p:nvSpPr>
        <p:spPr>
          <a:xfrm>
            <a:off x="1704704" y="3405000"/>
            <a:ext cx="2692200" cy="12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Велосипед и шлем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Wear a helmet and use the bike lane when it is available. Такие привычки особенно важны для подростков, потому что уменьшают риск травм при любой неожиданной ситуации.
</a:t>
            </a:r>
            <a:endParaRPr lang="en-US" sz="1400" dirty="0"/>
          </a:p>
        </p:txBody>
      </p:sp>
      <p:sp>
        <p:nvSpPr>
          <p:cNvPr id="19" name="Text 5"/>
          <p:cNvSpPr txBox="1"/>
          <p:nvPr/>
        </p:nvSpPr>
        <p:spPr>
          <a:xfrm>
            <a:off x="5685200" y="3405000"/>
            <a:ext cx="2692200" cy="12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Платформы и остановки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Keep away from the platform edge, must stop before crossing and mustn’t run. На остановке и у рельсов нужна дистанция, внимание и готовность ждать безопасно.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200" y="2356017"/>
            <a:ext cx="4296900" cy="205366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92225" y="2228625"/>
            <a:ext cx="3818400" cy="230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Ситуация показывает, что безопасное поведение зависит от внимания и соблюдения инструкций.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в транспорте строится на внимании, дистанции и выполнении инструкций.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school road-safety vocabulary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1316700"/>
            <a:ext cx="8453400" cy="68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 общественные места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9912" y="1508178"/>
            <a:ext cx="2130000" cy="19843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6992" y="1508178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4092" y="1508178"/>
            <a:ext cx="2130000" cy="19843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991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Вежливая просьба, на которую отвечают твёрдо
</a:t>
            </a:r>
            <a:pPr algn="ctr" indent="0" marL="0">
              <a:lnSpc>
                <a:spcPct val="100000"/>
              </a:lnSpc>
              <a:buNone/>
            </a:pPr>
            <a:r>
              <a:rPr lang="en-US" sz="5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Мальчику на улице предлагают «просто помочь» и пойти вместе. Он отвечает: I can’t go with you. I need to ask my parents. Спокойный отказ звучит вежливо, но ясно показывает границу и не оставляет пространства для давления.
</a:t>
            </a:r>
            <a:endParaRPr lang="en-US" sz="945" dirty="0"/>
          </a:p>
        </p:txBody>
      </p:sp>
      <p:sp>
        <p:nvSpPr>
          <p:cNvPr id="8" name="Text 1"/>
          <p:cNvSpPr txBox="1"/>
          <p:nvPr/>
        </p:nvSpPr>
        <p:spPr>
          <a:xfrm>
            <a:off x="35069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вопросы становятся опасными
</a:t>
            </a:r>
            <a:pPr algn="ctr" indent="0" marL="0">
              <a:lnSpc>
                <a:spcPct val="100000"/>
              </a:lnSpc>
              <a:buNone/>
            </a:pPr>
            <a:r>
              <a:rPr lang="en-US" sz="5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Девочке в чате задают слишком личные вопросы: school name, home address, phone number и timetable. Она не отвечает и пишет: I don’t share my address. Так она защищает себя и не выдаёт данные, которые могут быть использованы против неё.
</a:t>
            </a:r>
            <a:endParaRPr lang="en-US" sz="928" dirty="0"/>
          </a:p>
        </p:txBody>
      </p:sp>
      <p:sp>
        <p:nvSpPr>
          <p:cNvPr id="9" name="Text 2"/>
          <p:cNvSpPr txBox="1"/>
          <p:nvPr/>
        </p:nvSpPr>
        <p:spPr>
          <a:xfrm>
            <a:off x="61540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Дверь не открывают всем
</a:t>
            </a:r>
            <a:pPr algn="ctr" indent="0" marL="0">
              <a:lnSpc>
                <a:spcPct val="100000"/>
              </a:lnSpc>
              <a:buNone/>
            </a:pPr>
            <a:r>
              <a:rPr lang="en-US" sz="5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кто-то незнакомый звонит в дверь и просит открыть, безопасный ответ должен быть коротким. I won’t open the door — это не грубость, а правильное правило личной безопасности. После этого ребёнок может позвать взрослого или позвонить родным.
</a:t>
            </a:r>
            <a:endParaRPr lang="en-US" sz="972" dirty="0"/>
          </a:p>
        </p:txBody>
      </p:sp>
      <p:sp>
        <p:nvSpPr>
          <p:cNvPr id="10" name="Text 3"/>
          <p:cNvSpPr txBox="1"/>
          <p:nvPr/>
        </p:nvSpPr>
        <p:spPr>
          <a:xfrm>
            <a:off x="306750" y="317500"/>
            <a:ext cx="6903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Незнакомцы и личные границы
</a:t>
            </a:r>
            <a:endParaRPr lang="en-US" sz="3000" dirty="0"/>
          </a:p>
        </p:txBody>
      </p:sp>
      <p:sp>
        <p:nvSpPr>
          <p:cNvPr id="11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37" y="1408575"/>
            <a:ext cx="8451727" cy="3115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304275"/>
            <a:ext cx="8453400" cy="9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делать, если потерялся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и безопасные взрослые, к которым можно обратиться в незнакомом месте.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75000" y="2989800"/>
            <a:ext cx="5252100" cy="20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 личной информации важно не публиковать без необходимости.
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357200" y="529175"/>
            <a:ext cx="4214700" cy="184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цифровой след формируется из сообщений, фотографий и профилей, поэтому даже одно неосторожное действие может остаться в сети надолго.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Содержание учебного модуля по теме internet safety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3572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усиливается там, где сообщение выглядит привычно и вызывает доверие. Поэтому важно проверять отправителя, не спешить с ответом и беречь учётные записи.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заметны phishing и cyberbullying: они используют доверие и постоянное общение, поэтому требуют быстрой проверки и сообщения взрослым.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классификация рисков по теме online safety, составлено для презентации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онлайн-риски для подростков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25688" y="239425"/>
            <a:ext cx="70380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5050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реагировать на cyberbullying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1825625" y="1855902"/>
            <a:ext cx="3386898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отвечать сразу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вступайте в конфликт и не пытайтесь «переиграть» обидчика. Агрессивный ответ часто только усиливает давление и делает переписку длиннее и заметнее для других.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476728" y="1855902"/>
            <a:ext cx="3386898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Сохранить доказательства
</a:t>
            </a:r>
            <a:pPr algn="l" indent="0" marL="0">
              <a:lnSpc>
                <a:spcPct val="100000"/>
              </a:lnSpc>
              <a:buNone/>
            </a:pPr>
            <a:r>
              <a:rPr lang="en-US" sz="7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Сделайте скриншоты сообщений, комментариев и профиля нарушителя. Это поможет показать ситуацию взрослому, учителю или администрации платформы без потери важной информации.
</a:t>
            </a:r>
            <a:endParaRPr lang="en-US" sz="1323" dirty="0"/>
          </a:p>
        </p:txBody>
      </p:sp>
      <p:sp>
        <p:nvSpPr>
          <p:cNvPr id="12" name="Text 4"/>
          <p:cNvSpPr txBox="1"/>
          <p:nvPr/>
        </p:nvSpPr>
        <p:spPr>
          <a:xfrm>
            <a:off x="1825625" y="3612631"/>
            <a:ext cx="3386898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Заблокировать и пожаловаться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сохранения доказательств заблокируйте пользователя и отправьте жалобу через настройки сервиса. Так вы уменьшите контакт и защитите свой аккаунт от новых сообщений.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476728" y="3612631"/>
            <a:ext cx="3386898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Сказать взрослому
</a:t>
            </a:r>
            <a:pPr algn="l" indent="0" marL="0">
              <a:lnSpc>
                <a:spcPct val="100000"/>
              </a:lnSpc>
              <a:buNone/>
            </a:pPr>
            <a:r>
              <a:rPr lang="en-US" sz="7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Сообщите доверенному взрослому как можно раньше, даже если ситуация кажется «несерьёзной». Чем быстрее она станет известна, тем легче остановить травлю и защитить вас.
</a:t>
            </a:r>
            <a:endParaRPr lang="en-US" sz="132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918378"/>
            <a:ext cx="4328400" cy="17249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343725"/>
            <a:ext cx="2644500" cy="28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помогает запомнить базовые действия и запреты на английском языке.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действия легко назвать по-английски и важно помнить в реальной ситуации: сначала помочь безопасно, затем обратиться к взрослому при необходимости.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рекомендации по первой помощи для школьного курса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помощь при частых травмах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37" y="1408575"/>
            <a:ext cx="8451727" cy="3115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304275"/>
            <a:ext cx="8453400" cy="9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сообщить о происшествии по-английски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экстренного сообщения: кратко, точно и по делу.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4984" y="1326700"/>
            <a:ext cx="2940232" cy="2959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в школе: перемены, коридоры, лестницы
</a:t>
            </a:r>
            <a:endParaRPr lang="en-US" sz="2938" dirty="0"/>
          </a:p>
        </p:txBody>
      </p:sp>
      <p:sp>
        <p:nvSpPr>
          <p:cNvPr id="9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4020452" y="1152450"/>
            <a:ext cx="22251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Двигаться спокойно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перемены важно идти, а не бежать, особенно в коридоре и на лестнице. Спокойный темп помогает избежать столкновений, падений и лишнего шума.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585502" y="1152450"/>
            <a:ext cx="22251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Соблюдать личное пространство
</a:t>
            </a:r>
            <a:pPr algn="l" indent="0" marL="0">
              <a:lnSpc>
                <a:spcPct val="100000"/>
              </a:lnSpc>
              <a:buNone/>
            </a:pPr>
            <a:r>
              <a:rPr lang="en-US" sz="7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толкайтесь и не подходите слишком близко к открытому окну или мокрому полу. Уважение к пространству других людей — часть безопасного поведения в школе.
</a:t>
            </a:r>
            <a:endParaRPr lang="en-US" sz="1351" dirty="0"/>
          </a:p>
        </p:txBody>
      </p:sp>
      <p:sp>
        <p:nvSpPr>
          <p:cNvPr id="12" name="Text 4"/>
          <p:cNvSpPr txBox="1"/>
          <p:nvPr/>
        </p:nvSpPr>
        <p:spPr>
          <a:xfrm>
            <a:off x="6803216" y="2689725"/>
            <a:ext cx="22251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Использовать простые команды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keep the corridor clear, walk carefully, don’t push и stay in line помогают быстро напомнить о правилах. Такие короткие выражения легко понять и запомнить.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190841" y="2689725"/>
            <a:ext cx="22251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мешать проходу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Ставьте сумки так, чтобы не перекрывать проход, и держите коридор свободным. Тогда другим ученикам и учителям проще пройти быстро и без риска споткнуться.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и те же привычки работают в разных местах: заметить риск, вспомнить правило, спросить совета и не паниковать при первых признаках проблемы.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раньше замечена опасность, тем легче её остановить. Внимательность и знание правил снижают последствия почти в любой ситуации.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факторов безопасности, составлено для презентации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избежать большинства опасных ситуаций
</a:t>
            </a:r>
            <a:endParaRPr lang="en-US" sz="2938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1071" y="1702770"/>
            <a:ext cx="264900" cy="264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74983" y="1713353"/>
            <a:ext cx="274200" cy="2437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93533" y="1725540"/>
            <a:ext cx="274200" cy="21936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076471" y="3226770"/>
            <a:ext cx="198675" cy="2649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115921" y="3226770"/>
            <a:ext cx="264900" cy="264900"/>
          </a:xfrm>
          <a:prstGeom prst="rect">
            <a:avLst/>
          </a:prstGeom>
        </p:spPr>
      </p:pic>
      <p:sp>
        <p:nvSpPr>
          <p:cNvPr id="16" name="Text 0"/>
          <p:cNvSpPr txBox="1"/>
          <p:nvPr/>
        </p:nvSpPr>
        <p:spPr>
          <a:xfrm>
            <a:off x="357200" y="304275"/>
            <a:ext cx="8439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словарь и мини-план безопасности на английском
</a:t>
            </a:r>
            <a:endParaRPr lang="en-US" sz="2938" dirty="0"/>
          </a:p>
        </p:txBody>
      </p:sp>
      <p:sp>
        <p:nvSpPr>
          <p:cNvPr id="17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18" name="Text 2"/>
          <p:cNvSpPr txBox="1"/>
          <p:nvPr/>
        </p:nvSpPr>
        <p:spPr>
          <a:xfrm>
            <a:off x="1467575" y="1654150"/>
            <a:ext cx="1682100" cy="11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Экстренные контакты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Запишите номера мамы, папы и другого доверенного взрослого. Готовый список помогает быстро позвонить и не тратить время на поиск контактов в телефоне.
</a:t>
            </a:r>
            <a:endParaRPr lang="en-US" sz="1200" dirty="0"/>
          </a:p>
        </p:txBody>
      </p:sp>
      <p:sp>
        <p:nvSpPr>
          <p:cNvPr id="19" name="Text 3"/>
          <p:cNvSpPr txBox="1"/>
          <p:nvPr/>
        </p:nvSpPr>
        <p:spPr>
          <a:xfrm>
            <a:off x="4286131" y="1654150"/>
            <a:ext cx="1682100" cy="11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Домашний адрес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Полный адрес нужно уметь назвать спокойно и без ошибок. Он может понадобиться при вызове помощи, если вы потерялись или нужна срочная поддержка.
</a:t>
            </a:r>
            <a:endParaRPr lang="en-US" sz="1200" dirty="0"/>
          </a:p>
        </p:txBody>
      </p:sp>
      <p:sp>
        <p:nvSpPr>
          <p:cNvPr id="20" name="Text 4"/>
          <p:cNvSpPr txBox="1"/>
          <p:nvPr/>
        </p:nvSpPr>
        <p:spPr>
          <a:xfrm>
            <a:off x="7104675" y="1654150"/>
            <a:ext cx="1682100" cy="11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Доверенный взрослый
</a:t>
            </a:r>
            <a:pPr algn="l" indent="0" marL="0">
              <a:lnSpc>
                <a:spcPct val="100000"/>
              </a:lnSpc>
              <a:buNone/>
            </a:pPr>
            <a:r>
              <a:rPr lang="en-US" sz="3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Выберите человека, к которому можно обратиться в школе, дома или на улице. Это может быть учитель, родственник, сотрудник магазина или полицейский.
</a:t>
            </a:r>
            <a:endParaRPr lang="en-US" sz="1189" dirty="0"/>
          </a:p>
        </p:txBody>
      </p:sp>
      <p:sp>
        <p:nvSpPr>
          <p:cNvPr id="21" name="Text 5"/>
          <p:cNvSpPr txBox="1"/>
          <p:nvPr/>
        </p:nvSpPr>
        <p:spPr>
          <a:xfrm>
            <a:off x="2749869" y="3178150"/>
            <a:ext cx="1682100" cy="13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встречи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Заранее договоритесь о понятной точке встречи на случай, если связь пропадёт. Такой план снижает тревогу и помогает быстрее найти друг друга.
</a:t>
            </a:r>
            <a:endParaRPr lang="en-US" sz="1200" dirty="0"/>
          </a:p>
        </p:txBody>
      </p:sp>
      <p:sp>
        <p:nvSpPr>
          <p:cNvPr id="22" name="Text 6"/>
          <p:cNvSpPr txBox="1"/>
          <p:nvPr/>
        </p:nvSpPr>
        <p:spPr>
          <a:xfrm>
            <a:off x="5822424" y="3178150"/>
            <a:ext cx="1682100" cy="13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онлайн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Держите рядом короткие напоминания: не делиться местоположением, не отправлять коды, не открывать подозрительные ссылки. Эти записи помогают действовать уверенно и безопасно.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9950" y="842000"/>
            <a:ext cx="51090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безопасности в действии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Module 7 показывает, что английский помогает не только учить слова, но и защищать себя: заметить опасность, попросить помощь, соблюдать правила и спокойно действовать в любой ситуации.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2026-05-31T12:01:33Z</dcterms:created>
  <dcterms:modified xsi:type="dcterms:W3CDTF">2026-05-31T12:01:33Z</dcterms:modified>
</cp:coreProperties>
</file>