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jpe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2883495"/>
            <a:ext cx="9144000" cy="225921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990800" y="678174"/>
            <a:ext cx="5162400" cy="673200"/>
          </a:xfrm>
          <a:prstGeom prst="rect">
            <a:avLst/>
          </a:prstGeom>
          <a:noFill/>
          <a:ln/>
        </p:spPr>
        <p:txBody>
          <a:bodyPr wrap="square" lIns="0" tIns="0" rIns="0" bIns="0" rtlCol="0" anchor="ctr"/>
          <a:lstStyle/>
          <a:p>
            <a:pPr algn="ctr" indent="0" marL="0">
              <a:lnSpc>
                <a:spcPct val="100000"/>
              </a:lnSpc>
              <a:buNone/>
            </a:pPr>
            <a:r>
              <a:rPr lang="en-US" sz="2386" b="1" dirty="0">
                <a:solidFill>
                  <a:srgbClr val="FFFFFF"/>
                </a:solidFill>
                <a:latin typeface="Arial" pitchFamily="34" charset="0"/>
                <a:ea typeface="Arial" pitchFamily="34" charset="-122"/>
                <a:cs typeface="Arial" pitchFamily="34" charset="-120"/>
              </a:rPr>
              <a:t>Jobs / Профессии: английская лексика для разговора о будущем
</a:t>
            </a:r>
            <a:endParaRPr lang="en-US" sz="2386" dirty="0"/>
          </a:p>
        </p:txBody>
      </p:sp>
      <p:sp>
        <p:nvSpPr>
          <p:cNvPr id="7" name="Text 1"/>
          <p:cNvSpPr txBox="1"/>
          <p:nvPr/>
        </p:nvSpPr>
        <p:spPr>
          <a:xfrm>
            <a:off x="1990800" y="1501199"/>
            <a:ext cx="5162400" cy="874800"/>
          </a:xfrm>
          <a:prstGeom prst="rect">
            <a:avLst/>
          </a:prstGeom>
          <a:noFill/>
          <a:ln/>
        </p:spPr>
        <p:txBody>
          <a:bodyPr wrap="square" lIns="0" tIns="0" rIns="0" bIns="0" rtlCol="0" anchor="t"/>
          <a:lstStyle/>
          <a:p>
            <a:pPr algn="ctr" indent="0" marL="0">
              <a:lnSpc>
                <a:spcPct val="115000"/>
              </a:lnSpc>
              <a:buNone/>
            </a:pPr>
            <a:r>
              <a:rPr lang="en-US" sz="1200" dirty="0">
                <a:solidFill>
                  <a:srgbClr val="FFFFFF"/>
                </a:solidFill>
                <a:latin typeface="Arial" pitchFamily="34" charset="0"/>
                <a:ea typeface="Arial" pitchFamily="34" charset="-122"/>
                <a:cs typeface="Arial" pitchFamily="34" charset="-120"/>
              </a:rPr>
              <a:t>Учимся говорить о профессиях, работе и планах на будущее по-английски.
</a:t>
            </a:r>
            <a:endParaRPr lang="en-US" sz="1200" dirty="0"/>
          </a:p>
        </p:txBody>
      </p:sp>
      <p:sp>
        <p:nvSpPr>
          <p:cNvPr id="8" name="Text 2"/>
          <p:cNvSpPr txBox="1"/>
          <p:nvPr/>
        </p:nvSpPr>
        <p:spPr>
          <a:xfrm>
            <a:off x="2020950" y="2525823"/>
            <a:ext cx="5102100" cy="19620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7675" y="702804"/>
            <a:ext cx="3816600" cy="376069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70000" y="1440987"/>
            <a:ext cx="4494600" cy="673200"/>
          </a:xfrm>
          <a:prstGeom prst="rect">
            <a:avLst/>
          </a:prstGeom>
          <a:noFill/>
          <a:ln/>
        </p:spPr>
        <p:txBody>
          <a:bodyPr wrap="square" lIns="0" tIns="0" rIns="0" bIns="0" rtlCol="0" anchor="t"/>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Почему jobs нужны восьмикласснику
</a:t>
            </a:r>
            <a:endParaRPr lang="en-US" sz="2648" dirty="0"/>
          </a:p>
        </p:txBody>
      </p:sp>
      <p:sp>
        <p:nvSpPr>
          <p:cNvPr id="7" name="Text 1"/>
          <p:cNvSpPr txBox="1"/>
          <p:nvPr/>
        </p:nvSpPr>
        <p:spPr>
          <a:xfrm>
            <a:off x="270000" y="2622025"/>
            <a:ext cx="4494600" cy="12654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Эта тема помогает говорить о людях и их работе, расширять словарь, повторять Present Simple и тренировать диалоги. Она нужна в знакомствах, рассказах о семье и при обсуждении будущей профессии.
</a:t>
            </a:r>
            <a:endParaRPr lang="en-US" sz="1200" dirty="0"/>
          </a:p>
        </p:txBody>
      </p:sp>
      <p:sp>
        <p:nvSpPr>
          <p:cNvPr id="8" name="Text 2"/>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350" y="270000"/>
            <a:ext cx="7886700" cy="4185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Основные слова по теме jobs
</a:t>
            </a:r>
            <a:endParaRPr lang="en-US" sz="2200" dirty="0"/>
          </a:p>
        </p:txBody>
      </p:sp>
      <p:sp>
        <p:nvSpPr>
          <p:cNvPr id="10"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1" name="Text 2"/>
          <p:cNvSpPr txBox="1"/>
          <p:nvPr/>
        </p:nvSpPr>
        <p:spPr>
          <a:xfrm>
            <a:off x="280350" y="1119600"/>
            <a:ext cx="4471500" cy="652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Job и work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Слова job и work чаще всего используются на школьном уровне. Job обозначает конкретную работу, а work — сам процесс труда или деятельность в целом.
</a:t>
            </a:r>
            <a:endParaRPr lang="en-US" sz="1200" dirty="0"/>
          </a:p>
        </p:txBody>
      </p:sp>
      <p:sp>
        <p:nvSpPr>
          <p:cNvPr id="12" name="Text 3"/>
          <p:cNvSpPr txBox="1"/>
          <p:nvPr/>
        </p:nvSpPr>
        <p:spPr>
          <a:xfrm>
            <a:off x="280350" y="1865607"/>
            <a:ext cx="4471500" cy="652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Profession и career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Profession подчеркивает вид профессии, а career связан с профессиональным путем человека. Эти слова полезны, когда нужно говорить не только о работе сейчас, но и о развитии в будущем.
</a:t>
            </a:r>
            <a:endParaRPr lang="en-US" sz="1200" dirty="0"/>
          </a:p>
        </p:txBody>
      </p:sp>
      <p:sp>
        <p:nvSpPr>
          <p:cNvPr id="13" name="Text 4"/>
          <p:cNvSpPr txBox="1"/>
          <p:nvPr/>
        </p:nvSpPr>
        <p:spPr>
          <a:xfrm>
            <a:off x="280350" y="2611614"/>
            <a:ext cx="4471500" cy="652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Люди на работе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Слова employer, employee, boss и colleague помогают описывать людей в коллективе. Они встречаются в простых текстах, диалогах и заданиях, где нужно понять отношения внутри рабочего места.
</a:t>
            </a:r>
            <a:endParaRPr lang="en-US" sz="1200" dirty="0"/>
          </a:p>
        </p:txBody>
      </p:sp>
      <p:sp>
        <p:nvSpPr>
          <p:cNvPr id="14" name="Text 5"/>
          <p:cNvSpPr txBox="1"/>
          <p:nvPr/>
        </p:nvSpPr>
        <p:spPr>
          <a:xfrm>
            <a:off x="280350" y="3357621"/>
            <a:ext cx="4471500" cy="652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Что помогает начать разговор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Чтобы говорить о профессии, полезны school subjects, skills, interests и future plans. Эти слова связывают учебу, способности и выбор будущей работы в одном ответе.
</a:t>
            </a:r>
            <a:endParaRPr lang="en-US" sz="1200" dirty="0"/>
          </a:p>
        </p:txBody>
      </p:sp>
      <p:sp>
        <p:nvSpPr>
          <p:cNvPr id="15" name="Text 6"/>
          <p:cNvSpPr txBox="1"/>
          <p:nvPr/>
        </p:nvSpPr>
        <p:spPr>
          <a:xfrm>
            <a:off x="280350" y="4103625"/>
            <a:ext cx="4471500" cy="652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Школьный уровень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Для 8 класса особенно важны самые частотные слова: job, work, teacher, doctor, skills и plans. Они дают основу для коротких и понятных ответов о работе и мечтах.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377206"/>
            <a:ext cx="4646100" cy="256218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7" name="Text 1"/>
          <p:cNvSpPr txBox="1"/>
          <p:nvPr/>
        </p:nvSpPr>
        <p:spPr>
          <a:xfrm>
            <a:off x="5344350" y="1584760"/>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Базовые названия профессий, которые чаще всего встречаются в школьных заданиях и коротких текстах.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Школьная лексика по теме jobs
</a:t>
            </a:r>
            <a:endParaRPr lang="en-US" sz="800" dirty="0"/>
          </a:p>
        </p:txBody>
      </p:sp>
      <p:sp>
        <p:nvSpPr>
          <p:cNvPr id="9" name="Text 3"/>
          <p:cNvSpPr txBox="1"/>
          <p:nvPr/>
        </p:nvSpPr>
        <p:spPr>
          <a:xfrm>
            <a:off x="270000" y="266400"/>
            <a:ext cx="7070100" cy="561900"/>
          </a:xfrm>
          <a:prstGeom prst="rect">
            <a:avLst/>
          </a:prstGeom>
          <a:noFill/>
          <a:ln/>
        </p:spPr>
        <p:txBody>
          <a:bodyPr wrap="square" lIns="0" tIns="0" rIns="0" bIns="0" rtlCol="0" anchor="ctr"/>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Самые распространённые профессии на английском языке
</a:t>
            </a:r>
            <a:endParaRPr lang="en-US" sz="2212" dirty="0"/>
          </a:p>
        </p:txBody>
      </p:sp>
      <p:sp>
        <p:nvSpPr>
          <p:cNvPr id="10" name="Text 4"/>
          <p:cNvSpPr txBox="1"/>
          <p:nvPr/>
        </p:nvSpPr>
        <p:spPr>
          <a:xfrm>
            <a:off x="5344350" y="2631624"/>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Большинство названий профессий в английском языке нейтральны по роду и подходят для кратких описаний без изменений формы.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80350" y="1087457"/>
            <a:ext cx="2745600" cy="1466644"/>
          </a:xfrm>
          <a:prstGeom prst="rect">
            <a:avLst/>
          </a:prstGeom>
        </p:spPr>
      </p:pic>
      <p:pic>
        <p:nvPicPr>
          <p:cNvPr id="5" name="Image 3" descr="preencoded.png">    </p:cNvPr>
          <p:cNvPicPr>
            <a:picLocks noChangeAspect="1"/>
          </p:cNvPicPr>
          <p:nvPr/>
        </p:nvPicPr>
        <p:blipFill>
          <a:blip r:embed="rId4"/>
          <a:stretch>
            <a:fillRect/>
          </a:stretch>
        </p:blipFill>
        <p:spPr>
          <a:xfrm>
            <a:off x="3204421" y="1087428"/>
            <a:ext cx="2745600" cy="1466644"/>
          </a:xfrm>
          <a:prstGeom prst="rect">
            <a:avLst/>
          </a:prstGeom>
        </p:spPr>
      </p:pic>
      <p:pic>
        <p:nvPicPr>
          <p:cNvPr id="6" name="Image 4" descr="preencoded.png">    </p:cNvPr>
          <p:cNvPicPr>
            <a:picLocks noChangeAspect="1"/>
          </p:cNvPicPr>
          <p:nvPr/>
        </p:nvPicPr>
        <p:blipFill>
          <a:blip r:embed="rId5"/>
          <a:stretch>
            <a:fillRect/>
          </a:stretch>
        </p:blipFill>
        <p:spPr>
          <a:xfrm>
            <a:off x="6128500" y="1087428"/>
            <a:ext cx="2745600" cy="146664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9" name="Text 1"/>
          <p:cNvSpPr txBox="1"/>
          <p:nvPr/>
        </p:nvSpPr>
        <p:spPr>
          <a:xfrm>
            <a:off x="280350" y="270000"/>
            <a:ext cx="7099500" cy="620700"/>
          </a:xfrm>
          <a:prstGeom prst="rect">
            <a:avLst/>
          </a:prstGeom>
          <a:noFill/>
          <a:ln/>
        </p:spPr>
        <p:txBody>
          <a:bodyPr wrap="square" lIns="0" tIns="0" rIns="0" bIns="0" rtlCol="0" anchor="ctr"/>
          <a:lstStyle/>
          <a:p>
            <a:pPr algn="l" indent="0" marL="0">
              <a:lnSpc>
                <a:spcPct val="100000"/>
              </a:lnSpc>
              <a:buNone/>
            </a:pPr>
            <a:r>
              <a:rPr lang="en-US" sz="2442" b="1" dirty="0">
                <a:solidFill>
                  <a:srgbClr val="FFFFFF"/>
                </a:solidFill>
                <a:latin typeface="Arial" pitchFamily="34" charset="0"/>
                <a:ea typeface="Arial" pitchFamily="34" charset="-122"/>
                <a:cs typeface="Arial" pitchFamily="34" charset="-120"/>
              </a:rPr>
              <a:t>Профессии вокруг нас: где можно увидеть эти слова в жизни
</a:t>
            </a:r>
            <a:endParaRPr lang="en-US" sz="2442" dirty="0"/>
          </a:p>
        </p:txBody>
      </p:sp>
      <p:sp>
        <p:nvSpPr>
          <p:cNvPr id="10" name="Text 2"/>
          <p:cNvSpPr txBox="1"/>
          <p:nvPr/>
        </p:nvSpPr>
        <p:spPr>
          <a:xfrm>
            <a:off x="280350" y="2822396"/>
            <a:ext cx="2745600" cy="1821900"/>
          </a:xfrm>
          <a:prstGeom prst="rect">
            <a:avLst/>
          </a:prstGeom>
          <a:noFill/>
          <a:ln/>
        </p:spPr>
        <p:txBody>
          <a:bodyPr wrap="square" lIns="0" tIns="0" rIns="0" bIns="0" rtlCol="0" anchor="t"/>
          <a:lstStyle/>
          <a:p>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Указатели и объявления
</a:t>
            </a:r>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5" dirty="0">
                <a:solidFill>
                  <a:srgbClr val="FFFFFF"/>
                </a:solidFill>
                <a:latin typeface="Arial" pitchFamily="34" charset="0"/>
                <a:ea typeface="Arial" pitchFamily="34" charset="-122"/>
                <a:cs typeface="Arial" pitchFamily="34" charset="-120"/>
              </a:rPr>
              <a:t>Слова по теме jobs легко заметить на вывесках, в объявлениях и в расписании кружков. Там встречаются названия профессий, места работы и простые действия, которые помогают понять смысл без перевода.
</a:t>
            </a:r>
            <a:endParaRPr lang="en-US" sz="1389" dirty="0"/>
          </a:p>
        </p:txBody>
      </p:sp>
      <p:sp>
        <p:nvSpPr>
          <p:cNvPr id="11" name="Text 3"/>
          <p:cNvSpPr txBox="1"/>
          <p:nvPr/>
        </p:nvSpPr>
        <p:spPr>
          <a:xfrm>
            <a:off x="3204421" y="2820607"/>
            <a:ext cx="2745600" cy="1821900"/>
          </a:xfrm>
          <a:prstGeom prst="rect">
            <a:avLst/>
          </a:prstGeom>
          <a:noFill/>
          <a:ln/>
        </p:spPr>
        <p:txBody>
          <a:bodyPr wrap="square" lIns="0" tIns="0" rIns="0" bIns="0" rtlCol="0" anchor="t"/>
          <a:lstStyle/>
          <a:p>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Город как учебник
</a:t>
            </a:r>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5" dirty="0">
                <a:solidFill>
                  <a:srgbClr val="FFFFFF"/>
                </a:solidFill>
                <a:latin typeface="Arial" pitchFamily="34" charset="0"/>
                <a:ea typeface="Arial" pitchFamily="34" charset="-122"/>
                <a:cs typeface="Arial" pitchFamily="34" charset="-120"/>
              </a:rPr>
              <a:t>В городе можно увидеть teachers at school, doctors in hospitals, drivers on the road и shop assistants in stores. Такие примеры связывают английские слова с реальными местами, которые знакомы школьникам каждый день.
</a:t>
            </a:r>
            <a:endParaRPr lang="en-US" sz="1389" dirty="0"/>
          </a:p>
        </p:txBody>
      </p:sp>
      <p:sp>
        <p:nvSpPr>
          <p:cNvPr id="12" name="Text 4"/>
          <p:cNvSpPr txBox="1"/>
          <p:nvPr/>
        </p:nvSpPr>
        <p:spPr>
          <a:xfrm>
            <a:off x="6128499" y="2820607"/>
            <a:ext cx="2745600" cy="1821900"/>
          </a:xfrm>
          <a:prstGeom prst="rect">
            <a:avLst/>
          </a:prstGeom>
          <a:noFill/>
          <a:ln/>
        </p:spPr>
        <p:txBody>
          <a:bodyPr wrap="square" lIns="0" tIns="0" rIns="0" bIns="0" rtlCol="0" anchor="t"/>
          <a:lstStyle/>
          <a:p>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Короткие тексты о людях
</a:t>
            </a:r>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5" dirty="0">
                <a:solidFill>
                  <a:srgbClr val="FFFFFF"/>
                </a:solidFill>
                <a:latin typeface="Arial" pitchFamily="34" charset="0"/>
                <a:ea typeface="Arial" pitchFamily="34" charset="-122"/>
                <a:cs typeface="Arial" pitchFamily="34" charset="-120"/>
              </a:rPr>
              <a:t>В учебниках и новостях часто описывают, чем занимается человек и где он работает. Такие тексты помогают не только запоминать лексику, но и узнавать профессию по контексту и иллюстрации.
</a:t>
            </a:r>
            <a:endParaRPr lang="en-US" sz="1389"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Учебная лексика по теме jobs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1698" b="1" dirty="0">
                <a:solidFill>
                  <a:srgbClr val="FFFFFF"/>
                </a:solidFill>
                <a:latin typeface="Arial" pitchFamily="34" charset="0"/>
                <a:ea typeface="Arial" pitchFamily="34" charset="-122"/>
                <a:cs typeface="Arial" pitchFamily="34" charset="-120"/>
              </a:rPr>
              <a:t>Какие слова и навыки чаще всего встречаются в заданиях по теме jobs
</a:t>
            </a:r>
            <a:endParaRPr lang="en-US" sz="1698"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Тема объединяет не только названия профессий, но и действия, качества и простые вопросы о будущем выборе.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Больше всего нужно знать профессии и глаголы, а затем — качества и фразы для ответа о планах.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8" name="Text 1"/>
          <p:cNvSpPr txBox="1"/>
          <p:nvPr/>
        </p:nvSpPr>
        <p:spPr>
          <a:xfrm>
            <a:off x="280350" y="270000"/>
            <a:ext cx="6543900" cy="4317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Как говорить о профессии по-английски
</a:t>
            </a:r>
            <a:endParaRPr lang="en-US" sz="2200" dirty="0"/>
          </a:p>
        </p:txBody>
      </p:sp>
      <p:sp>
        <p:nvSpPr>
          <p:cNvPr id="9" name="Text 2"/>
          <p:cNvSpPr txBox="1"/>
          <p:nvPr/>
        </p:nvSpPr>
        <p:spPr>
          <a:xfrm>
            <a:off x="2707550" y="1010450"/>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Говорим о себе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начала ответа подойдут простые модели: I am a student now и I want to be a doctor. Они помогают быстро назвать текущую роль и мечту о будущем.
</a:t>
            </a:r>
            <a:endParaRPr lang="en-US" sz="1300" dirty="0"/>
          </a:p>
        </p:txBody>
      </p:sp>
      <p:sp>
        <p:nvSpPr>
          <p:cNvPr id="10" name="Text 3"/>
          <p:cNvSpPr txBox="1"/>
          <p:nvPr/>
        </p:nvSpPr>
        <p:spPr>
          <a:xfrm>
            <a:off x="2707550" y="1948050"/>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Рассказываем о семье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Часто нужно сказать, кем работают родители: My mother is a teacher. My father works as an engineer. Такие фразы звучат естественно и легко запоминаются.
</a:t>
            </a:r>
            <a:endParaRPr lang="en-US" sz="1300" dirty="0"/>
          </a:p>
        </p:txBody>
      </p:sp>
      <p:sp>
        <p:nvSpPr>
          <p:cNvPr id="11" name="Text 4"/>
          <p:cNvSpPr txBox="1"/>
          <p:nvPr/>
        </p:nvSpPr>
        <p:spPr>
          <a:xfrm>
            <a:off x="2707550" y="2885625"/>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Используем Present Simple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описании профессий часто встречаются works in, works at, helps people, repairs cars и teaches children. Эти выражения показывают обычные обязанности человека на работе.
</a:t>
            </a:r>
            <a:endParaRPr lang="en-US" sz="1300" dirty="0"/>
          </a:p>
        </p:txBody>
      </p:sp>
      <p:sp>
        <p:nvSpPr>
          <p:cNvPr id="12" name="Text 5"/>
          <p:cNvSpPr txBox="1"/>
          <p:nvPr/>
        </p:nvSpPr>
        <p:spPr>
          <a:xfrm>
            <a:off x="2707550" y="3823175"/>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Делаем ответ точным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восьмого класса особенно важны короткие предложения с be, work, want и can. Они помогают говорить ясно, без лишних слов, но с правильной грамматикой.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2565" b="1" dirty="0">
                <a:solidFill>
                  <a:srgbClr val="FFFFFF"/>
                </a:solidFill>
                <a:latin typeface="Arial" pitchFamily="34" charset="0"/>
                <a:ea typeface="Arial" pitchFamily="34" charset="-122"/>
                <a:cs typeface="Arial" pitchFamily="34" charset="-120"/>
              </a:rPr>
              <a:t>Как строится ответ о будущей профессии
</a:t>
            </a:r>
            <a:endParaRPr lang="en-US" sz="2565"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Последовательность для устного ответа на тему будущей работы и профессиональных планов.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48688" y="980451"/>
            <a:ext cx="635775" cy="726600"/>
          </a:xfrm>
          <a:prstGeom prst="rect">
            <a:avLst/>
          </a:prstGeom>
        </p:spPr>
      </p:pic>
      <p:pic>
        <p:nvPicPr>
          <p:cNvPr id="5" name="Image 3" descr="preencoded.png">    </p:cNvPr>
          <p:cNvPicPr>
            <a:picLocks noChangeAspect="1"/>
          </p:cNvPicPr>
          <p:nvPr/>
        </p:nvPicPr>
        <p:blipFill>
          <a:blip r:embed="rId4"/>
          <a:stretch>
            <a:fillRect/>
          </a:stretch>
        </p:blipFill>
        <p:spPr>
          <a:xfrm>
            <a:off x="905212" y="980451"/>
            <a:ext cx="635775" cy="726600"/>
          </a:xfrm>
          <a:prstGeom prst="rect">
            <a:avLst/>
          </a:prstGeom>
        </p:spPr>
      </p:pic>
      <p:pic>
        <p:nvPicPr>
          <p:cNvPr id="6" name="Image 4" descr="preencoded.png">    </p:cNvPr>
          <p:cNvPicPr>
            <a:picLocks noChangeAspect="1"/>
          </p:cNvPicPr>
          <p:nvPr/>
        </p:nvPicPr>
        <p:blipFill>
          <a:blip r:embed="rId5"/>
          <a:stretch>
            <a:fillRect/>
          </a:stretch>
        </p:blipFill>
        <p:spPr>
          <a:xfrm>
            <a:off x="7558398" y="980463"/>
            <a:ext cx="726600" cy="726600"/>
          </a:xfrm>
          <a:prstGeom prst="rect">
            <a:avLst/>
          </a:prstGeom>
        </p:spPr>
      </p:pic>
      <p:pic>
        <p:nvPicPr>
          <p:cNvPr id="7" name="Image 5" descr="preencoded.png">    </p:cNvPr>
          <p:cNvPicPr>
            <a:picLocks noChangeAspect="1"/>
          </p:cNvPicPr>
          <p:nvPr/>
        </p:nvPicPr>
        <p:blipFill>
          <a:blip r:embed="rId6"/>
          <a:stretch>
            <a:fillRect/>
          </a:stretch>
        </p:blipFill>
        <p:spPr>
          <a:xfrm>
            <a:off x="2529828" y="2825576"/>
            <a:ext cx="726600" cy="726600"/>
          </a:xfrm>
          <a:prstGeom prst="rect">
            <a:avLst/>
          </a:prstGeom>
        </p:spPr>
      </p:pic>
      <p:pic>
        <p:nvPicPr>
          <p:cNvPr id="8" name="Image 6" descr="preencoded.png">    </p:cNvPr>
          <p:cNvPicPr>
            <a:picLocks noChangeAspect="1"/>
          </p:cNvPicPr>
          <p:nvPr/>
        </p:nvPicPr>
        <p:blipFill>
          <a:blip r:embed="rId7"/>
          <a:stretch>
            <a:fillRect/>
          </a:stretch>
        </p:blipFill>
        <p:spPr>
          <a:xfrm>
            <a:off x="5868464" y="2825576"/>
            <a:ext cx="726600" cy="726600"/>
          </a:xfrm>
          <a:prstGeom prst="rect">
            <a:avLst/>
          </a:prstGeom>
        </p:spPr>
      </p:pic>
      <p:sp>
        <p:nvSpPr>
          <p:cNvPr id="9"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10" name="Text 1"/>
          <p:cNvSpPr txBox="1"/>
          <p:nvPr/>
        </p:nvSpPr>
        <p:spPr>
          <a:xfrm>
            <a:off x="270000" y="270000"/>
            <a:ext cx="7110000" cy="4314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Полезные глаголы для темы jobs
</a:t>
            </a:r>
            <a:endParaRPr lang="en-US" sz="2800" dirty="0"/>
          </a:p>
        </p:txBody>
      </p:sp>
      <p:sp>
        <p:nvSpPr>
          <p:cNvPr id="11" name="Text 2"/>
          <p:cNvSpPr txBox="1"/>
          <p:nvPr/>
        </p:nvSpPr>
        <p:spPr>
          <a:xfrm>
            <a:off x="3613825" y="1926824"/>
            <a:ext cx="1906200" cy="1267800"/>
          </a:xfrm>
          <a:prstGeom prst="rect">
            <a:avLst/>
          </a:prstGeom>
          <a:noFill/>
          <a:ln/>
        </p:spPr>
        <p:txBody>
          <a:bodyPr wrap="square" lIns="0" tIns="0" rIns="0" bIns="0" rtlCol="0" anchor="t"/>
          <a:lstStyle/>
          <a:p>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Готовить и создавать
</a:t>
            </a:r>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Слова cook, build и design показывают разные виды работы: на кухне, на стройке и в творческих профессиях. Эти глаголы помогают точнее описывать обязанности.
</a:t>
            </a:r>
            <a:endParaRPr lang="en-US" sz="1400" dirty="0"/>
          </a:p>
        </p:txBody>
      </p:sp>
      <p:sp>
        <p:nvSpPr>
          <p:cNvPr id="12" name="Text 3"/>
          <p:cNvSpPr txBox="1"/>
          <p:nvPr/>
        </p:nvSpPr>
        <p:spPr>
          <a:xfrm>
            <a:off x="270000" y="1926824"/>
            <a:ext cx="1906200" cy="1267800"/>
          </a:xfrm>
          <a:prstGeom prst="rect">
            <a:avLst/>
          </a:prstGeom>
          <a:noFill/>
          <a:ln/>
        </p:spPr>
        <p:txBody>
          <a:bodyPr wrap="square" lIns="0" tIns="0" rIns="0" bIns="0" rtlCol="0" anchor="t"/>
          <a:lstStyle/>
          <a:p>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Учить и помогать
</a:t>
            </a:r>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Глаголы teach, learn и help часто описывают профессии, связанные с обучением и поддержкой людей. Они встречаются в простых ответах о том, что делает человек каждый день.
</a:t>
            </a:r>
            <a:endParaRPr lang="en-US" sz="1400" dirty="0"/>
          </a:p>
        </p:txBody>
      </p:sp>
      <p:sp>
        <p:nvSpPr>
          <p:cNvPr id="13" name="Text 4"/>
          <p:cNvSpPr txBox="1"/>
          <p:nvPr/>
        </p:nvSpPr>
        <p:spPr>
          <a:xfrm>
            <a:off x="6968600" y="1884900"/>
            <a:ext cx="1906200" cy="1267800"/>
          </a:xfrm>
          <a:prstGeom prst="rect">
            <a:avLst/>
          </a:prstGeom>
          <a:noFill/>
          <a:ln/>
        </p:spPr>
        <p:txBody>
          <a:bodyPr wrap="square" lIns="0" tIns="0" rIns="0" bIns="0" rtlCol="0" anchor="t"/>
          <a:lstStyle/>
          <a:p>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Ремонт и движение
</a:t>
            </a:r>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Repair и drive часто связаны с техникой, транспортом и практическими задачами. С их помощью легко объяснить, чем занимается водитель, механик или другой специалист.
</a:t>
            </a:r>
            <a:endParaRPr lang="en-US" sz="1400" dirty="0"/>
          </a:p>
        </p:txBody>
      </p:sp>
      <p:sp>
        <p:nvSpPr>
          <p:cNvPr id="14" name="Text 5"/>
          <p:cNvSpPr txBox="1"/>
          <p:nvPr/>
        </p:nvSpPr>
        <p:spPr>
          <a:xfrm>
            <a:off x="1940025" y="3722375"/>
            <a:ext cx="1906200" cy="1267800"/>
          </a:xfrm>
          <a:prstGeom prst="rect">
            <a:avLst/>
          </a:prstGeom>
          <a:noFill/>
          <a:ln/>
        </p:spPr>
        <p:txBody>
          <a:bodyPr wrap="square" lIns="0" tIns="0" rIns="0" bIns="0" rtlCol="0" anchor="t"/>
          <a:lstStyle/>
          <a:p>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Писать и продавать
</a:t>
            </a:r>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Write и sell нужны для профессий, где важны текст, общение и работа с людьми. Эти глаголы часто встречаются в учебных диалогах и коротких объявлениях.
</a:t>
            </a:r>
            <a:endParaRPr lang="en-US" sz="1400" dirty="0"/>
          </a:p>
        </p:txBody>
      </p:sp>
      <p:sp>
        <p:nvSpPr>
          <p:cNvPr id="15" name="Text 6"/>
          <p:cNvSpPr txBox="1"/>
          <p:nvPr/>
        </p:nvSpPr>
        <p:spPr>
          <a:xfrm>
            <a:off x="5278675" y="3722374"/>
            <a:ext cx="1906200" cy="1267800"/>
          </a:xfrm>
          <a:prstGeom prst="rect">
            <a:avLst/>
          </a:prstGeom>
          <a:noFill/>
          <a:ln/>
        </p:spPr>
        <p:txBody>
          <a:bodyPr wrap="square" lIns="0" tIns="0" rIns="0" bIns="0" rtlCol="0" anchor="t"/>
          <a:lstStyle/>
          <a:p>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Порядок и безопасность
</a:t>
            </a:r>
            <a:pPr algn="ctr"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Clean, protect, manage и organize помогают описывать работу, где важны аккуратность, ответственность и контроль. Такие слова делают ответ более точным и взрослым.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27900" y="1696816"/>
            <a:ext cx="4646100" cy="188577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7" name="Text 1"/>
          <p:cNvSpPr txBox="1"/>
          <p:nvPr/>
        </p:nvSpPr>
        <p:spPr>
          <a:xfrm>
            <a:off x="486950" y="1935148"/>
            <a:ext cx="3529800" cy="842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 каждой профессии есть своё место работы и повторяющиеся действия, которые легко описать простыми словами.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Школьные примеры по теме jobs
</a:t>
            </a:r>
            <a:endParaRPr lang="en-US" sz="800" dirty="0"/>
          </a:p>
        </p:txBody>
      </p:sp>
      <p:sp>
        <p:nvSpPr>
          <p:cNvPr id="9" name="Text 3"/>
          <p:cNvSpPr txBox="1"/>
          <p:nvPr/>
        </p:nvSpPr>
        <p:spPr>
          <a:xfrm>
            <a:off x="270000" y="270000"/>
            <a:ext cx="6683400" cy="558300"/>
          </a:xfrm>
          <a:prstGeom prst="rect">
            <a:avLst/>
          </a:prstGeom>
          <a:noFill/>
          <a:ln/>
        </p:spPr>
        <p:txBody>
          <a:bodyPr wrap="square" lIns="0" tIns="0" rIns="0" bIns="0" rtlCol="0" anchor="ctr"/>
          <a:lstStyle/>
          <a:p>
            <a:pPr algn="l" indent="0" marL="0">
              <a:lnSpc>
                <a:spcPct val="100000"/>
              </a:lnSpc>
              <a:buNone/>
            </a:pPr>
            <a:r>
              <a:rPr lang="en-US" sz="2196" b="1" dirty="0">
                <a:solidFill>
                  <a:srgbClr val="FFFFFF"/>
                </a:solidFill>
                <a:latin typeface="Arial" pitchFamily="34" charset="0"/>
                <a:ea typeface="Arial" pitchFamily="34" charset="-122"/>
                <a:cs typeface="Arial" pitchFamily="34" charset="-120"/>
              </a:rPr>
              <a:t>Профессия, место работы и основные обязанности
</a:t>
            </a:r>
            <a:endParaRPr lang="en-US" sz="2196" dirty="0"/>
          </a:p>
        </p:txBody>
      </p:sp>
      <p:sp>
        <p:nvSpPr>
          <p:cNvPr id="10" name="Text 4"/>
          <p:cNvSpPr txBox="1"/>
          <p:nvPr/>
        </p:nvSpPr>
        <p:spPr>
          <a:xfrm>
            <a:off x="486950" y="2936075"/>
            <a:ext cx="3529800" cy="842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Связь между профессией, местом и действиями помогает строить понятные предложения о работе и обязанностях.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0350" y="2805937"/>
            <a:ext cx="8593800" cy="2064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80350" y="270000"/>
            <a:ext cx="6687600" cy="431100"/>
          </a:xfrm>
          <a:prstGeom prst="rect">
            <a:avLst/>
          </a:prstGeom>
          <a:noFill/>
          <a:ln/>
        </p:spPr>
        <p:txBody>
          <a:bodyPr wrap="square" lIns="0" tIns="0" rIns="0" bIns="0" rtlCol="0" anchor="ctr"/>
          <a:lstStyle/>
          <a:p>
            <a:pPr algn="l" indent="0" marL="0">
              <a:lnSpc>
                <a:spcPct val="100000"/>
              </a:lnSpc>
              <a:buNone/>
            </a:pPr>
            <a:r>
              <a:rPr lang="en-US" sz="2018" b="1" dirty="0">
                <a:solidFill>
                  <a:srgbClr val="FFFFFF"/>
                </a:solidFill>
                <a:latin typeface="Arial" pitchFamily="34" charset="0"/>
                <a:ea typeface="Arial" pitchFamily="34" charset="-122"/>
                <a:cs typeface="Arial" pitchFamily="34" charset="-120"/>
              </a:rPr>
              <a:t>Профессии, которые помогают людям каждый день
</a:t>
            </a:r>
            <a:endParaRPr lang="en-US" sz="2018" dirty="0"/>
          </a:p>
        </p:txBody>
      </p:sp>
      <p:sp>
        <p:nvSpPr>
          <p:cNvPr id="11"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12" name="Text 2"/>
          <p:cNvSpPr txBox="1"/>
          <p:nvPr/>
        </p:nvSpPr>
        <p:spPr>
          <a:xfrm>
            <a:off x="280438" y="1119591"/>
            <a:ext cx="1651500" cy="14514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Забота о здоровье
</a:t>
            </a:r>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Doctor, nurse, dentist и vet работают с теми, кому нужна помощь и лечение. Эти профессии учат внимательности, аккуратности и умению спокойно общаться с людьми в трудной ситуации.
</a:t>
            </a:r>
            <a:endParaRPr lang="en-US" sz="1300" dirty="0"/>
          </a:p>
        </p:txBody>
      </p:sp>
      <p:sp>
        <p:nvSpPr>
          <p:cNvPr id="13" name="Text 3"/>
          <p:cNvSpPr txBox="1"/>
          <p:nvPr/>
        </p:nvSpPr>
        <p:spPr>
          <a:xfrm>
            <a:off x="2015968" y="1119588"/>
            <a:ext cx="1651500" cy="1451400"/>
          </a:xfrm>
          <a:prstGeom prst="rect">
            <a:avLst/>
          </a:prstGeom>
          <a:noFill/>
          <a:ln/>
        </p:spPr>
        <p:txBody>
          <a:bodyPr wrap="square" lIns="0" tIns="0" rIns="0" bIns="0" rtlCol="0" anchor="t"/>
          <a:lstStyle/>
          <a:p>
            <a:pPr algn="l" indent="0" marL="0">
              <a:lnSpc>
                <a:spcPct val="115000"/>
              </a:lnSpc>
              <a:buNone/>
            </a:pPr>
            <a:r>
              <a:rPr lang="en-US" sz="1207" b="1" dirty="0">
                <a:solidFill>
                  <a:srgbClr val="FFFFFF"/>
                </a:solidFill>
                <a:latin typeface="Arial" pitchFamily="34" charset="0"/>
                <a:ea typeface="Arial" pitchFamily="34" charset="-122"/>
                <a:cs typeface="Arial" pitchFamily="34" charset="-120"/>
              </a:rPr>
              <a:t>Обучение и поддержка
</a:t>
            </a:r>
            <a:pPr algn="l" indent="0" marL="0">
              <a:lnSpc>
                <a:spcPct val="115000"/>
              </a:lnSpc>
              <a:buNone/>
            </a:pPr>
            <a:r>
              <a:rPr lang="en-US" sz="836"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6" dirty="0">
                <a:solidFill>
                  <a:srgbClr val="FFFFFF"/>
                </a:solidFill>
                <a:latin typeface="Arial" pitchFamily="34" charset="0"/>
                <a:ea typeface="Arial" pitchFamily="34" charset="-122"/>
                <a:cs typeface="Arial" pitchFamily="34" charset="-120"/>
              </a:rPr>
              <a:t>Teacher не только объясняет материал, но и помогает ученикам развиваться, задавать вопросы и добиваться результата. Такая работа требует терпения, ответственности и умения ясно говорить по-английски.
</a:t>
            </a:r>
            <a:endParaRPr lang="en-US" sz="1207" dirty="0"/>
          </a:p>
        </p:txBody>
      </p:sp>
      <p:sp>
        <p:nvSpPr>
          <p:cNvPr id="14" name="Text 4"/>
          <p:cNvSpPr txBox="1"/>
          <p:nvPr/>
        </p:nvSpPr>
        <p:spPr>
          <a:xfrm>
            <a:off x="3751498" y="1119588"/>
            <a:ext cx="1651500" cy="1451400"/>
          </a:xfrm>
          <a:prstGeom prst="rect">
            <a:avLst/>
          </a:prstGeom>
          <a:noFill/>
          <a:ln/>
        </p:spPr>
        <p:txBody>
          <a:bodyPr wrap="square" lIns="0" tIns="0" rIns="0" bIns="0" rtlCol="0" anchor="t"/>
          <a:lstStyle/>
          <a:p>
            <a:pPr algn="l" indent="0" marL="0">
              <a:lnSpc>
                <a:spcPct val="115000"/>
              </a:lnSpc>
              <a:buNone/>
            </a:pPr>
            <a:r>
              <a:rPr lang="en-US" sz="1207" b="1" dirty="0">
                <a:solidFill>
                  <a:srgbClr val="FFFFFF"/>
                </a:solidFill>
                <a:latin typeface="Arial" pitchFamily="34" charset="0"/>
                <a:ea typeface="Arial" pitchFamily="34" charset="-122"/>
                <a:cs typeface="Arial" pitchFamily="34" charset="-120"/>
              </a:rPr>
              <a:t>Безопасность и защита
</a:t>
            </a:r>
            <a:pPr algn="l" indent="0" marL="0">
              <a:lnSpc>
                <a:spcPct val="115000"/>
              </a:lnSpc>
              <a:buNone/>
            </a:pPr>
            <a:r>
              <a:rPr lang="en-US" sz="836"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6" dirty="0">
                <a:solidFill>
                  <a:srgbClr val="FFFFFF"/>
                </a:solidFill>
                <a:latin typeface="Arial" pitchFamily="34" charset="0"/>
                <a:ea typeface="Arial" pitchFamily="34" charset="-122"/>
                <a:cs typeface="Arial" pitchFamily="34" charset="-120"/>
              </a:rPr>
              <a:t>Firefighter и police officer отвечают за безопасность людей. В их работе важны быстрая реакция, дисциплина и готовность действовать по правилам, особенно когда ситуация меняется очень быстро.
</a:t>
            </a:r>
            <a:endParaRPr lang="en-US" sz="1207" dirty="0"/>
          </a:p>
        </p:txBody>
      </p:sp>
      <p:sp>
        <p:nvSpPr>
          <p:cNvPr id="15" name="Text 5"/>
          <p:cNvSpPr txBox="1"/>
          <p:nvPr/>
        </p:nvSpPr>
        <p:spPr>
          <a:xfrm>
            <a:off x="5487028" y="1119588"/>
            <a:ext cx="1651500" cy="14514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Главные качества
</a:t>
            </a:r>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этих профессий особенно нужны responsibility, patience, accuracy и communication skills. Без них трудно помогать людям, работать в команде и сохранять спокойствие в напряжённые моменты.
</a:t>
            </a:r>
            <a:endParaRPr lang="en-US" sz="1300" dirty="0"/>
          </a:p>
        </p:txBody>
      </p:sp>
      <p:sp>
        <p:nvSpPr>
          <p:cNvPr id="16" name="Text 6"/>
          <p:cNvSpPr txBox="1"/>
          <p:nvPr/>
        </p:nvSpPr>
        <p:spPr>
          <a:xfrm>
            <a:off x="7222558" y="1119588"/>
            <a:ext cx="1651500" cy="14514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Почему это важно
</a:t>
            </a:r>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Такие профессии видны каждый день: в школе, больнице, на улице и дома. Именно поэтому слова по теме jobs нужны не только для урока, но и для реального общения.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Авторская учебная схема по теме «jobs»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1704" b="1" dirty="0">
                <a:solidFill>
                  <a:srgbClr val="FFFFFF"/>
                </a:solidFill>
                <a:latin typeface="Arial" pitchFamily="34" charset="0"/>
                <a:ea typeface="Arial" pitchFamily="34" charset="-122"/>
                <a:cs typeface="Arial" pitchFamily="34" charset="-120"/>
              </a:rPr>
              <a:t>Какие школьные предметы связаны с разными профессиями
</a:t>
            </a:r>
            <a:endParaRPr lang="en-US" sz="1704"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Один предмет может быть полезен сразу в нескольких сферах, поэтому выбор будущей работы часто начинается с сильных школьных дисциплин.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Самую широкую связь с профессиями имеют English, Maths, Science и ICT; остальные предметы тоже важны, но чаще для отдельных направлений.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9" name="Text 1"/>
          <p:cNvSpPr txBox="1"/>
          <p:nvPr/>
        </p:nvSpPr>
        <p:spPr>
          <a:xfrm>
            <a:off x="270000" y="270000"/>
            <a:ext cx="7110000" cy="431400"/>
          </a:xfrm>
          <a:prstGeom prst="rect">
            <a:avLst/>
          </a:prstGeom>
          <a:noFill/>
          <a:ln/>
        </p:spPr>
        <p:txBody>
          <a:bodyPr wrap="square" lIns="0" tIns="0" rIns="0" bIns="0" rtlCol="0" anchor="ctr"/>
          <a:lstStyle/>
          <a:p>
            <a:pPr algn="l" indent="0" marL="0">
              <a:lnSpc>
                <a:spcPct val="100000"/>
              </a:lnSpc>
              <a:buNone/>
            </a:pPr>
            <a:r>
              <a:rPr lang="en-US" sz="2278" b="1" dirty="0">
                <a:solidFill>
                  <a:srgbClr val="FFFFFF"/>
                </a:solidFill>
                <a:latin typeface="Arial" pitchFamily="34" charset="0"/>
                <a:ea typeface="Arial" pitchFamily="34" charset="-122"/>
                <a:cs typeface="Arial" pitchFamily="34" charset="-120"/>
              </a:rPr>
              <a:t>Как изменяются профессии в современном мире
</a:t>
            </a:r>
            <a:endParaRPr lang="en-US" sz="2278" dirty="0"/>
          </a:p>
        </p:txBody>
      </p:sp>
      <p:sp>
        <p:nvSpPr>
          <p:cNvPr id="10" name="Text 2"/>
          <p:cNvSpPr txBox="1"/>
          <p:nvPr/>
        </p:nvSpPr>
        <p:spPr>
          <a:xfrm>
            <a:off x="928535" y="2808000"/>
            <a:ext cx="1689900" cy="8598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Сначала — новые инструменты
</a:t>
            </a:r>
            <a:pPr algn="l" indent="0" marL="0">
              <a:lnSpc>
                <a:spcPct val="115000"/>
              </a:lnSpc>
              <a:buNone/>
            </a:pPr>
            <a:r>
              <a:rPr lang="en-US" sz="727"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654" dirty="0">
                <a:solidFill>
                  <a:srgbClr val="FFFFFF"/>
                </a:solidFill>
                <a:latin typeface="Arial" pitchFamily="34" charset="0"/>
                <a:ea typeface="Arial" pitchFamily="34" charset="-122"/>
                <a:cs typeface="Arial" pitchFamily="34" charset="-120"/>
              </a:rPr>
              <a:t>Компьютеры, электронные документы и видеосвязь ускорили многие задачи. Во многих профессиях теперь важны не только знания по предмету, но и умение работать с цифровыми сервисами.
</a:t>
            </a:r>
            <a:endParaRPr lang="en-US" sz="945" dirty="0"/>
          </a:p>
        </p:txBody>
      </p:sp>
      <p:sp>
        <p:nvSpPr>
          <p:cNvPr id="11" name="Text 3"/>
          <p:cNvSpPr txBox="1"/>
          <p:nvPr/>
        </p:nvSpPr>
        <p:spPr>
          <a:xfrm>
            <a:off x="2694897" y="1468595"/>
            <a:ext cx="1689900" cy="859800"/>
          </a:xfrm>
          <a:prstGeom prst="rect">
            <a:avLst/>
          </a:prstGeom>
          <a:noFill/>
          <a:ln/>
        </p:spPr>
        <p:txBody>
          <a:bodyPr wrap="square" lIns="0" tIns="0" rIns="0" bIns="0" rtlCol="0" anchor="t"/>
          <a:lstStyle/>
          <a:p>
            <a:pPr algn="l" indent="0" marL="0">
              <a:lnSpc>
                <a:spcPct val="115000"/>
              </a:lnSpc>
              <a:buNone/>
            </a:pPr>
            <a:r>
              <a:rPr lang="en-US" sz="958" b="1" dirty="0">
                <a:solidFill>
                  <a:srgbClr val="FFFFFF"/>
                </a:solidFill>
                <a:latin typeface="Arial" pitchFamily="34" charset="0"/>
                <a:ea typeface="Arial" pitchFamily="34" charset="-122"/>
                <a:cs typeface="Arial" pitchFamily="34" charset="-120"/>
              </a:rPr>
              <a:t>Затем — новые требования
</a:t>
            </a:r>
            <a:pPr algn="l" indent="0" marL="0">
              <a:lnSpc>
                <a:spcPct val="115000"/>
              </a:lnSpc>
              <a:buNone/>
            </a:pPr>
            <a:r>
              <a:rPr lang="en-US" sz="737"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664" dirty="0">
                <a:solidFill>
                  <a:srgbClr val="FFFFFF"/>
                </a:solidFill>
                <a:latin typeface="Arial" pitchFamily="34" charset="0"/>
                <a:ea typeface="Arial" pitchFamily="34" charset="-122"/>
                <a:cs typeface="Arial" pitchFamily="34" charset="-120"/>
              </a:rPr>
              <a:t>Работникам чаще нужны навыки поиска информации, общения онлайн и защиты данных. Даже привычные профессии становятся более технологичными и требуют постоянного обучения.
</a:t>
            </a:r>
            <a:endParaRPr lang="en-US" sz="958" dirty="0"/>
          </a:p>
        </p:txBody>
      </p:sp>
      <p:sp>
        <p:nvSpPr>
          <p:cNvPr id="12" name="Text 4"/>
          <p:cNvSpPr txBox="1"/>
          <p:nvPr/>
        </p:nvSpPr>
        <p:spPr>
          <a:xfrm>
            <a:off x="4447110" y="2808000"/>
            <a:ext cx="1689900" cy="859800"/>
          </a:xfrm>
          <a:prstGeom prst="rect">
            <a:avLst/>
          </a:prstGeom>
          <a:noFill/>
          <a:ln/>
        </p:spPr>
        <p:txBody>
          <a:bodyPr wrap="square" lIns="0" tIns="0" rIns="0" bIns="0" rtlCol="0" anchor="t"/>
          <a:lstStyle/>
          <a:p>
            <a:pPr algn="l" indent="0" marL="0">
              <a:lnSpc>
                <a:spcPct val="115000"/>
              </a:lnSpc>
              <a:buNone/>
            </a:pPr>
            <a:r>
              <a:rPr lang="en-US" sz="993" b="1" dirty="0">
                <a:solidFill>
                  <a:srgbClr val="FFFFFF"/>
                </a:solidFill>
                <a:latin typeface="Arial" pitchFamily="34" charset="0"/>
                <a:ea typeface="Arial" pitchFamily="34" charset="-122"/>
                <a:cs typeface="Arial" pitchFamily="34" charset="-120"/>
              </a:rPr>
              <a:t>Появляются новые роли
</a:t>
            </a:r>
            <a:pPr algn="l" indent="0" marL="0">
              <a:lnSpc>
                <a:spcPct val="115000"/>
              </a:lnSpc>
              <a:buNone/>
            </a:pPr>
            <a:r>
              <a:rPr lang="en-US" sz="764"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687" dirty="0">
                <a:solidFill>
                  <a:srgbClr val="FFFFFF"/>
                </a:solidFill>
                <a:latin typeface="Arial" pitchFamily="34" charset="0"/>
                <a:ea typeface="Arial" pitchFamily="34" charset="-122"/>
                <a:cs typeface="Arial" pitchFamily="34" charset="-120"/>
              </a:rPr>
              <a:t>В современном мире востребованы content creator, app developer, data analyst, cyber security specialist и social media manager. Эти профессии связаны с информацией, программами и интернетом.
</a:t>
            </a:r>
            <a:endParaRPr lang="en-US" sz="993" dirty="0"/>
          </a:p>
        </p:txBody>
      </p:sp>
      <p:sp>
        <p:nvSpPr>
          <p:cNvPr id="13" name="Text 5"/>
          <p:cNvSpPr txBox="1"/>
          <p:nvPr/>
        </p:nvSpPr>
        <p:spPr>
          <a:xfrm>
            <a:off x="6206485" y="1468582"/>
            <a:ext cx="1689900" cy="8598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Итог для старых профессий
</a:t>
            </a:r>
            <a:pPr algn="l" indent="0" marL="0">
              <a:lnSpc>
                <a:spcPct val="115000"/>
              </a:lnSpc>
              <a:buNone/>
            </a:pPr>
            <a:r>
              <a:rPr lang="en-US" sz="727"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654" dirty="0">
                <a:solidFill>
                  <a:srgbClr val="FFFFFF"/>
                </a:solidFill>
                <a:latin typeface="Arial" pitchFamily="34" charset="0"/>
                <a:ea typeface="Arial" pitchFamily="34" charset="-122"/>
                <a:cs typeface="Arial" pitchFamily="34" charset="-120"/>
              </a:rPr>
              <a:t>Старые профессии не исчезают, а меняются. Их содержание обновляется, потому что люди используют новые технологии, но по-прежнему решают те же важные задачи.
</a:t>
            </a:r>
            <a:endParaRPr lang="en-US" sz="94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1810" b="1" dirty="0">
                <a:solidFill>
                  <a:srgbClr val="FFFFFF"/>
                </a:solidFill>
                <a:latin typeface="Arial" pitchFamily="34" charset="0"/>
                <a:ea typeface="Arial" pitchFamily="34" charset="-122"/>
                <a:cs typeface="Arial" pitchFamily="34" charset="-120"/>
              </a:rPr>
              <a:t>Путь к будущей профессии: школа, интересы и подготовка
</a:t>
            </a:r>
            <a:endParaRPr lang="en-US" sz="1810"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879" dirty="0">
                <a:solidFill>
                  <a:srgbClr val="FFFFFF"/>
                </a:solidFill>
                <a:latin typeface="Arial" pitchFamily="34" charset="0"/>
                <a:ea typeface="Arial" pitchFamily="34" charset="-122"/>
                <a:cs typeface="Arial" pitchFamily="34" charset="-120"/>
              </a:rPr>
              <a:t>Схема показывает, как школьные предметы, интересы и практика постепенно помогают выбрать профессию и подготовиться к первой работе.
</a:t>
            </a:r>
            <a:endParaRPr lang="en-US" sz="879"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80350" y="2403866"/>
            <a:ext cx="2737200" cy="2373666"/>
          </a:xfrm>
          <a:prstGeom prst="rect">
            <a:avLst/>
          </a:prstGeom>
        </p:spPr>
      </p:pic>
      <p:pic>
        <p:nvPicPr>
          <p:cNvPr id="5" name="Image 3" descr="preencoded.png">    </p:cNvPr>
          <p:cNvPicPr>
            <a:picLocks noChangeAspect="1"/>
          </p:cNvPicPr>
          <p:nvPr/>
        </p:nvPicPr>
        <p:blipFill>
          <a:blip r:embed="rId4"/>
          <a:stretch>
            <a:fillRect/>
          </a:stretch>
        </p:blipFill>
        <p:spPr>
          <a:xfrm>
            <a:off x="3195587" y="2403819"/>
            <a:ext cx="2737200" cy="2373666"/>
          </a:xfrm>
          <a:prstGeom prst="rect">
            <a:avLst/>
          </a:prstGeom>
        </p:spPr>
      </p:pic>
      <p:pic>
        <p:nvPicPr>
          <p:cNvPr id="6" name="Image 4" descr="preencoded.png">    </p:cNvPr>
          <p:cNvPicPr>
            <a:picLocks noChangeAspect="1"/>
          </p:cNvPicPr>
          <p:nvPr/>
        </p:nvPicPr>
        <p:blipFill>
          <a:blip r:embed="rId5"/>
          <a:stretch>
            <a:fillRect/>
          </a:stretch>
        </p:blipFill>
        <p:spPr>
          <a:xfrm>
            <a:off x="6126462" y="2403819"/>
            <a:ext cx="2737200" cy="237366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9" name="Text 1"/>
          <p:cNvSpPr txBox="1"/>
          <p:nvPr/>
        </p:nvSpPr>
        <p:spPr>
          <a:xfrm>
            <a:off x="280350" y="270000"/>
            <a:ext cx="7099800" cy="620700"/>
          </a:xfrm>
          <a:prstGeom prst="rect">
            <a:avLst/>
          </a:prstGeom>
          <a:noFill/>
          <a:ln/>
        </p:spPr>
        <p:txBody>
          <a:bodyPr wrap="square" lIns="0" tIns="0" rIns="0" bIns="0" rtlCol="0" anchor="ctr"/>
          <a:lstStyle/>
          <a:p>
            <a:pPr algn="l" indent="0" marL="0">
              <a:lnSpc>
                <a:spcPct val="100000"/>
              </a:lnSpc>
              <a:buNone/>
            </a:pPr>
            <a:r>
              <a:rPr lang="en-US" sz="2442" b="1" dirty="0">
                <a:solidFill>
                  <a:srgbClr val="FFFFFF"/>
                </a:solidFill>
                <a:latin typeface="Arial" pitchFamily="34" charset="0"/>
                <a:ea typeface="Arial" pitchFamily="34" charset="-122"/>
                <a:cs typeface="Arial" pitchFamily="34" charset="-120"/>
              </a:rPr>
              <a:t>Творческие профессии и английские слова для описания таланта
</a:t>
            </a:r>
            <a:endParaRPr lang="en-US" sz="2442" dirty="0"/>
          </a:p>
        </p:txBody>
      </p:sp>
      <p:sp>
        <p:nvSpPr>
          <p:cNvPr id="10" name="Text 2"/>
          <p:cNvSpPr txBox="1"/>
          <p:nvPr/>
        </p:nvSpPr>
        <p:spPr>
          <a:xfrm>
            <a:off x="280350" y="1100007"/>
            <a:ext cx="2737200" cy="1094100"/>
          </a:xfrm>
          <a:prstGeom prst="rect">
            <a:avLst/>
          </a:prstGeom>
          <a:noFill/>
          <a:ln/>
        </p:spPr>
        <p:txBody>
          <a:bodyPr wrap="square" lIns="0" tIns="0" rIns="0" bIns="0" rtlCol="0" anchor="t"/>
          <a:lstStyle/>
          <a:p>
            <a:pPr algn="l" indent="0" marL="0">
              <a:lnSpc>
                <a:spcPct val="115000"/>
              </a:lnSpc>
              <a:buNone/>
            </a:pPr>
            <a:r>
              <a:rPr lang="en-US" sz="1338" b="1" dirty="0">
                <a:solidFill>
                  <a:srgbClr val="FFFFFF"/>
                </a:solidFill>
                <a:latin typeface="Arial" pitchFamily="34" charset="0"/>
                <a:ea typeface="Arial" pitchFamily="34" charset="-122"/>
                <a:cs typeface="Arial" pitchFamily="34" charset="-120"/>
              </a:rPr>
              <a:t>Студия дизайнера
</a:t>
            </a:r>
            <a:pPr algn="l" indent="0" marL="0">
              <a:lnSpc>
                <a:spcPct val="115000"/>
              </a:lnSpc>
              <a:buNone/>
            </a:pPr>
            <a:r>
              <a:rPr lang="en-US" sz="86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56" dirty="0">
                <a:solidFill>
                  <a:srgbClr val="FFFFFF"/>
                </a:solidFill>
                <a:latin typeface="Arial" pitchFamily="34" charset="0"/>
                <a:ea typeface="Arial" pitchFamily="34" charset="-122"/>
                <a:cs typeface="Arial" pitchFamily="34" charset="-120"/>
              </a:rPr>
              <a:t>Designer often works with colours, shapes and digital tools. A creative person can turn a simple idea into a poster, logo or website page. Patience and imagination are important, because good design is usually the result of many small changes.
</a:t>
            </a:r>
            <a:endParaRPr lang="en-US" sz="1338" dirty="0"/>
          </a:p>
        </p:txBody>
      </p:sp>
      <p:sp>
        <p:nvSpPr>
          <p:cNvPr id="11" name="Text 3"/>
          <p:cNvSpPr txBox="1"/>
          <p:nvPr/>
        </p:nvSpPr>
        <p:spPr>
          <a:xfrm>
            <a:off x="3195587" y="1095550"/>
            <a:ext cx="2737200" cy="1094100"/>
          </a:xfrm>
          <a:prstGeom prst="rect">
            <a:avLst/>
          </a:prstGeom>
          <a:noFill/>
          <a:ln/>
        </p:spPr>
        <p:txBody>
          <a:bodyPr wrap="square" lIns="0" tIns="0" rIns="0" bIns="0" rtlCol="0" anchor="t"/>
          <a:lstStyle/>
          <a:p>
            <a:pPr algn="l" indent="0" marL="0">
              <a:lnSpc>
                <a:spcPct val="115000"/>
              </a:lnSpc>
              <a:buNone/>
            </a:pPr>
            <a:r>
              <a:rPr lang="en-US" sz="1325" b="1" dirty="0">
                <a:solidFill>
                  <a:srgbClr val="FFFFFF"/>
                </a:solidFill>
                <a:latin typeface="Arial" pitchFamily="34" charset="0"/>
                <a:ea typeface="Arial" pitchFamily="34" charset="-122"/>
                <a:cs typeface="Arial" pitchFamily="34" charset="-120"/>
              </a:rPr>
              <a:t>Сцена и камера
</a:t>
            </a:r>
            <a:pPr algn="l" indent="0" marL="0">
              <a:lnSpc>
                <a:spcPct val="115000"/>
              </a:lnSpc>
              <a:buNone/>
            </a:pPr>
            <a:r>
              <a:rPr lang="en-US" sz="852"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6" dirty="0">
                <a:solidFill>
                  <a:srgbClr val="FFFFFF"/>
                </a:solidFill>
                <a:latin typeface="Arial" pitchFamily="34" charset="0"/>
                <a:ea typeface="Arial" pitchFamily="34" charset="-122"/>
                <a:cs typeface="Arial" pitchFamily="34" charset="-120"/>
              </a:rPr>
              <a:t>Actor, musician and photographer often need both talent and teamwork. They rehearse, listen carefully and improve their skills step by step. In these jobs, people use stylish and expressive ideas to create something that others will remember.
</a:t>
            </a:r>
            <a:endParaRPr lang="en-US" sz="1325" dirty="0"/>
          </a:p>
        </p:txBody>
      </p:sp>
      <p:sp>
        <p:nvSpPr>
          <p:cNvPr id="12" name="Text 4"/>
          <p:cNvSpPr txBox="1"/>
          <p:nvPr/>
        </p:nvSpPr>
        <p:spPr>
          <a:xfrm>
            <a:off x="6126462" y="1095550"/>
            <a:ext cx="2737200" cy="1094100"/>
          </a:xfrm>
          <a:prstGeom prst="rect">
            <a:avLst/>
          </a:prstGeom>
          <a:noFill/>
          <a:ln/>
        </p:spPr>
        <p:txBody>
          <a:bodyPr wrap="square" lIns="0" tIns="0" rIns="0" bIns="0" rtlCol="0" anchor="t"/>
          <a:lstStyle/>
          <a:p>
            <a:pPr algn="l" indent="0" marL="0">
              <a:lnSpc>
                <a:spcPct val="115000"/>
              </a:lnSpc>
              <a:buNone/>
            </a:pPr>
            <a:r>
              <a:rPr lang="en-US" sz="1397" b="1" dirty="0">
                <a:solidFill>
                  <a:srgbClr val="FFFFFF"/>
                </a:solidFill>
                <a:latin typeface="Arial" pitchFamily="34" charset="0"/>
                <a:ea typeface="Arial" pitchFamily="34" charset="-122"/>
                <a:cs typeface="Arial" pitchFamily="34" charset="-120"/>
              </a:rPr>
              <a:t>Текст и монтаж
</a:t>
            </a:r>
            <a:pPr algn="l" indent="0" marL="0">
              <a:lnSpc>
                <a:spcPct val="115000"/>
              </a:lnSpc>
              <a:buNone/>
            </a:pPr>
            <a:r>
              <a:rPr lang="en-US" sz="898"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8" dirty="0">
                <a:solidFill>
                  <a:srgbClr val="FFFFFF"/>
                </a:solidFill>
                <a:latin typeface="Arial" pitchFamily="34" charset="0"/>
                <a:ea typeface="Arial" pitchFamily="34" charset="-122"/>
                <a:cs typeface="Arial" pitchFamily="34" charset="-120"/>
              </a:rPr>
              <a:t>Writer and video editor work with stories, rhythm and detail. A writer chooses the right words, while a video editor cuts scenes and builds a clear final version. Both jobs need concentration, creativity and confidence in digital programs.
</a:t>
            </a:r>
            <a:endParaRPr lang="en-US" sz="139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732496"/>
            <a:ext cx="4646100" cy="185160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7" name="Text 1"/>
          <p:cNvSpPr txBox="1"/>
          <p:nvPr/>
        </p:nvSpPr>
        <p:spPr>
          <a:xfrm>
            <a:off x="5344350" y="1584760"/>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 каждой профессии есть сильные стороны и свои трудности. Эта таблица помогает увидеть их без идеализации.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Авторская подборка для урока английского языка
</a:t>
            </a:r>
            <a:endParaRPr lang="en-US" sz="800" dirty="0"/>
          </a:p>
        </p:txBody>
      </p:sp>
      <p:sp>
        <p:nvSpPr>
          <p:cNvPr id="9" name="Text 3"/>
          <p:cNvSpPr txBox="1"/>
          <p:nvPr/>
        </p:nvSpPr>
        <p:spPr>
          <a:xfrm>
            <a:off x="270000" y="266400"/>
            <a:ext cx="7070100" cy="561900"/>
          </a:xfrm>
          <a:prstGeom prst="rect">
            <a:avLst/>
          </a:prstGeom>
          <a:noFill/>
          <a:ln/>
        </p:spPr>
        <p:txBody>
          <a:bodyPr wrap="square" lIns="0" tIns="0" rIns="0" bIns="0" rtlCol="0" anchor="ctr"/>
          <a:lstStyle/>
          <a:p>
            <a:pPr algn="l" indent="0" marL="0">
              <a:lnSpc>
                <a:spcPct val="100000"/>
              </a:lnSpc>
              <a:buNone/>
            </a:pPr>
            <a:r>
              <a:rPr lang="en-US" sz="2477" b="1" dirty="0">
                <a:solidFill>
                  <a:srgbClr val="FFFFFF"/>
                </a:solidFill>
                <a:latin typeface="Arial" pitchFamily="34" charset="0"/>
                <a:ea typeface="Arial" pitchFamily="34" charset="-122"/>
                <a:cs typeface="Arial" pitchFamily="34" charset="-120"/>
              </a:rPr>
              <a:t>Плюсы и сложности популярных профессий
</a:t>
            </a:r>
            <a:endParaRPr lang="en-US" sz="2477" dirty="0"/>
          </a:p>
        </p:txBody>
      </p:sp>
      <p:sp>
        <p:nvSpPr>
          <p:cNvPr id="10" name="Text 4"/>
          <p:cNvSpPr txBox="1"/>
          <p:nvPr/>
        </p:nvSpPr>
        <p:spPr>
          <a:xfrm>
            <a:off x="5344350" y="2631624"/>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Профессии отличаются не только задачами, но и нагрузкой. При выборе важно сравнивать интерес к делу с реальными требованиями работы.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58555" y="1260940"/>
            <a:ext cx="473746" cy="421108"/>
          </a:xfrm>
          <a:prstGeom prst="rect">
            <a:avLst/>
          </a:prstGeom>
        </p:spPr>
      </p:pic>
      <p:pic>
        <p:nvPicPr>
          <p:cNvPr id="5" name="Image 3" descr="preencoded.png">    </p:cNvPr>
          <p:cNvPicPr>
            <a:picLocks noChangeAspect="1"/>
          </p:cNvPicPr>
          <p:nvPr/>
        </p:nvPicPr>
        <p:blipFill>
          <a:blip r:embed="rId4"/>
          <a:stretch>
            <a:fillRect/>
          </a:stretch>
        </p:blipFill>
        <p:spPr>
          <a:xfrm>
            <a:off x="236750" y="2015587"/>
            <a:ext cx="479700" cy="383760"/>
          </a:xfrm>
          <a:prstGeom prst="rect">
            <a:avLst/>
          </a:prstGeom>
        </p:spPr>
      </p:pic>
      <p:pic>
        <p:nvPicPr>
          <p:cNvPr id="6" name="Image 4" descr="preencoded.png">    </p:cNvPr>
          <p:cNvPicPr>
            <a:picLocks noChangeAspect="1"/>
          </p:cNvPicPr>
          <p:nvPr/>
        </p:nvPicPr>
        <p:blipFill>
          <a:blip r:embed="rId5"/>
          <a:stretch>
            <a:fillRect/>
          </a:stretch>
        </p:blipFill>
        <p:spPr>
          <a:xfrm>
            <a:off x="258555" y="2754271"/>
            <a:ext cx="473746" cy="421108"/>
          </a:xfrm>
          <a:prstGeom prst="rect">
            <a:avLst/>
          </a:prstGeom>
        </p:spPr>
      </p:pic>
      <p:pic>
        <p:nvPicPr>
          <p:cNvPr id="7" name="Image 5" descr="preencoded.png">    </p:cNvPr>
          <p:cNvPicPr>
            <a:picLocks noChangeAspect="1"/>
          </p:cNvPicPr>
          <p:nvPr/>
        </p:nvPicPr>
        <p:blipFill>
          <a:blip r:embed="rId6"/>
          <a:stretch>
            <a:fillRect/>
          </a:stretch>
        </p:blipFill>
        <p:spPr>
          <a:xfrm>
            <a:off x="363832" y="3511645"/>
            <a:ext cx="263192" cy="421108"/>
          </a:xfrm>
          <a:prstGeom prst="rect">
            <a:avLst/>
          </a:prstGeom>
        </p:spPr>
      </p:pic>
      <p:pic>
        <p:nvPicPr>
          <p:cNvPr id="8" name="Image 6" descr="preencoded.png">    </p:cNvPr>
          <p:cNvPicPr>
            <a:picLocks noChangeAspect="1"/>
          </p:cNvPicPr>
          <p:nvPr/>
        </p:nvPicPr>
        <p:blipFill>
          <a:blip r:embed="rId7"/>
          <a:stretch>
            <a:fillRect/>
          </a:stretch>
        </p:blipFill>
        <p:spPr>
          <a:xfrm>
            <a:off x="375217" y="4269011"/>
            <a:ext cx="263192" cy="421108"/>
          </a:xfrm>
          <a:prstGeom prst="rect">
            <a:avLst/>
          </a:prstGeom>
        </p:spPr>
      </p:pic>
      <p:sp>
        <p:nvSpPr>
          <p:cNvPr id="9"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10" name="Text 1"/>
          <p:cNvSpPr txBox="1"/>
          <p:nvPr/>
        </p:nvSpPr>
        <p:spPr>
          <a:xfrm>
            <a:off x="270000" y="270000"/>
            <a:ext cx="7110000" cy="609000"/>
          </a:xfrm>
          <a:prstGeom prst="rect">
            <a:avLst/>
          </a:prstGeom>
          <a:noFill/>
          <a:ln/>
        </p:spPr>
        <p:txBody>
          <a:bodyPr wrap="square" lIns="0" tIns="0" rIns="0" bIns="0" rtlCol="0" anchor="ctr"/>
          <a:lstStyle/>
          <a:p>
            <a:pPr algn="l" indent="0" marL="0">
              <a:lnSpc>
                <a:spcPct val="100000"/>
              </a:lnSpc>
              <a:buNone/>
            </a:pPr>
            <a:r>
              <a:rPr lang="en-US" sz="2395" b="1" dirty="0">
                <a:solidFill>
                  <a:srgbClr val="FFFFFF"/>
                </a:solidFill>
                <a:latin typeface="Arial" pitchFamily="34" charset="0"/>
                <a:ea typeface="Arial" pitchFamily="34" charset="-122"/>
                <a:cs typeface="Arial" pitchFamily="34" charset="-120"/>
              </a:rPr>
              <a:t>Как школьнику узнать больше о профессиях на английском
</a:t>
            </a:r>
            <a:endParaRPr lang="en-US" sz="2395" dirty="0"/>
          </a:p>
        </p:txBody>
      </p:sp>
      <p:sp>
        <p:nvSpPr>
          <p:cNvPr id="11" name="Text 2"/>
          <p:cNvSpPr txBox="1"/>
          <p:nvPr/>
        </p:nvSpPr>
        <p:spPr>
          <a:xfrm>
            <a:off x="849210" y="1160163"/>
            <a:ext cx="4456500" cy="578256"/>
          </a:xfrm>
          <a:prstGeom prst="rect">
            <a:avLst/>
          </a:prstGeom>
          <a:noFill/>
          <a:ln/>
        </p:spPr>
        <p:txBody>
          <a:bodyPr wrap="square" lIns="0" tIns="0" rIns="0" bIns="0" rtlCol="0" anchor="ctr"/>
          <a:lstStyle/>
          <a:p>
            <a:pPr algn="l" indent="0" marL="0">
              <a:lnSpc>
                <a:spcPct val="115000"/>
              </a:lnSpc>
              <a:buNone/>
            </a:pPr>
            <a:r>
              <a:rPr lang="en-US" sz="1233" b="1" dirty="0">
                <a:solidFill>
                  <a:srgbClr val="FFFFFF"/>
                </a:solidFill>
                <a:latin typeface="Arial" pitchFamily="34" charset="0"/>
                <a:ea typeface="Arial" pitchFamily="34" charset="-122"/>
                <a:cs typeface="Arial" pitchFamily="34" charset="-120"/>
              </a:rPr>
              <a:t>Учебник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Тексты и упражнения в учебнике помогают запомнить названия профессий, действия на работе и простые вопросы о будущем без лишней сложности.
</a:t>
            </a:r>
            <a:endParaRPr lang="en-US" sz="1233" dirty="0"/>
          </a:p>
        </p:txBody>
      </p:sp>
      <p:sp>
        <p:nvSpPr>
          <p:cNvPr id="12" name="Text 3"/>
          <p:cNvSpPr txBox="1"/>
          <p:nvPr/>
        </p:nvSpPr>
        <p:spPr>
          <a:xfrm>
            <a:off x="818440" y="1896137"/>
            <a:ext cx="4456500" cy="599434"/>
          </a:xfrm>
          <a:prstGeom prst="rect">
            <a:avLst/>
          </a:prstGeom>
          <a:noFill/>
          <a:ln/>
        </p:spPr>
        <p:txBody>
          <a:bodyPr wrap="square" lIns="0" tIns="0" rIns="0" bIns="0" rtlCol="0" anchor="ctr"/>
          <a:lstStyle/>
          <a:p>
            <a:pPr algn="l" indent="0" marL="0">
              <a:lnSpc>
                <a:spcPct val="115000"/>
              </a:lnSpc>
              <a:buNone/>
            </a:pPr>
            <a:r>
              <a:rPr lang="en-US" sz="1233" b="1" dirty="0">
                <a:solidFill>
                  <a:srgbClr val="FFFFFF"/>
                </a:solidFill>
                <a:latin typeface="Arial" pitchFamily="34" charset="0"/>
                <a:ea typeface="Arial" pitchFamily="34" charset="-122"/>
                <a:cs typeface="Arial" pitchFamily="34" charset="-120"/>
              </a:rPr>
              <a:t>Разговор с семьёй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Интервью с родителями и родственниками дают живые примеры. Можно спросить, что человек делает на работе, где работает и какие навыки ему нужны.
</a:t>
            </a:r>
            <a:endParaRPr lang="en-US" sz="1233" dirty="0"/>
          </a:p>
        </p:txBody>
      </p:sp>
      <p:sp>
        <p:nvSpPr>
          <p:cNvPr id="13" name="Text 4"/>
          <p:cNvSpPr txBox="1"/>
          <p:nvPr/>
        </p:nvSpPr>
        <p:spPr>
          <a:xfrm>
            <a:off x="849210" y="2653496"/>
            <a:ext cx="4456500" cy="599434"/>
          </a:xfrm>
          <a:prstGeom prst="rect">
            <a:avLst/>
          </a:prstGeom>
          <a:noFill/>
          <a:ln/>
        </p:spPr>
        <p:txBody>
          <a:bodyPr wrap="square" lIns="0" tIns="0" rIns="0" bIns="0" rtlCol="0" anchor="ctr"/>
          <a:lstStyle/>
          <a:p>
            <a:pPr algn="l" indent="0" marL="0">
              <a:lnSpc>
                <a:spcPct val="115000"/>
              </a:lnSpc>
              <a:buNone/>
            </a:pPr>
            <a:r>
              <a:rPr lang="en-US" sz="1233" b="1" dirty="0">
                <a:solidFill>
                  <a:srgbClr val="FFFFFF"/>
                </a:solidFill>
                <a:latin typeface="Arial" pitchFamily="34" charset="0"/>
                <a:ea typeface="Arial" pitchFamily="34" charset="-122"/>
                <a:cs typeface="Arial" pitchFamily="34" charset="-120"/>
              </a:rPr>
              <a:t>Короткие видео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Небольшие ролики о профессиях показывают рабочий день наглядно. Так легче связать новые слова с реальными ситуациями и понять, как они употребляются.
</a:t>
            </a:r>
            <a:endParaRPr lang="en-US" sz="1233" dirty="0"/>
          </a:p>
        </p:txBody>
      </p:sp>
      <p:sp>
        <p:nvSpPr>
          <p:cNvPr id="14" name="Text 5"/>
          <p:cNvSpPr txBox="1"/>
          <p:nvPr/>
        </p:nvSpPr>
        <p:spPr>
          <a:xfrm>
            <a:off x="849210" y="3410867"/>
            <a:ext cx="4456500" cy="599434"/>
          </a:xfrm>
          <a:prstGeom prst="rect">
            <a:avLst/>
          </a:prstGeom>
          <a:noFill/>
          <a:ln/>
        </p:spPr>
        <p:txBody>
          <a:bodyPr wrap="square" lIns="0" tIns="0" rIns="0" bIns="0" rtlCol="0" anchor="ctr"/>
          <a:lstStyle/>
          <a:p>
            <a:pPr algn="l" indent="0" marL="0">
              <a:lnSpc>
                <a:spcPct val="115000"/>
              </a:lnSpc>
              <a:buNone/>
            </a:pPr>
            <a:r>
              <a:rPr lang="en-US" sz="1181" b="1" dirty="0">
                <a:solidFill>
                  <a:srgbClr val="FFFFFF"/>
                </a:solidFill>
                <a:latin typeface="Arial" pitchFamily="34" charset="0"/>
                <a:ea typeface="Arial" pitchFamily="34" charset="-122"/>
                <a:cs typeface="Arial" pitchFamily="34" charset="-120"/>
              </a:rPr>
              <a:t>Экскурсии и встречи
</a:t>
            </a:r>
            <a:pPr algn="l" indent="0" marL="0">
              <a:lnSpc>
                <a:spcPct val="115000"/>
              </a:lnSpc>
              <a:buNone/>
            </a:pPr>
            <a:r>
              <a:rPr lang="en-US" sz="85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5" dirty="0">
                <a:solidFill>
                  <a:srgbClr val="FFFFFF"/>
                </a:solidFill>
                <a:latin typeface="Arial" pitchFamily="34" charset="0"/>
                <a:ea typeface="Arial" pitchFamily="34" charset="-122"/>
                <a:cs typeface="Arial" pitchFamily="34" charset="-120"/>
              </a:rPr>
              <a:t>Экскурсии, кружки и профориентационные занятия помогают увидеть профессию в действии. После таких встреч проще задавать вопросы и сравнивать разные варианты.
</a:t>
            </a:r>
            <a:endParaRPr lang="en-US" sz="1181" dirty="0"/>
          </a:p>
        </p:txBody>
      </p:sp>
      <p:sp>
        <p:nvSpPr>
          <p:cNvPr id="15" name="Text 6"/>
          <p:cNvSpPr txBox="1"/>
          <p:nvPr/>
        </p:nvSpPr>
        <p:spPr>
          <a:xfrm>
            <a:off x="864823" y="4168230"/>
            <a:ext cx="4456500" cy="599434"/>
          </a:xfrm>
          <a:prstGeom prst="rect">
            <a:avLst/>
          </a:prstGeom>
          <a:noFill/>
          <a:ln/>
        </p:spPr>
        <p:txBody>
          <a:bodyPr wrap="square" lIns="0" tIns="0" rIns="0" bIns="0" rtlCol="0" anchor="ctr"/>
          <a:lstStyle/>
          <a:p>
            <a:pPr algn="l" indent="0" marL="0">
              <a:lnSpc>
                <a:spcPct val="115000"/>
              </a:lnSpc>
              <a:buNone/>
            </a:pPr>
            <a:r>
              <a:rPr lang="en-US" sz="1233" b="1" dirty="0">
                <a:solidFill>
                  <a:srgbClr val="FFFFFF"/>
                </a:solidFill>
                <a:latin typeface="Arial" pitchFamily="34" charset="0"/>
                <a:ea typeface="Arial" pitchFamily="34" charset="-122"/>
                <a:cs typeface="Arial" pitchFamily="34" charset="-120"/>
              </a:rPr>
              <a:t>Полезные вопросы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В теме jobs особенно помогают вопросы What does this person do? and Where does he or she work? Они тренируют словарь, грамматику и уверенность в разговоре.
</a:t>
            </a:r>
            <a:endParaRPr lang="en-US" sz="123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Авторская схема по теме профориентации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2209" b="1" dirty="0">
                <a:solidFill>
                  <a:srgbClr val="FFFFFF"/>
                </a:solidFill>
                <a:latin typeface="Arial" pitchFamily="34" charset="0"/>
                <a:ea typeface="Arial" pitchFamily="34" charset="-122"/>
                <a:cs typeface="Arial" pitchFamily="34" charset="-120"/>
              </a:rPr>
              <a:t>Что сильнее всего влияет на выбор профессии
</a:t>
            </a:r>
            <a:endParaRPr lang="en-US" sz="2209"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 выбор профессии влияют не только мечты, но и реальные возможности: здоровье, школьные успехи, советы близких и спрос на рынке труда.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Главные факторы — интересы и способности, но окончательное решение всегда складывается из нескольких условий, а не из одной причины.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9" name="Text 1"/>
          <p:cNvSpPr txBox="1"/>
          <p:nvPr/>
        </p:nvSpPr>
        <p:spPr>
          <a:xfrm>
            <a:off x="280350" y="270000"/>
            <a:ext cx="6821700" cy="431100"/>
          </a:xfrm>
          <a:prstGeom prst="rect">
            <a:avLst/>
          </a:prstGeom>
          <a:noFill/>
          <a:ln/>
        </p:spPr>
        <p:txBody>
          <a:bodyPr wrap="square" lIns="0" tIns="0" rIns="0" bIns="0" rtlCol="0" anchor="ctr"/>
          <a:lstStyle/>
          <a:p>
            <a:pPr algn="l" indent="0" marL="0">
              <a:lnSpc>
                <a:spcPct val="100000"/>
              </a:lnSpc>
              <a:buNone/>
            </a:pPr>
            <a:r>
              <a:rPr lang="en-US" sz="2084" b="1" dirty="0">
                <a:solidFill>
                  <a:srgbClr val="FFFFFF"/>
                </a:solidFill>
                <a:latin typeface="Arial" pitchFamily="34" charset="0"/>
                <a:ea typeface="Arial" pitchFamily="34" charset="-122"/>
                <a:cs typeface="Arial" pitchFamily="34" charset="-120"/>
              </a:rPr>
              <a:t>Типичные ошибки при разговоре о будущей работе
</a:t>
            </a:r>
            <a:endParaRPr lang="en-US" sz="2084" dirty="0"/>
          </a:p>
        </p:txBody>
      </p:sp>
      <p:sp>
        <p:nvSpPr>
          <p:cNvPr id="10" name="Text 2"/>
          <p:cNvSpPr txBox="1"/>
          <p:nvPr/>
        </p:nvSpPr>
        <p:spPr>
          <a:xfrm>
            <a:off x="291850" y="2610075"/>
            <a:ext cx="16209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Путать слова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Job, profession и career не всегда означают одно и то же. На школьном уровне важно выбирать слово точно, чтобы ответ звучал естественно и понятно.
</a:t>
            </a:r>
            <a:endParaRPr lang="en-US" sz="1200" dirty="0"/>
          </a:p>
        </p:txBody>
      </p:sp>
      <p:sp>
        <p:nvSpPr>
          <p:cNvPr id="11" name="Text 3"/>
          <p:cNvSpPr txBox="1"/>
          <p:nvPr/>
        </p:nvSpPr>
        <p:spPr>
          <a:xfrm>
            <a:off x="2041922" y="2610075"/>
            <a:ext cx="16209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Неверная форма be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Ошибка I am want to be встречается часто, но правильно говорить I want to be. В таких предложениях помогает запомнить порядок слов и не смешивать конструкции.
</a:t>
            </a:r>
            <a:endParaRPr lang="en-US" sz="1200" dirty="0"/>
          </a:p>
        </p:txBody>
      </p:sp>
      <p:sp>
        <p:nvSpPr>
          <p:cNvPr id="12" name="Text 4"/>
          <p:cNvSpPr txBox="1"/>
          <p:nvPr/>
        </p:nvSpPr>
        <p:spPr>
          <a:xfrm>
            <a:off x="3772452" y="2610075"/>
            <a:ext cx="16209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Забывать артикль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Перед названием профессии обычно нужен артикль a или an: a doctor, an engineer. Эта маленькая деталь делает фразу грамматически правильной и аккуратной.
</a:t>
            </a:r>
            <a:endParaRPr lang="en-US" sz="1200" dirty="0"/>
          </a:p>
        </p:txBody>
      </p:sp>
      <p:sp>
        <p:nvSpPr>
          <p:cNvPr id="13" name="Text 5"/>
          <p:cNvSpPr txBox="1"/>
          <p:nvPr/>
        </p:nvSpPr>
        <p:spPr>
          <a:xfrm>
            <a:off x="5512747" y="2610075"/>
            <a:ext cx="16209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Не объяснять выбор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Краткий ответ без причины звучит незавершённо. Лучше добавить простую фразу: because I like science, because I help people или because I am good at Maths.
</a:t>
            </a:r>
            <a:endParaRPr lang="en-US" sz="1200" dirty="0"/>
          </a:p>
        </p:txBody>
      </p:sp>
      <p:sp>
        <p:nvSpPr>
          <p:cNvPr id="14" name="Text 6"/>
          <p:cNvSpPr txBox="1"/>
          <p:nvPr/>
        </p:nvSpPr>
        <p:spPr>
          <a:xfrm>
            <a:off x="7253015" y="2610075"/>
            <a:ext cx="16209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Выбирать без интереса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Профессию не стоит брать только потому, что она модная. Важно учитывать свои интересы, способности и готовность учиться, иначе выбор быстро перестанет нравиться.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241450" y="1498689"/>
            <a:ext cx="4661100" cy="673200"/>
          </a:xfrm>
          <a:prstGeom prst="rect">
            <a:avLst/>
          </a:prstGeom>
          <a:noFill/>
          <a:ln/>
        </p:spPr>
        <p:txBody>
          <a:bodyPr wrap="square" lIns="0" tIns="0" rIns="0" bIns="0" rtlCol="0" anchor="ctr"/>
          <a:lstStyle/>
          <a:p>
            <a:pPr algn="l" indent="0" marL="0">
              <a:lnSpc>
                <a:spcPct val="100000"/>
              </a:lnSpc>
              <a:buNone/>
            </a:pPr>
            <a:r>
              <a:rPr lang="en-US" sz="2540" b="1" dirty="0">
                <a:solidFill>
                  <a:srgbClr val="FFFFFF"/>
                </a:solidFill>
                <a:latin typeface="Arial" pitchFamily="34" charset="0"/>
                <a:ea typeface="Arial" pitchFamily="34" charset="-122"/>
                <a:cs typeface="Arial" pitchFamily="34" charset="-120"/>
              </a:rPr>
              <a:t>Итоги темы jobs: слова, грамматика и личный выбор
</a:t>
            </a:r>
            <a:endParaRPr lang="en-US" sz="2540" dirty="0"/>
          </a:p>
        </p:txBody>
      </p:sp>
      <p:sp>
        <p:nvSpPr>
          <p:cNvPr id="5" name="Text 1"/>
          <p:cNvSpPr txBox="1"/>
          <p:nvPr/>
        </p:nvSpPr>
        <p:spPr>
          <a:xfrm>
            <a:off x="2241450" y="2614300"/>
            <a:ext cx="4661100" cy="11373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Тема jobs помогает говорить о профессиях, обязанностях и планах на будущее простыми английскими фразами. Для восьмого класса особенно полезны слова, модели I want to be… и He/She works as…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2026-05-31T05:46:16Z</dcterms:created>
  <dcterms:modified xsi:type="dcterms:W3CDTF">2026-05-31T05:46:16Z</dcterms:modified>
</cp:coreProperties>
</file>