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9" y="0"/>
            <a:ext cx="41121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«У природы нет плохой погоды» в уроке английского языка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Weather and Seasons: учимся видеть красоту перемен.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погоды часто встречается в устной речи, текстах и экзаменационных заданиях. Она помогает расширять словарь, сравнивать климат, использовать степени сравнения прилагательных и говорить о сезонах точно. Смысл песни легко соотносится с идеей appreciation of nature and changing seasons.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погода важна в 10 классе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925" y="1428462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53900" y="1428462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92075" y="1428462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05050" y="1435093"/>
            <a:ext cx="318300" cy="2546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68425" y="1428462"/>
            <a:ext cx="267900" cy="2679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174300" y="251050"/>
            <a:ext cx="87954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лексика по теме Weather and Seasons
</a:t>
            </a:r>
            <a:endParaRPr lang="en-US" sz="2100" dirty="0"/>
          </a:p>
        </p:txBody>
      </p:sp>
      <p:sp>
        <p:nvSpPr>
          <p:cNvPr id="16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7" name="Text 2"/>
          <p:cNvSpPr txBox="1"/>
          <p:nvPr/>
        </p:nvSpPr>
        <p:spPr>
          <a:xfrm>
            <a:off x="332925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понятия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weather, climate, season и temperature задают основу темы. Они помогают различать повседневное состояние атмосферы, долгосрочные климатические условия и признаки конкретного времени года.
</a:t>
            </a:r>
            <a:endParaRPr lang="en-US" sz="1000" dirty="0"/>
          </a:p>
        </p:txBody>
      </p:sp>
      <p:sp>
        <p:nvSpPr>
          <p:cNvPr id="18" name="Text 3"/>
          <p:cNvSpPr txBox="1"/>
          <p:nvPr/>
        </p:nvSpPr>
        <p:spPr>
          <a:xfrm>
            <a:off x="2066488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Погодные явления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лексика включает sunshine, rain, snow, wind, frost, storm, fog, drizzle, thunder и lightning. Эти слова нужны для точного описания изменений погоды в диалогах и коротких сообщениях.
</a:t>
            </a:r>
            <a:endParaRPr lang="en-US" sz="1000" dirty="0"/>
          </a:p>
        </p:txBody>
      </p:sp>
      <p:sp>
        <p:nvSpPr>
          <p:cNvPr id="19" name="Text 4"/>
          <p:cNvSpPr txBox="1"/>
          <p:nvPr/>
        </p:nvSpPr>
        <p:spPr>
          <a:xfrm>
            <a:off x="3800212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года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Spring, summer, autumn/fall и winter образуют базовую систему описания годового цикла. Для школьника важно не только знать перевод, но и уметь связывать сезон с типичной погодой.
</a:t>
            </a:r>
            <a:endParaRPr lang="en-US" sz="1000" dirty="0"/>
          </a:p>
        </p:txBody>
      </p:sp>
      <p:sp>
        <p:nvSpPr>
          <p:cNvPr id="20" name="Text 5"/>
          <p:cNvSpPr txBox="1"/>
          <p:nvPr/>
        </p:nvSpPr>
        <p:spPr>
          <a:xfrm>
            <a:off x="5533913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сочетания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cold and windy, warm and sunny, heavy rain, light snow, clear sky и cloudy weather делают речь естественной. Именно такие сочетания чаще всего встречаются в учебных текстах и эссе.
</a:t>
            </a:r>
            <a:endParaRPr lang="en-US" sz="1000" dirty="0"/>
          </a:p>
        </p:txBody>
      </p:sp>
      <p:sp>
        <p:nvSpPr>
          <p:cNvPr id="21" name="Text 6"/>
          <p:cNvSpPr txBox="1"/>
          <p:nvPr/>
        </p:nvSpPr>
        <p:spPr>
          <a:xfrm>
            <a:off x="7267625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устной и письменной речи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10 классе особенно важны не отдельные слова, а готовые словосочетания. Они помогают строить краткие описания, сравнения и небольшие связные высказывания без лишней сложности.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Winter: cold, bright, and calm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361275" y="389759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прилагательные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Зиму удобно описывать словами frosty, snowy, chilly, icy, silent и bright. Эти прилагательные передают и ощущение холода, и особую тишину зимнего пространства.
</a:t>
            </a:r>
            <a:endParaRPr lang="en-US" sz="979" dirty="0"/>
          </a:p>
        </p:txBody>
      </p:sp>
      <p:sp>
        <p:nvSpPr>
          <p:cNvPr id="12" name="Text 3"/>
          <p:cNvSpPr txBox="1"/>
          <p:nvPr/>
        </p:nvSpPr>
        <p:spPr>
          <a:xfrm>
            <a:off x="4361275" y="1322989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пейзажа
</a:t>
            </a:r>
            <a:pPr algn="l" indent="0" marL="0">
              <a:lnSpc>
                <a:spcPct val="115000"/>
              </a:lnSpc>
              <a:buNone/>
            </a:pPr>
            <a:r>
              <a:rPr lang="en-US" sz="7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зимы часто используют snow-covered trees, frosty windows и a clear winter sky. Такие выражения помогают представить не только погоду, но и визуальную атмосферу сезона.
</a:t>
            </a:r>
            <a:endParaRPr lang="en-US" sz="912" dirty="0"/>
          </a:p>
        </p:txBody>
      </p:sp>
      <p:sp>
        <p:nvSpPr>
          <p:cNvPr id="13" name="Text 4"/>
          <p:cNvSpPr txBox="1"/>
          <p:nvPr/>
        </p:nvSpPr>
        <p:spPr>
          <a:xfrm>
            <a:off x="4361275" y="2256219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 тень
</a:t>
            </a:r>
            <a:pPr algn="l" indent="0" marL="0">
              <a:lnSpc>
                <a:spcPct val="115000"/>
              </a:lnSpc>
              <a:buNone/>
            </a:pPr>
            <a:r>
              <a:rPr lang="en-US" sz="7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особенно заметны short days and long nights, а также контраст света и тени. В английских описаниях это создаёт ощущение спокойствия, ясности и сдержанной красоты.
</a:t>
            </a:r>
            <a:endParaRPr lang="en-US" sz="952" dirty="0"/>
          </a:p>
        </p:txBody>
      </p:sp>
      <p:sp>
        <p:nvSpPr>
          <p:cNvPr id="14" name="Text 5"/>
          <p:cNvSpPr txBox="1"/>
          <p:nvPr/>
        </p:nvSpPr>
        <p:spPr>
          <a:xfrm>
            <a:off x="4361275" y="3189462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ассоциации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часто появляется в поэзии, живописи и школьных сочинениях. Она ассоциируется с чистотой, покоем и собранностью, поэтому её образ легко узнаваем в разных культурах.
</a:t>
            </a:r>
            <a:endParaRPr lang="en-US" sz="966" dirty="0"/>
          </a:p>
        </p:txBody>
      </p:sp>
      <p:sp>
        <p:nvSpPr>
          <p:cNvPr id="15" name="Text 6"/>
          <p:cNvSpPr txBox="1"/>
          <p:nvPr/>
        </p:nvSpPr>
        <p:spPr>
          <a:xfrm>
            <a:off x="4361275" y="4122694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наблюдения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описании зимы важно соединять точные слова с личным впечатлением. Тогда текст звучит не формально, а живо и выразительно, сохраняя при этом учебную точность.
</a:t>
            </a:r>
            <a:endParaRPr lang="en-US" sz="97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и первые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начинается с заметных перемен: the snow melts, and the air becomes softer. Утренний холод ещё чувствуется, но появляются первые признаки обновления, а природа словно готовится к движению. Именно поэтому spring so often feels alive and hopeful.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и длинные дни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flowers begin to bloom, школьные описания становятся особенно яркими. The days get longer, light returns earlier, and the landscape changes almost every week, turning spring into a season of visible growth and steady transformation.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Переменчивая погода как смысл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Весенняя погода rarely stays the same for long: rain, sunshine, and cool wind may appear on the same day. Эта непостоянность делает spring выразительным сезоном, который в текстах часто символизирует renewal, energy and hope.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Spring: change, growth, and hope
</a:t>
            </a:r>
            <a:endParaRPr lang="en-US" sz="2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925" y="980075"/>
            <a:ext cx="3693950" cy="395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Summer: heat, light, and activity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654275" y="1307150"/>
            <a:ext cx="36234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температура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описывают словами hot, warm, sunny, bright, dry и humid. Эти прилагательные помогают показать не только тепло, но и то, насколько комфортно или тяжело ощущается погода.
</a:t>
            </a:r>
            <a:endParaRPr lang="en-US" sz="759" dirty="0"/>
          </a:p>
        </p:txBody>
      </p:sp>
      <p:sp>
        <p:nvSpPr>
          <p:cNvPr id="13" name="Text 3"/>
          <p:cNvSpPr txBox="1"/>
          <p:nvPr/>
        </p:nvSpPr>
        <p:spPr>
          <a:xfrm>
            <a:off x="4654275" y="2087500"/>
            <a:ext cx="36234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сочетания
</a:t>
            </a:r>
            <a:pPr algn="l" indent="0" marL="0">
              <a:lnSpc>
                <a:spcPct val="115000"/>
              </a:lnSpc>
              <a:buNone/>
            </a:pPr>
            <a:r>
              <a:rPr lang="en-US" sz="7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выражения — a heat wave, a summer storm, long daylight hours и a sunny afternoon. Они позволяют говорить о лете точнее, чем одно общее слово hot.
</a:t>
            </a:r>
            <a:endParaRPr lang="en-US" sz="831" dirty="0"/>
          </a:p>
        </p:txBody>
      </p:sp>
      <p:sp>
        <p:nvSpPr>
          <p:cNvPr id="14" name="Text 4"/>
          <p:cNvSpPr txBox="1"/>
          <p:nvPr/>
        </p:nvSpPr>
        <p:spPr>
          <a:xfrm>
            <a:off x="4654275" y="2867963"/>
            <a:ext cx="36234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Нейтрально или выразительно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6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10 класса важно различать neutral description и expressive description. Погода может быть pleasant, uncomfortable or extreme в зависимости от температуры, влажности и ветра.
</a:t>
            </a:r>
            <a:endParaRPr lang="en-US" sz="776" dirty="0"/>
          </a:p>
        </p:txBody>
      </p:sp>
      <p:sp>
        <p:nvSpPr>
          <p:cNvPr id="15" name="Text 5"/>
          <p:cNvSpPr txBox="1"/>
          <p:nvPr/>
        </p:nvSpPr>
        <p:spPr>
          <a:xfrm>
            <a:off x="4654275" y="3648443"/>
            <a:ext cx="36234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ритм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текстах summer часто связан со свободой, отдыхом, путешествиями и активностью. Это делает сезон удобным для описания личного опыта, планов и впечатлений.
</a:t>
            </a:r>
            <a:endParaRPr lang="en-US" sz="820" dirty="0"/>
          </a:p>
        </p:txBody>
      </p:sp>
      <p:sp>
        <p:nvSpPr>
          <p:cNvPr id="16" name="Text 6"/>
          <p:cNvSpPr txBox="1"/>
          <p:nvPr/>
        </p:nvSpPr>
        <p:spPr>
          <a:xfrm>
            <a:off x="4654275" y="4428924"/>
            <a:ext cx="36234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наблюдений
</a:t>
            </a:r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особенно полезно указывать не только температуру, но и детали: clear sky, strong sunlight, humid air или sudden rain. Такие признаки делают описание более точным и естественным.
</a:t>
            </a:r>
            <a:endParaRPr lang="en-US" sz="72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6110" y="992450"/>
            <a:ext cx="3887180" cy="403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Autumn: colour, rain, and reflection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24175" y="1231652"/>
            <a:ext cx="4198200" cy="5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Сезонная лексика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связана со словами cool, rainy, foggy, golden, windy и damp. Они помогают передать не только погоду, но и характерный для сезона мягкий, приглушённый тон.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24175" y="2010756"/>
            <a:ext cx="4198200" cy="5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осени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выражения falling leaves, misty mornings, shorter days и a grey sky. Они создают спокойную картину природы, в которой меньше движения и больше тишины.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24175" y="2789861"/>
            <a:ext cx="4198200" cy="5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Autumn или fall
</a:t>
            </a:r>
            <a:pPr algn="l" indent="0" marL="0">
              <a:lnSpc>
                <a:spcPct val="115000"/>
              </a:lnSpc>
              <a:buNone/>
            </a:pPr>
            <a:r>
              <a:rPr lang="en-US" sz="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британском варианте чаще говорят autumn, а в американском — fall. Это полезное различие показывает, как одно и то же время года может называться по-разному в разных вариантах английского.
</a:t>
            </a:r>
            <a:endParaRPr lang="en-US" sz="899" dirty="0"/>
          </a:p>
        </p:txBody>
      </p:sp>
      <p:sp>
        <p:nvSpPr>
          <p:cNvPr id="14" name="Text 5"/>
          <p:cNvSpPr txBox="1"/>
          <p:nvPr/>
        </p:nvSpPr>
        <p:spPr>
          <a:xfrm>
            <a:off x="324175" y="3568965"/>
            <a:ext cx="4198200" cy="5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размышления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 культурных текстах нередко передаёт чувство перемен, внутренней тишины и подготовки к зиме. Поэтому её описания часто звучат более задумчиво, чем описания других сезонов.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24175" y="4348070"/>
            <a:ext cx="4198200" cy="5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Переходный 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важна как время перехода: день становится короче, воздух — холоднее, а пейзаж меняется заметнее с каждой неделей. Этот сезон хорошо учит наблюдать постепенные изменения.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каждый сезон ассоциируется с собственным набором природных признаков и не оценивается одинаково всеми людьми.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слов зависит от сезона, личного опыта и привычного климата: у природы нет единого «правильного» состояния.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урока English: Weather and Seasons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сезоны связаны с погодными признаками
</a:t>
            </a:r>
            <a:endParaRPr lang="en-US" sz="2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925" y="2770325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8525" y="2770325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8000" y="530230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66288" y="523600"/>
            <a:ext cx="200925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people describe the weather in English
</a:t>
            </a:r>
            <a:endParaRPr lang="en-US" sz="2100" dirty="0"/>
          </a:p>
        </p:txBody>
      </p:sp>
      <p:sp>
        <p:nvSpPr>
          <p:cNvPr id="12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357000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повседневной речи используются короткие конструкции: It is sunny. It is raining. It is windy today. They помогают быстро и грамотно описать текущее состояние погоды.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512975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характеристики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более точного описания подходят expressions like mild weather, changing conditions, heavy rainfall, strong winds and low visibility. Такая лексика делает речь содержательной и учебно точной.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91275" y="988725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языке погоду часто сравнивают: warmer than yesterday, colder than usual, more humid than in the morning. Эти формы особенно полезны в устных ответах и мини-описаниях.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94400" y="988725"/>
            <a:ext cx="18450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места и 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with this morning, in our city, in winter или during the afternoon помогают сделать описание конкретным. Без них погодная характеристика звучит слишком общей и неполной.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017583"/>
            <a:ext cx="3832800" cy="15274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Weather vocabulary: слово, значение, пример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точный словарь помогает описывать погоду ясно, естественно и по-английски правильно.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короткие слова заметно повышают точность описания и делают устную и письменную речь более естественной.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English: Weather and Seasons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в английской культуре и литературе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361275" y="42805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Эмоциональный фон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английской литературе погода часто помогает передать настроение героя и общий тон сцены. Дождь усиливает грусть, солнце добавляет надежды, а туман создаёт ощущение неопределённости и внутреннего напряжения.
</a:t>
            </a:r>
            <a:endParaRPr lang="en-US" sz="1138" dirty="0"/>
          </a:p>
        </p:txBody>
      </p:sp>
      <p:sp>
        <p:nvSpPr>
          <p:cNvPr id="11" name="Text 3"/>
          <p:cNvSpPr txBox="1"/>
          <p:nvPr/>
        </p:nvSpPr>
        <p:spPr>
          <a:xfrm>
            <a:off x="4361275" y="159816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явления в текстах редко остаются просто описанием. Ветер может означать перемены, холод — отчуждение, а ясное небо — спокойствие и ясность мыслей, поэтому детали погоды несут смысловую нагрузку.
</a:t>
            </a:r>
            <a:endParaRPr lang="en-US" sz="1106" dirty="0"/>
          </a:p>
        </p:txBody>
      </p:sp>
      <p:sp>
        <p:nvSpPr>
          <p:cNvPr id="12" name="Text 4"/>
          <p:cNvSpPr txBox="1"/>
          <p:nvPr/>
        </p:nvSpPr>
        <p:spPr>
          <a:xfrm>
            <a:off x="4361275" y="2768270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как часть сюжета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школьного анализа важно замечать, что погода может влиять на действия персонажей и развитие событий. Она становится не фоном, а художественным средством, которое помогает читателю глубже понять текст.
</a:t>
            </a:r>
            <a:endParaRPr lang="en-US" sz="1118" dirty="0"/>
          </a:p>
        </p:txBody>
      </p:sp>
      <p:sp>
        <p:nvSpPr>
          <p:cNvPr id="13" name="Text 5"/>
          <p:cNvSpPr txBox="1"/>
          <p:nvPr/>
        </p:nvSpPr>
        <p:spPr>
          <a:xfrm>
            <a:off x="4361275" y="3938396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образов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описания природы особенно выразительны благодаря точным прилагательным и устойчивым образам. Именно поэтому тема weather and seasons помогает увидеть связь между словарём, культурой и художественным смыслом.
</a:t>
            </a:r>
            <a:endParaRPr lang="en-US" sz="103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900" y="2872140"/>
            <a:ext cx="3623400" cy="19744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900" y="836528"/>
            <a:ext cx="3623400" cy="197447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50" y="3181647"/>
            <a:ext cx="4327800" cy="14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Английская пословица о погоде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англоязычной среде похожую идею выражает пословица There is no such thing as bad weather, only unsuitable clothing. Она подчёркивает практичность и уважение к любому состоянию природы, если человек готов к нему.
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140779"/>
            <a:ext cx="4327800" cy="14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«Служебный роман»: песня, которую запоминают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выхода фильма «Служебный роман» в 1977 году песня «У природы нет плохой погоды» стала широко известной. Она запомнилась не только мелодией, но и спокойной мыслью о принятии перемен в природе и жизни.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и фильм как культурный контекст
</a:t>
            </a:r>
            <a:endParaRPr lang="en-US" sz="2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описание погоды на английском языке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для устного ответа и краткого письменного описания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комфорт определяется не только сезоном, но и сочетанием нескольких погодных факторов. На бытовом уровне особенно заметны резкие изменения температуры и усиление ветра.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 ветер оказывают наибольшее влияние; влажность и осадки заметно усиливают дискомфорт, особенно при плохой видимости и нестабильной погоде.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64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наблюдений и повседневного опыта, без конкретного статистического источника
</a:t>
            </a:r>
            <a:endParaRPr lang="en-US" sz="664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 ощущение комфорта
</a:t>
            </a:r>
            <a:endParaRPr lang="en-US" sz="2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925" y="1162275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81781" y="1162275"/>
            <a:ext cx="301388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84869" y="1162275"/>
            <a:ext cx="234413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12525" y="1168905"/>
            <a:ext cx="318300" cy="25464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Extreme weather and safety vocabulary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Weather warning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warning и forecast помогают понимать сообщения о риске. Они часто встречаются в новостях и учебных текстах, когда речь идёт о возможной угрозе и необходимости быть внимательным.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Stay indoors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сильного ветра, снегопада или грозы совет stay indoors становится практической рекомендацией. Он показывает, как язык погоды связан с безопасным поведением и повседневными решениями.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Protect yourself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safety rules включает warm clothes, shelter и drink enough water. Такие выражения учат не только описывать погоду, но и говорить о мерах защиты в жару, мороз или гололёд.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Visibility and travel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visibility, icy roads и fog особенно важны для описания условий на дороге. Они помогают объяснить, почему планы меняются и почему осторожность становится частью разговоров о погоде.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2121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2986347"/>
            <a:ext cx="8834100" cy="191520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174300" y="251050"/>
            <a:ext cx="8728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наблюдение за погодой на английском языке
</a:t>
            </a:r>
            <a:endParaRPr lang="en-US" sz="2100" dirty="0"/>
          </a:p>
        </p:txBody>
      </p:sp>
      <p:sp>
        <p:nvSpPr>
          <p:cNvPr id="11" name="Text 2"/>
          <p:cNvSpPr txBox="1"/>
          <p:nvPr/>
        </p:nvSpPr>
        <p:spPr>
          <a:xfrm>
            <a:off x="2584042" y="1544796"/>
            <a:ext cx="18024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английские модели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записей подходят короткие фразы: It is partly cloudy. The temperature is +5°C. There is a light wind. Такие предложения тренируют грамматику и уверенное использование базовой лексики.
</a:t>
            </a:r>
            <a:endParaRPr lang="en-US" sz="855" dirty="0"/>
          </a:p>
        </p:txBody>
      </p:sp>
      <p:sp>
        <p:nvSpPr>
          <p:cNvPr id="12" name="Text 3"/>
          <p:cNvSpPr txBox="1"/>
          <p:nvPr/>
        </p:nvSpPr>
        <p:spPr>
          <a:xfrm>
            <a:off x="4751171" y="1544796"/>
            <a:ext cx="18024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Добавление прогноза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включать краткое предсказание: No rain is expected. This makes the diary more informative and shows, как английский язык используется для фиксации текущих и будущих изменений.
</a:t>
            </a:r>
            <a:endParaRPr lang="en-US" sz="836" dirty="0"/>
          </a:p>
        </p:txBody>
      </p:sp>
      <p:sp>
        <p:nvSpPr>
          <p:cNvPr id="13" name="Text 4"/>
          <p:cNvSpPr txBox="1"/>
          <p:nvPr/>
        </p:nvSpPr>
        <p:spPr>
          <a:xfrm>
            <a:off x="6918325" y="1544796"/>
            <a:ext cx="18024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по наблюдениям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записи показывают, что погода меняется каждый день, но сезонные закономерности сохраняются. Это учит замечать повторяемость явлений и связывать отдельные факты с общей картиной года.
</a:t>
            </a:r>
            <a:endParaRPr lang="en-US" sz="809" dirty="0"/>
          </a:p>
        </p:txBody>
      </p:sp>
      <p:sp>
        <p:nvSpPr>
          <p:cNvPr id="14" name="Text 5"/>
          <p:cNvSpPr txBox="1"/>
          <p:nvPr/>
        </p:nvSpPr>
        <p:spPr>
          <a:xfrm>
            <a:off x="416900" y="1544796"/>
            <a:ext cx="18024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Фиксация фактов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weather diary сначала записывают дату, температуру, облачность и осадки. Такой порядок помогает описывать день кратко и точно, опираясь на наблюдаемые признаки, а не на общее впечатление.
</a:t>
            </a:r>
            <a:endParaRPr lang="en-US" sz="81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2225758"/>
            <a:ext cx="3832800" cy="15274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климатические характеристики регионов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климатические особенности меняют повседневную жизнь, лексику и привычки людей в разных частях мира.
</a:t>
            </a:r>
            <a:endParaRPr lang="en-US" sz="1193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климатические условия формируют разные бытовые привычки: одежду, отдых, транспорт и частотность слов, связанных с погодой.
</a:t>
            </a:r>
            <a:endParaRPr lang="en-US" sz="1144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в разных странах и регионах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725" y="2776955"/>
            <a:ext cx="318300" cy="254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3325" y="2776955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3200" y="52360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32800" y="523600"/>
            <a:ext cx="267900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Погода, климат и экологическая ответственность
</a:t>
            </a:r>
            <a:endParaRPr lang="en-US" sz="2100" dirty="0"/>
          </a:p>
        </p:txBody>
      </p:sp>
      <p:sp>
        <p:nvSpPr>
          <p:cNvPr id="12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357000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Weather и climate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Weather описывает состояние атмосферы сегодня, а climate — средние условия за долгий период. Это различие помогает точнее говорить о природе и избегать путаницы в учебных ответах.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512975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воздуха влияет на видимость, здоровье и восприятие погоды. Связь между загрязнением и самочувствием показывает, что экологические проблемы заметны не только в теории, но и в повседневности.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91275" y="988725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экстремальных явлений напоминает, что природные процессы тесно связаны с человеческой деятельностью. Для старшеклассников это важный повод обсуждать последствия и ответственность общества.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94400" y="988725"/>
            <a:ext cx="18450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ресурсов, бережное отношение к окружающей среде и внимательность к прогнозам погоды — простые способы проявить экологическую ответственность. Они делают тему практической и связанной с реальной жизнью.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объединяет языковую практику с наблюдением за реальной жизнью и культурными текстами. Она полезна для диалогов, мини-монологов и понимания образного языка.
</a:t>
            </a:r>
            <a:endParaRPr lang="en-US" sz="1192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даёт расширение словаря, но остальные умения — описание, сравнение и культурное понимание — формируют целостную коммуникативную компетенцию.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учебной темы и ожидаемые результаты обучения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изучение темы Weather and Seasons
</a:t>
            </a:r>
            <a:endParaRPr lang="en-US" sz="2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«У природы нет плохой погоды» показывает, что английский язык помогает не только называть природные явления, но и понимать их настроение, культурный смысл и влияние на повседневную жизнь.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как язык наблюдения и смысла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2026-05-31T15:36:55Z</dcterms:created>
  <dcterms:modified xsi:type="dcterms:W3CDTF">2026-05-31T15:36:55Z</dcterms:modified>
</cp:coreProperties>
</file>