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image" Target="../media/image-3-14.png"/><Relationship Id="rId15" Type="http://schemas.openxmlformats.org/officeDocument/2006/relationships/slideLayout" Target="../slideLayouts/slideLayout1.xml"/><Relationship Id="rId1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image" Target="../media/image-5-7.png"/><Relationship Id="rId8" Type="http://schemas.openxmlformats.org/officeDocument/2006/relationships/image" Target="../media/image-5-8.jpeg"/><Relationship Id="rId9" Type="http://schemas.openxmlformats.org/officeDocument/2006/relationships/image" Target="../media/image-5-9.png"/><Relationship Id="rId10" Type="http://schemas.openxmlformats.org/officeDocument/2006/relationships/slideLayout" Target="../slideLayouts/slideLayout1.xml"/><Relationship Id="rId11"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image" Target="../media/image-9-9.png"/><Relationship Id="rId10" Type="http://schemas.openxmlformats.org/officeDocument/2006/relationships/image" Target="../media/image-9-10.png"/><Relationship Id="rId11" Type="http://schemas.openxmlformats.org/officeDocument/2006/relationships/image" Target="../media/image-9-11.png"/><Relationship Id="rId12" Type="http://schemas.openxmlformats.org/officeDocument/2006/relationships/slideLayout" Target="../slideLayouts/slideLayout1.xml"/><Relationship Id="rId1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png"/><Relationship Id="rId6" Type="http://schemas.openxmlformats.org/officeDocument/2006/relationships/image" Target="../media/image-10-6.jpe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image" Target="../media/image-12-11.png"/><Relationship Id="rId12" Type="http://schemas.openxmlformats.org/officeDocument/2006/relationships/image" Target="../media/image-12-12.png"/><Relationship Id="rId13" Type="http://schemas.openxmlformats.org/officeDocument/2006/relationships/slideLayout" Target="../slideLayouts/slideLayout1.xml"/><Relationship Id="rId1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31200" y="3187"/>
            <a:ext cx="7265700" cy="513707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02250" y="2077350"/>
            <a:ext cx="2939400" cy="501600"/>
          </a:xfrm>
          <a:prstGeom prst="rect">
            <a:avLst/>
          </a:prstGeom>
          <a:noFill/>
          <a:ln/>
        </p:spPr>
        <p:txBody>
          <a:bodyPr wrap="square" lIns="0" tIns="0" rIns="0" bIns="0" rtlCol="0" anchor="ctr"/>
          <a:lstStyle/>
          <a:p>
            <a:pPr algn="ctr" indent="0" marL="0">
              <a:lnSpc>
                <a:spcPct val="100000"/>
              </a:lnSpc>
              <a:buNone/>
            </a:pPr>
            <a:r>
              <a:rPr lang="en-US" sz="1412" b="1" dirty="0">
                <a:solidFill>
                  <a:srgbClr val="E4E21F"/>
                </a:solidFill>
                <a:latin typeface="Arial" pitchFamily="34" charset="0"/>
                <a:ea typeface="Arial" pitchFamily="34" charset="-122"/>
                <a:cs typeface="Arial" pitchFamily="34" charset="-120"/>
              </a:rPr>
              <a:t>The Way You Live Is the Way You Look
</a:t>
            </a:r>
            <a:endParaRPr lang="en-US" sz="1412" dirty="0"/>
          </a:p>
        </p:txBody>
      </p:sp>
      <p:sp>
        <p:nvSpPr>
          <p:cNvPr id="6" name="Text 1"/>
          <p:cNvSpPr txBox="1"/>
          <p:nvPr/>
        </p:nvSpPr>
        <p:spPr>
          <a:xfrm>
            <a:off x="3333662" y="1744325"/>
            <a:ext cx="2476800" cy="192600"/>
          </a:xfrm>
          <a:prstGeom prst="rect">
            <a:avLst/>
          </a:prstGeom>
          <a:noFill/>
          <a:ln/>
        </p:spPr>
        <p:txBody>
          <a:bodyPr wrap="square" lIns="0" tIns="0" rIns="0" bIns="0" rtlCol="0" anchor="b"/>
          <a:lstStyle/>
          <a:p>
            <a:pPr algn="ctr" indent="0" marL="0">
              <a:lnSpc>
                <a:spcPct val="115000"/>
              </a:lnSpc>
              <a:buNone/>
            </a:pPr>
            <a:r>
              <a:rPr lang="en-US" sz="746" dirty="0">
                <a:solidFill>
                  <a:srgbClr val="E4E21F"/>
                </a:solidFill>
                <a:latin typeface="Arial" pitchFamily="34" charset="0"/>
                <a:ea typeface="Arial" pitchFamily="34" charset="-122"/>
                <a:cs typeface="Arial" pitchFamily="34" charset="-120"/>
              </a:rPr>
              <a:t>
</a:t>
            </a:r>
            <a:endParaRPr lang="en-US" sz="746" dirty="0"/>
          </a:p>
        </p:txBody>
      </p:sp>
      <p:sp>
        <p:nvSpPr>
          <p:cNvPr id="7" name="Text 2"/>
          <p:cNvSpPr txBox="1"/>
          <p:nvPr/>
        </p:nvSpPr>
        <p:spPr>
          <a:xfrm>
            <a:off x="3261525" y="2719400"/>
            <a:ext cx="2620800" cy="679800"/>
          </a:xfrm>
          <a:prstGeom prst="rect">
            <a:avLst/>
          </a:prstGeom>
          <a:noFill/>
          <a:ln/>
        </p:spPr>
        <p:txBody>
          <a:bodyPr wrap="square" lIns="0" tIns="0" rIns="0" bIns="0" rtlCol="0" anchor="t"/>
          <a:lstStyle/>
          <a:p>
            <a:pPr algn="ctr" indent="0" marL="0">
              <a:lnSpc>
                <a:spcPct val="115000"/>
              </a:lnSpc>
              <a:buNone/>
            </a:pPr>
            <a:r>
              <a:rPr lang="en-US" sz="800" dirty="0">
                <a:solidFill>
                  <a:srgbClr val="E4E21F"/>
                </a:solidFill>
                <a:latin typeface="Arial" pitchFamily="34" charset="0"/>
                <a:ea typeface="Arial" pitchFamily="34" charset="-122"/>
                <a:cs typeface="Arial" pitchFamily="34" charset="-120"/>
              </a:rPr>
              <a:t>Привычки влияют на внешность, энергию и самочувствие.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94594" y="440187"/>
            <a:ext cx="4083937" cy="4261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40089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Как привычки влияют на внешний вид
</a:t>
            </a:r>
            <a:endParaRPr lang="en-US" sz="1812" dirty="0"/>
          </a:p>
        </p:txBody>
      </p:sp>
      <p:sp>
        <p:nvSpPr>
          <p:cNvPr id="8" name="Text 1"/>
          <p:cNvSpPr txBox="1"/>
          <p:nvPr/>
        </p:nvSpPr>
        <p:spPr>
          <a:xfrm>
            <a:off x="360000" y="3860975"/>
            <a:ext cx="3628200" cy="846300"/>
          </a:xfrm>
          <a:prstGeom prst="rect">
            <a:avLst/>
          </a:prstGeom>
          <a:noFill/>
          <a:ln/>
        </p:spPr>
        <p:txBody>
          <a:bodyPr wrap="square" lIns="0" tIns="0" rIns="0" bIns="0" rtlCol="0" anchor="t"/>
          <a:lstStyle/>
          <a:p>
            <a:pPr algn="l" indent="0" marL="0">
              <a:lnSpc>
                <a:spcPct val="115000"/>
              </a:lnSpc>
              <a:buNone/>
            </a:pPr>
            <a:r>
              <a:rPr lang="en-US" sz="1100" dirty="0">
                <a:solidFill>
                  <a:srgbClr val="E4E21F"/>
                </a:solidFill>
                <a:latin typeface="Arial" pitchFamily="34" charset="0"/>
                <a:ea typeface="Arial" pitchFamily="34" charset="-122"/>
                <a:cs typeface="Arial" pitchFamily="34" charset="-120"/>
              </a:rPr>
              <a:t>Ученики 6 класса уже могут просто рассказать о своём дне: когда встают, что едят, как отдыхают и чем занимаются. Эта тема помогает говорить по-английски о здоровье, внешности и выборе полезных привычек.
</a:t>
            </a:r>
            <a:endParaRPr lang="en-US" sz="1100"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2</a:t>
            </a:r>
            <a:endParaRPr lang="en-US" sz="489"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043160" y="1408123"/>
            <a:ext cx="237300" cy="271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33860" y="2104088"/>
            <a:ext cx="255900" cy="2047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043160" y="2756273"/>
            <a:ext cx="237300" cy="2712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034085" y="3474938"/>
            <a:ext cx="255900" cy="20472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6033860" y="4134773"/>
            <a:ext cx="255900" cy="2559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sp>
        <p:nvSpPr>
          <p:cNvPr id="16"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Основная лексика по теме внешности и образа жизни
</a:t>
            </a:r>
            <a:endParaRPr lang="en-US" sz="1812" dirty="0"/>
          </a:p>
        </p:txBody>
      </p:sp>
      <p:sp>
        <p:nvSpPr>
          <p:cNvPr id="17"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3</a:t>
            </a:r>
            <a:endParaRPr lang="en-US" sz="489" dirty="0"/>
          </a:p>
        </p:txBody>
      </p:sp>
      <p:sp>
        <p:nvSpPr>
          <p:cNvPr id="18" name="Text 2"/>
          <p:cNvSpPr txBox="1"/>
          <p:nvPr/>
        </p:nvSpPr>
        <p:spPr>
          <a:xfrm>
            <a:off x="360000" y="1236225"/>
            <a:ext cx="4483500" cy="588600"/>
          </a:xfrm>
          <a:prstGeom prst="rect">
            <a:avLst/>
          </a:prstGeom>
          <a:noFill/>
          <a:ln/>
        </p:spPr>
        <p:txBody>
          <a:bodyPr wrap="square" lIns="0" tIns="0" rIns="0" bIns="0" rtlCol="0" anchor="ctr"/>
          <a:lstStyle/>
          <a:p>
            <a:pPr algn="l" indent="0" marL="0">
              <a:lnSpc>
                <a:spcPct val="115000"/>
              </a:lnSpc>
              <a:buNone/>
            </a:pPr>
            <a:r>
              <a:rPr lang="en-US" sz="882" b="1" dirty="0">
                <a:solidFill>
                  <a:srgbClr val="E4E21F"/>
                </a:solidFill>
                <a:latin typeface="Arial" pitchFamily="34" charset="0"/>
                <a:ea typeface="Arial" pitchFamily="34" charset="-122"/>
                <a:cs typeface="Arial" pitchFamily="34" charset="-120"/>
              </a:rPr>
              <a:t>Appearance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E4E21F"/>
                </a:solidFill>
                <a:latin typeface="Arial" pitchFamily="34" charset="0"/>
                <a:ea typeface="Arial" pitchFamily="34" charset="-122"/>
                <a:cs typeface="Arial" pitchFamily="34" charset="-120"/>
              </a:rPr>
              <a:t>Слово appearance помогает говорить о внешности в целом: лице, волосах, коже, осанке и общем впечатлении. Оно удобно для коротких описаний человека в повседневной речи и на уроке английского.
</a:t>
            </a:r>
            <a:endParaRPr lang="en-US" sz="882" dirty="0"/>
          </a:p>
        </p:txBody>
      </p:sp>
      <p:sp>
        <p:nvSpPr>
          <p:cNvPr id="19" name="Text 3"/>
          <p:cNvSpPr txBox="1"/>
          <p:nvPr/>
        </p:nvSpPr>
        <p:spPr>
          <a:xfrm>
            <a:off x="360000" y="1912087"/>
            <a:ext cx="4483500" cy="588600"/>
          </a:xfrm>
          <a:prstGeom prst="rect">
            <a:avLst/>
          </a:prstGeom>
          <a:noFill/>
          <a:ln/>
        </p:spPr>
        <p:txBody>
          <a:bodyPr wrap="square" lIns="0" tIns="0" rIns="0" bIns="0" rtlCol="0" anchor="ctr"/>
          <a:lstStyle/>
          <a:p>
            <a:pPr algn="l" indent="0" marL="0">
              <a:lnSpc>
                <a:spcPct val="115000"/>
              </a:lnSpc>
              <a:buNone/>
            </a:pPr>
            <a:r>
              <a:rPr lang="en-US" sz="882" b="1" dirty="0">
                <a:solidFill>
                  <a:srgbClr val="E4E21F"/>
                </a:solidFill>
                <a:latin typeface="Arial" pitchFamily="34" charset="0"/>
                <a:ea typeface="Arial" pitchFamily="34" charset="-122"/>
                <a:cs typeface="Arial" pitchFamily="34" charset="-120"/>
              </a:rPr>
              <a:t>Sleep и energy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E4E21F"/>
                </a:solidFill>
                <a:latin typeface="Arial" pitchFamily="34" charset="0"/>
                <a:ea typeface="Arial" pitchFamily="34" charset="-122"/>
                <a:cs typeface="Arial" pitchFamily="34" charset="-120"/>
              </a:rPr>
              <a:t>Сон напрямую связан с energy, fresh и sleepy. Если ученик высыпается, ему легче сосредоточиться, а лицо выглядит спокойнее и свежее. Недосып, наоборот, делает вид уставшим.
</a:t>
            </a:r>
            <a:endParaRPr lang="en-US" sz="882" dirty="0"/>
          </a:p>
        </p:txBody>
      </p:sp>
      <p:sp>
        <p:nvSpPr>
          <p:cNvPr id="20" name="Text 4"/>
          <p:cNvSpPr txBox="1"/>
          <p:nvPr/>
        </p:nvSpPr>
        <p:spPr>
          <a:xfrm>
            <a:off x="360000" y="2597505"/>
            <a:ext cx="4483500" cy="588600"/>
          </a:xfrm>
          <a:prstGeom prst="rect">
            <a:avLst/>
          </a:prstGeom>
          <a:noFill/>
          <a:ln/>
        </p:spPr>
        <p:txBody>
          <a:bodyPr wrap="square" lIns="0" tIns="0" rIns="0" bIns="0" rtlCol="0" anchor="ctr"/>
          <a:lstStyle/>
          <a:p>
            <a:pPr algn="l" indent="0" marL="0">
              <a:lnSpc>
                <a:spcPct val="115000"/>
              </a:lnSpc>
              <a:buNone/>
            </a:pPr>
            <a:r>
              <a:rPr lang="en-US" sz="882" b="1" dirty="0">
                <a:solidFill>
                  <a:srgbClr val="E4E21F"/>
                </a:solidFill>
                <a:latin typeface="Arial" pitchFamily="34" charset="0"/>
                <a:ea typeface="Arial" pitchFamily="34" charset="-122"/>
                <a:cs typeface="Arial" pitchFamily="34" charset="-120"/>
              </a:rPr>
              <a:t>Food and diet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E4E21F"/>
                </a:solidFill>
                <a:latin typeface="Arial" pitchFamily="34" charset="0"/>
                <a:ea typeface="Arial" pitchFamily="34" charset="-122"/>
                <a:cs typeface="Arial" pitchFamily="34" charset="-120"/>
              </a:rPr>
              <a:t>Слова diet, breakfast, fruit, vegetables и water нужны, чтобы описывать питание. Они помогают рассказать, что человек ест каждый день и как это отражается на силе, настроении и внешнем виде.
</a:t>
            </a:r>
            <a:endParaRPr lang="en-US" sz="882" dirty="0"/>
          </a:p>
        </p:txBody>
      </p:sp>
      <p:sp>
        <p:nvSpPr>
          <p:cNvPr id="21" name="Text 5"/>
          <p:cNvSpPr txBox="1"/>
          <p:nvPr/>
        </p:nvSpPr>
        <p:spPr>
          <a:xfrm>
            <a:off x="360000" y="3293191"/>
            <a:ext cx="4483500" cy="588600"/>
          </a:xfrm>
          <a:prstGeom prst="rect">
            <a:avLst/>
          </a:prstGeom>
          <a:noFill/>
          <a:ln/>
        </p:spPr>
        <p:txBody>
          <a:bodyPr wrap="square" lIns="0" tIns="0" rIns="0" bIns="0" rtlCol="0" anchor="ctr"/>
          <a:lstStyle/>
          <a:p>
            <a:pPr algn="l" indent="0" marL="0">
              <a:lnSpc>
                <a:spcPct val="115000"/>
              </a:lnSpc>
              <a:buNone/>
            </a:pPr>
            <a:r>
              <a:rPr lang="en-US" sz="882" b="1" dirty="0">
                <a:solidFill>
                  <a:srgbClr val="E4E21F"/>
                </a:solidFill>
                <a:latin typeface="Arial" pitchFamily="34" charset="0"/>
                <a:ea typeface="Arial" pitchFamily="34" charset="-122"/>
                <a:cs typeface="Arial" pitchFamily="34" charset="-120"/>
              </a:rPr>
              <a:t>Exercise and habits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E4E21F"/>
                </a:solidFill>
                <a:latin typeface="Arial" pitchFamily="34" charset="0"/>
                <a:ea typeface="Arial" pitchFamily="34" charset="-122"/>
                <a:cs typeface="Arial" pitchFamily="34" charset="-120"/>
              </a:rPr>
              <a:t>Exercise, habit, active и fit описывают движение, спорт и повседневные привычки. Эти слова особенно полезны, когда нужно сравнить полезные и вредные действия и объяснить, почему они важны.
</a:t>
            </a:r>
            <a:endParaRPr lang="en-US" sz="882" dirty="0"/>
          </a:p>
        </p:txBody>
      </p:sp>
      <p:sp>
        <p:nvSpPr>
          <p:cNvPr id="22" name="Text 6"/>
          <p:cNvSpPr txBox="1"/>
          <p:nvPr/>
        </p:nvSpPr>
        <p:spPr>
          <a:xfrm>
            <a:off x="360000" y="3988877"/>
            <a:ext cx="4483500" cy="588600"/>
          </a:xfrm>
          <a:prstGeom prst="rect">
            <a:avLst/>
          </a:prstGeom>
          <a:noFill/>
          <a:ln/>
        </p:spPr>
        <p:txBody>
          <a:bodyPr wrap="square" lIns="0" tIns="0" rIns="0" bIns="0" rtlCol="0" anchor="ctr"/>
          <a:lstStyle/>
          <a:p>
            <a:pPr algn="l" indent="0" marL="0">
              <a:lnSpc>
                <a:spcPct val="115000"/>
              </a:lnSpc>
              <a:buNone/>
            </a:pPr>
            <a:r>
              <a:rPr lang="en-US" sz="882" b="1" dirty="0">
                <a:solidFill>
                  <a:srgbClr val="E4E21F"/>
                </a:solidFill>
                <a:latin typeface="Arial" pitchFamily="34" charset="0"/>
                <a:ea typeface="Arial" pitchFamily="34" charset="-122"/>
                <a:cs typeface="Arial" pitchFamily="34" charset="-120"/>
              </a:rPr>
              <a:t>Body language and stress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882" dirty="0">
                <a:solidFill>
                  <a:srgbClr val="E4E21F"/>
                </a:solidFill>
                <a:latin typeface="Arial" pitchFamily="34" charset="0"/>
                <a:ea typeface="Arial" pitchFamily="34" charset="-122"/>
                <a:cs typeface="Arial" pitchFamily="34" charset="-120"/>
              </a:rPr>
              <a:t>Stress, relaxed, tired и body language помогают показать, как самочувствие заметно по лицу и позе. Такие слова связывают внутреннее состояние человека с тем, как он выглядит для окружающих.
</a:t>
            </a:r>
            <a:endParaRPr lang="en-US" sz="88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02405"/>
            <a:ext cx="4491900" cy="281041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63282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Какие привычки сильнее всего влияют на внешний вид
</a:t>
            </a:r>
            <a:endParaRPr lang="en-US" sz="1812" dirty="0"/>
          </a:p>
        </p:txBody>
      </p:sp>
      <p:sp>
        <p:nvSpPr>
          <p:cNvPr id="8" name="Text 1"/>
          <p:cNvSpPr txBox="1"/>
          <p:nvPr/>
        </p:nvSpPr>
        <p:spPr>
          <a:xfrm>
            <a:off x="5102100" y="1768875"/>
            <a:ext cx="3681900" cy="1065900"/>
          </a:xfrm>
          <a:prstGeom prst="rect">
            <a:avLst/>
          </a:prstGeom>
          <a:noFill/>
          <a:ln/>
        </p:spPr>
        <p:txBody>
          <a:bodyPr wrap="square" lIns="0" tIns="0" rIns="0" bIns="0" rtlCol="0" anchor="b"/>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Сон и питание занимают самые большие доли, потому что именно они быстрее всего отражаются на лице, коже и уровне энергии.
</a:t>
            </a:r>
            <a:endParaRPr lang="en-US" sz="13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4</a:t>
            </a:r>
            <a:endParaRPr lang="en-US" sz="489" dirty="0"/>
          </a:p>
        </p:txBody>
      </p:sp>
      <p:sp>
        <p:nvSpPr>
          <p:cNvPr id="10" name="Text 3"/>
          <p:cNvSpPr txBox="1"/>
          <p:nvPr/>
        </p:nvSpPr>
        <p:spPr>
          <a:xfrm>
            <a:off x="5102100" y="2980450"/>
            <a:ext cx="3681900" cy="1065900"/>
          </a:xfrm>
          <a:prstGeom prst="rect">
            <a:avLst/>
          </a:prstGeom>
          <a:noFill/>
          <a:ln/>
        </p:spPr>
        <p:txBody>
          <a:bodyPr wrap="square" lIns="0" tIns="0" rIns="0" bIns="0" rtlCol="0" anchor="t"/>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Чем стабильнее сон и питание, тем заметнее свежий вид и лучше самочувствие; стресс и гигиена тоже важны, но влияют по-разному.
</a:t>
            </a:r>
            <a:endParaRPr lang="en-US" sz="1302" dirty="0"/>
          </a:p>
        </p:txBody>
      </p:sp>
      <p:sp>
        <p:nvSpPr>
          <p:cNvPr id="11" name="Text 4"/>
          <p:cNvSpPr txBox="1"/>
          <p:nvPr/>
        </p:nvSpPr>
        <p:spPr>
          <a:xfrm>
            <a:off x="5102100" y="4141425"/>
            <a:ext cx="3681900" cy="147900"/>
          </a:xfrm>
          <a:prstGeom prst="rect">
            <a:avLst/>
          </a:prstGeom>
          <a:noFill/>
          <a:ln/>
        </p:spPr>
        <p:txBody>
          <a:bodyPr wrap="square" lIns="0" tIns="0" rIns="0" bIns="0" rtlCol="0" anchor="ctr"/>
          <a:lstStyle/>
          <a:p>
            <a:pPr algn="l" indent="0" marL="0">
              <a:lnSpc>
                <a:spcPct val="115000"/>
              </a:lnSpc>
              <a:buNone/>
            </a:pPr>
            <a:r>
              <a:rPr lang="en-US" sz="802" dirty="0">
                <a:solidFill>
                  <a:srgbClr val="E4E21F"/>
                </a:solidFill>
                <a:latin typeface="Arial" pitchFamily="34" charset="0"/>
                <a:ea typeface="Arial" pitchFamily="34" charset="-122"/>
                <a:cs typeface="Arial" pitchFamily="34" charset="-120"/>
              </a:rPr>
              <a:t>Учебная схема по теме урока; без точных статистических данных
</a:t>
            </a:r>
            <a:endParaRPr lang="en-US" sz="80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45450" y="1255289"/>
            <a:ext cx="4238400" cy="98095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439800" y="2453026"/>
            <a:ext cx="4238400" cy="98095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545450" y="3650659"/>
            <a:ext cx="4238400" cy="980958"/>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Sleep and your appearance
</a:t>
            </a:r>
            <a:endParaRPr lang="en-US" sz="1812" dirty="0"/>
          </a:p>
        </p:txBody>
      </p:sp>
      <p:sp>
        <p:nvSpPr>
          <p:cNvPr id="12"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5</a:t>
            </a:r>
            <a:endParaRPr lang="en-US" sz="489" dirty="0"/>
          </a:p>
        </p:txBody>
      </p:sp>
      <p:sp>
        <p:nvSpPr>
          <p:cNvPr id="13" name="Text 2"/>
          <p:cNvSpPr txBox="1"/>
          <p:nvPr/>
        </p:nvSpPr>
        <p:spPr>
          <a:xfrm>
            <a:off x="360000" y="1254668"/>
            <a:ext cx="3932100" cy="954000"/>
          </a:xfrm>
          <a:prstGeom prst="rect">
            <a:avLst/>
          </a:prstGeom>
          <a:noFill/>
          <a:ln/>
        </p:spPr>
        <p:txBody>
          <a:bodyPr wrap="square" lIns="0" tIns="0" rIns="0" bIns="0" rtlCol="0" anchor="ctr"/>
          <a:lstStyle/>
          <a:p>
            <a:pPr algn="l" indent="0" marL="0">
              <a:lnSpc>
                <a:spcPct val="115000"/>
              </a:lnSpc>
              <a:buNone/>
            </a:pPr>
            <a:r>
              <a:rPr lang="en-US" sz="1145" b="1" dirty="0">
                <a:solidFill>
                  <a:srgbClr val="E4E21F"/>
                </a:solidFill>
                <a:latin typeface="Arial" pitchFamily="34" charset="0"/>
                <a:ea typeface="Arial" pitchFamily="34" charset="-122"/>
                <a:cs typeface="Arial" pitchFamily="34" charset="-120"/>
              </a:rPr>
              <a:t>После хорошего сна
</a:t>
            </a:r>
            <a:pPr algn="l" indent="0" marL="0">
              <a:lnSpc>
                <a:spcPct val="115000"/>
              </a:lnSpc>
              <a:buNone/>
            </a:pPr>
            <a:r>
              <a:rPr lang="en-US" sz="80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45" dirty="0">
                <a:solidFill>
                  <a:srgbClr val="E4E21F"/>
                </a:solidFill>
                <a:latin typeface="Arial" pitchFamily="34" charset="0"/>
                <a:ea typeface="Arial" pitchFamily="34" charset="-122"/>
                <a:cs typeface="Arial" pitchFamily="34" charset="-120"/>
              </a:rPr>
              <a:t>Утром подросток просыпается без спешки, с ясным взглядом и ровной осанкой. После 7–9 часов сна лицо выглядит свежее, а глаза — более живыми. Ему легче отвечать на уроке и включаться в школьный день.
</a:t>
            </a:r>
            <a:endParaRPr lang="en-US" sz="1145" dirty="0"/>
          </a:p>
        </p:txBody>
      </p:sp>
      <p:sp>
        <p:nvSpPr>
          <p:cNvPr id="14" name="Text 3"/>
          <p:cNvSpPr txBox="1"/>
          <p:nvPr/>
        </p:nvSpPr>
        <p:spPr>
          <a:xfrm>
            <a:off x="360000" y="2452355"/>
            <a:ext cx="3932100" cy="954000"/>
          </a:xfrm>
          <a:prstGeom prst="rect">
            <a:avLst/>
          </a:prstGeom>
          <a:noFill/>
          <a:ln/>
        </p:spPr>
        <p:txBody>
          <a:bodyPr wrap="square" lIns="0" tIns="0" rIns="0" bIns="0" rtlCol="0" anchor="ctr"/>
          <a:lstStyle/>
          <a:p>
            <a:pPr algn="l" indent="0" marL="0">
              <a:lnSpc>
                <a:spcPct val="115000"/>
              </a:lnSpc>
              <a:buNone/>
            </a:pPr>
            <a:r>
              <a:rPr lang="en-US" sz="1094" b="1" dirty="0">
                <a:solidFill>
                  <a:srgbClr val="E4E21F"/>
                </a:solidFill>
                <a:latin typeface="Arial" pitchFamily="34" charset="0"/>
                <a:ea typeface="Arial" pitchFamily="34" charset="-122"/>
                <a:cs typeface="Arial" pitchFamily="34" charset="-120"/>
              </a:rPr>
              <a:t>Когда сна не хватает
</a:t>
            </a:r>
            <a:pPr algn="l" indent="0" marL="0">
              <a:lnSpc>
                <a:spcPct val="115000"/>
              </a:lnSpc>
              <a:buNone/>
            </a:pPr>
            <a:r>
              <a:rPr lang="en-US" sz="767"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94" dirty="0">
                <a:solidFill>
                  <a:srgbClr val="E4E21F"/>
                </a:solidFill>
                <a:latin typeface="Arial" pitchFamily="34" charset="0"/>
                <a:ea typeface="Arial" pitchFamily="34" charset="-122"/>
                <a:cs typeface="Arial" pitchFamily="34" charset="-120"/>
              </a:rPr>
              <a:t>Если ученик лёг поздно, утром заметны dark circles, бледная кожа и сонное выражение лица. Он двигается медленнее, чаще зевает и выглядит менее собранным. Даже простая школьная форма кажется на нём менее аккуратной.
</a:t>
            </a:r>
            <a:endParaRPr lang="en-US" sz="1094" dirty="0"/>
          </a:p>
        </p:txBody>
      </p:sp>
      <p:sp>
        <p:nvSpPr>
          <p:cNvPr id="15" name="Text 4"/>
          <p:cNvSpPr txBox="1"/>
          <p:nvPr/>
        </p:nvSpPr>
        <p:spPr>
          <a:xfrm>
            <a:off x="360000" y="3650038"/>
            <a:ext cx="3932100" cy="954000"/>
          </a:xfrm>
          <a:prstGeom prst="rect">
            <a:avLst/>
          </a:prstGeom>
          <a:noFill/>
          <a:ln/>
        </p:spPr>
        <p:txBody>
          <a:bodyPr wrap="square" lIns="0" tIns="0" rIns="0" bIns="0" rtlCol="0" anchor="ctr"/>
          <a:lstStyle/>
          <a:p>
            <a:pPr algn="l" indent="0" marL="0">
              <a:lnSpc>
                <a:spcPct val="115000"/>
              </a:lnSpc>
              <a:buNone/>
            </a:pPr>
            <a:r>
              <a:rPr lang="en-US" sz="1145" b="1" dirty="0">
                <a:solidFill>
                  <a:srgbClr val="E4E21F"/>
                </a:solidFill>
                <a:latin typeface="Arial" pitchFamily="34" charset="0"/>
                <a:ea typeface="Arial" pitchFamily="34" charset="-122"/>
                <a:cs typeface="Arial" pitchFamily="34" charset="-120"/>
              </a:rPr>
              <a:t>Разница заметна сразу
</a:t>
            </a:r>
            <a:pPr algn="l" indent="0" marL="0">
              <a:lnSpc>
                <a:spcPct val="115000"/>
              </a:lnSpc>
              <a:buNone/>
            </a:pPr>
            <a:r>
              <a:rPr lang="en-US" sz="80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45" dirty="0">
                <a:solidFill>
                  <a:srgbClr val="E4E21F"/>
                </a:solidFill>
                <a:latin typeface="Arial" pitchFamily="34" charset="0"/>
                <a:ea typeface="Arial" pitchFamily="34" charset="-122"/>
                <a:cs typeface="Arial" pitchFamily="34" charset="-120"/>
              </a:rPr>
              <a:t>На двух похожих портретах хорошо видно, как сон меняет внешний вид. Один подросток выглядит бодрым, с прямой спиной и спокойным лицом, а другой — усталым, с тусклым взглядом и напряжёнными плечами.
</a:t>
            </a:r>
            <a:endParaRPr lang="en-US" sz="1145"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440700"/>
            <a:ext cx="84189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Food and drink: what the body shows
</a:t>
            </a:r>
            <a:endParaRPr lang="en-US" sz="1812" dirty="0"/>
          </a:p>
        </p:txBody>
      </p:sp>
      <p:sp>
        <p:nvSpPr>
          <p:cNvPr id="9"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6</a:t>
            </a:r>
            <a:endParaRPr lang="en-US" sz="489" dirty="0"/>
          </a:p>
        </p:txBody>
      </p:sp>
      <p:sp>
        <p:nvSpPr>
          <p:cNvPr id="10" name="Text 2"/>
          <p:cNvSpPr txBox="1"/>
          <p:nvPr/>
        </p:nvSpPr>
        <p:spPr>
          <a:xfrm>
            <a:off x="722850" y="1311375"/>
            <a:ext cx="4448100" cy="780600"/>
          </a:xfrm>
          <a:prstGeom prst="rect">
            <a:avLst/>
          </a:prstGeom>
          <a:noFill/>
          <a:ln/>
        </p:spPr>
        <p:txBody>
          <a:bodyPr wrap="square" lIns="0" tIns="0" rIns="0" bIns="0" rtlCol="0" anchor="t"/>
          <a:lstStyle/>
          <a:p>
            <a:pPr algn="l" indent="0" marL="0">
              <a:lnSpc>
                <a:spcPct val="115000"/>
              </a:lnSpc>
              <a:buNone/>
            </a:pPr>
            <a:r>
              <a:rPr lang="en-US" sz="1193" b="1" dirty="0">
                <a:solidFill>
                  <a:srgbClr val="E4E21F"/>
                </a:solidFill>
                <a:latin typeface="Arial" pitchFamily="34" charset="0"/>
                <a:ea typeface="Arial" pitchFamily="34" charset="-122"/>
                <a:cs typeface="Arial" pitchFamily="34" charset="-120"/>
              </a:rPr>
              <a:t>Сбалансированная тарелка
</a:t>
            </a:r>
            <a:pPr algn="l" indent="0" marL="0">
              <a:lnSpc>
                <a:spcPct val="115000"/>
              </a:lnSpc>
              <a:buNone/>
            </a:pPr>
            <a:r>
              <a:rPr lang="en-US" sz="14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74" dirty="0">
                <a:solidFill>
                  <a:srgbClr val="E4E21F"/>
                </a:solidFill>
                <a:latin typeface="Arial" pitchFamily="34" charset="0"/>
                <a:ea typeface="Arial" pitchFamily="34" charset="-122"/>
                <a:cs typeface="Arial" pitchFamily="34" charset="-120"/>
              </a:rPr>
              <a:t>Balanced meals include fruit, vegetables, protein and whole grains. Такая еда даёт организму силы на учёбу и помогает дольше сохранять внимание, не вызывая резких спадов энергии в течение дня.
</a:t>
            </a:r>
            <a:endParaRPr lang="en-US" sz="1193" dirty="0"/>
          </a:p>
        </p:txBody>
      </p:sp>
      <p:sp>
        <p:nvSpPr>
          <p:cNvPr id="11" name="Text 3"/>
          <p:cNvSpPr txBox="1"/>
          <p:nvPr/>
        </p:nvSpPr>
        <p:spPr>
          <a:xfrm>
            <a:off x="722850" y="2183138"/>
            <a:ext cx="4448100" cy="780600"/>
          </a:xfrm>
          <a:prstGeom prst="rect">
            <a:avLst/>
          </a:prstGeom>
          <a:noFill/>
          <a:ln/>
        </p:spPr>
        <p:txBody>
          <a:bodyPr wrap="square" lIns="0" tIns="0" rIns="0" bIns="0" rtlCol="0" anchor="t"/>
          <a:lstStyle/>
          <a:p>
            <a:pPr algn="l" indent="0" marL="0">
              <a:lnSpc>
                <a:spcPct val="115000"/>
              </a:lnSpc>
              <a:buNone/>
            </a:pPr>
            <a:r>
              <a:rPr lang="en-US" sz="1203" b="1" dirty="0">
                <a:solidFill>
                  <a:srgbClr val="E4E21F"/>
                </a:solidFill>
                <a:latin typeface="Arial" pitchFamily="34" charset="0"/>
                <a:ea typeface="Arial" pitchFamily="34" charset="-122"/>
                <a:cs typeface="Arial" pitchFamily="34" charset="-120"/>
              </a:rPr>
              <a:t>Breakfast matters
</a:t>
            </a:r>
            <a:pPr algn="l" indent="0" marL="0">
              <a:lnSpc>
                <a:spcPct val="115000"/>
              </a:lnSpc>
              <a:buNone/>
            </a:pPr>
            <a:r>
              <a:rPr lang="en-US" sz="141"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82" dirty="0">
                <a:solidFill>
                  <a:srgbClr val="E4E21F"/>
                </a:solidFill>
                <a:latin typeface="Arial" pitchFamily="34" charset="0"/>
                <a:ea typeface="Arial" pitchFamily="34" charset="-122"/>
                <a:cs typeface="Arial" pitchFamily="34" charset="-120"/>
              </a:rPr>
              <a:t>A healthy breakfast помогает начать утро спокойно и без сильного голода. Для 6 класса полезно запомнить слова breakfast, lunch и dinner, потому что они часто нужны в коротких ответах о режиме дня.
</a:t>
            </a:r>
            <a:endParaRPr lang="en-US" sz="1203" dirty="0"/>
          </a:p>
        </p:txBody>
      </p:sp>
      <p:sp>
        <p:nvSpPr>
          <p:cNvPr id="12" name="Text 4"/>
          <p:cNvSpPr txBox="1"/>
          <p:nvPr/>
        </p:nvSpPr>
        <p:spPr>
          <a:xfrm>
            <a:off x="722850" y="3054903"/>
            <a:ext cx="4448100" cy="780600"/>
          </a:xfrm>
          <a:prstGeom prst="rect">
            <a:avLst/>
          </a:prstGeom>
          <a:noFill/>
          <a:ln/>
        </p:spPr>
        <p:txBody>
          <a:bodyPr wrap="square" lIns="0" tIns="0" rIns="0" bIns="0" rtlCol="0" anchor="t"/>
          <a:lstStyle/>
          <a:p>
            <a:pPr algn="l" indent="0" marL="0">
              <a:lnSpc>
                <a:spcPct val="115000"/>
              </a:lnSpc>
              <a:buNone/>
            </a:pPr>
            <a:r>
              <a:rPr lang="en-US" sz="1166" b="1" dirty="0">
                <a:solidFill>
                  <a:srgbClr val="E4E21F"/>
                </a:solidFill>
                <a:latin typeface="Arial" pitchFamily="34" charset="0"/>
                <a:ea typeface="Arial" pitchFamily="34" charset="-122"/>
                <a:cs typeface="Arial" pitchFamily="34" charset="-120"/>
              </a:rPr>
              <a:t>Вода вместо лишнего сахара
</a:t>
            </a:r>
            <a:pPr algn="l" indent="0" marL="0">
              <a:lnSpc>
                <a:spcPct val="115000"/>
              </a:lnSpc>
              <a:buNone/>
            </a:pPr>
            <a:r>
              <a:rPr lang="en-US" sz="137"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E4E21F"/>
                </a:solidFill>
                <a:latin typeface="Arial" pitchFamily="34" charset="0"/>
                <a:ea typeface="Arial" pitchFamily="34" charset="-122"/>
                <a:cs typeface="Arial" pitchFamily="34" charset="-120"/>
              </a:rPr>
              <a:t>Drink enough water и avoid too much sugar — простые правила, которые легко повторять на английском. Когда напитков с сахаром слишком много, усталость появляется быстрее, а кожа может выглядеть хуже.
</a:t>
            </a:r>
            <a:endParaRPr lang="en-US" sz="1166" dirty="0"/>
          </a:p>
        </p:txBody>
      </p:sp>
      <p:sp>
        <p:nvSpPr>
          <p:cNvPr id="13" name="Text 5"/>
          <p:cNvSpPr txBox="1"/>
          <p:nvPr/>
        </p:nvSpPr>
        <p:spPr>
          <a:xfrm>
            <a:off x="722850" y="3926674"/>
            <a:ext cx="4448100" cy="780600"/>
          </a:xfrm>
          <a:prstGeom prst="rect">
            <a:avLst/>
          </a:prstGeom>
          <a:noFill/>
          <a:ln/>
        </p:spPr>
        <p:txBody>
          <a:bodyPr wrap="square" lIns="0" tIns="0" rIns="0" bIns="0" rtlCol="0" anchor="t"/>
          <a:lstStyle/>
          <a:p>
            <a:pPr algn="l" indent="0" marL="0">
              <a:lnSpc>
                <a:spcPct val="115000"/>
              </a:lnSpc>
              <a:buNone/>
            </a:pPr>
            <a:r>
              <a:rPr lang="en-US" sz="1243" b="1" dirty="0">
                <a:solidFill>
                  <a:srgbClr val="E4E21F"/>
                </a:solidFill>
                <a:latin typeface="Arial" pitchFamily="34" charset="0"/>
                <a:ea typeface="Arial" pitchFamily="34" charset="-122"/>
                <a:cs typeface="Arial" pitchFamily="34" charset="-120"/>
              </a:rPr>
              <a:t>Что чаще всего едят школьники
</a:t>
            </a:r>
            <a:pPr algn="l" indent="0" marL="0">
              <a:lnSpc>
                <a:spcPct val="115000"/>
              </a:lnSpc>
              <a:buNone/>
            </a:pPr>
            <a:r>
              <a:rPr lang="en-US" sz="146"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19" dirty="0">
                <a:solidFill>
                  <a:srgbClr val="E4E21F"/>
                </a:solidFill>
                <a:latin typeface="Arial" pitchFamily="34" charset="0"/>
                <a:ea typeface="Arial" pitchFamily="34" charset="-122"/>
                <a:cs typeface="Arial" pitchFamily="34" charset="-120"/>
              </a:rPr>
              <a:t>Words like snack, juice, vegetables and fruit are useful in everyday speech. They help students describe what they eat after school and compare healthy choices with fast food and salty snacks.
</a:t>
            </a:r>
            <a:endParaRPr lang="en-US" sz="1243"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92050" y="1831508"/>
            <a:ext cx="4491900" cy="214025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Good habits and bad habits: vocabulary comparison
</a:t>
            </a:r>
            <a:endParaRPr lang="en-US" sz="1812" dirty="0"/>
          </a:p>
        </p:txBody>
      </p:sp>
      <p:sp>
        <p:nvSpPr>
          <p:cNvPr id="8" name="Text 1"/>
          <p:cNvSpPr txBox="1"/>
          <p:nvPr/>
        </p:nvSpPr>
        <p:spPr>
          <a:xfrm>
            <a:off x="360000" y="1762938"/>
            <a:ext cx="3681900" cy="1065900"/>
          </a:xfrm>
          <a:prstGeom prst="rect">
            <a:avLst/>
          </a:prstGeom>
          <a:noFill/>
          <a:ln/>
        </p:spPr>
        <p:txBody>
          <a:bodyPr wrap="square" lIns="0" tIns="0" rIns="0" bIns="0" rtlCol="0" anchor="b"/>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Сравнение полезных и вредных привычек помогает быстрее запомнить лексику и увидеть, как ежедневный выбор влияет на самочувствие.
</a:t>
            </a:r>
            <a:endParaRPr lang="en-US" sz="13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7</a:t>
            </a:r>
            <a:endParaRPr lang="en-US" sz="489" dirty="0"/>
          </a:p>
        </p:txBody>
      </p:sp>
      <p:sp>
        <p:nvSpPr>
          <p:cNvPr id="10" name="Text 3"/>
          <p:cNvSpPr txBox="1"/>
          <p:nvPr/>
        </p:nvSpPr>
        <p:spPr>
          <a:xfrm>
            <a:off x="360000" y="2974513"/>
            <a:ext cx="3681900" cy="1065900"/>
          </a:xfrm>
          <a:prstGeom prst="rect">
            <a:avLst/>
          </a:prstGeom>
          <a:noFill/>
          <a:ln/>
        </p:spPr>
        <p:txBody>
          <a:bodyPr wrap="square" lIns="0" tIns="0" rIns="0" bIns="0" rtlCol="0" anchor="t"/>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Small daily habits create a big difference over time: полезные привычки поддерживают энергию, а вредные постепенно ухудшают самочувствие и внешний вид.
</a:t>
            </a:r>
            <a:endParaRPr lang="en-US" sz="1302" dirty="0"/>
          </a:p>
        </p:txBody>
      </p:sp>
      <p:sp>
        <p:nvSpPr>
          <p:cNvPr id="11" name="Text 4"/>
          <p:cNvSpPr txBox="1"/>
          <p:nvPr/>
        </p:nvSpPr>
        <p:spPr>
          <a:xfrm>
            <a:off x="360000" y="4143450"/>
            <a:ext cx="3681900" cy="171600"/>
          </a:xfrm>
          <a:prstGeom prst="rect">
            <a:avLst/>
          </a:prstGeom>
          <a:noFill/>
          <a:ln/>
        </p:spPr>
        <p:txBody>
          <a:bodyPr wrap="square" lIns="0" tIns="0" rIns="0" bIns="0" rtlCol="0" anchor="ctr"/>
          <a:lstStyle/>
          <a:p>
            <a:pPr algn="l" indent="0" marL="0">
              <a:lnSpc>
                <a:spcPct val="115000"/>
              </a:lnSpc>
              <a:buNone/>
            </a:pPr>
            <a:r>
              <a:rPr lang="en-US" sz="802" dirty="0">
                <a:solidFill>
                  <a:srgbClr val="E4E21F"/>
                </a:solidFill>
                <a:latin typeface="Arial" pitchFamily="34" charset="0"/>
                <a:ea typeface="Arial" pitchFamily="34" charset="-122"/>
                <a:cs typeface="Arial" pitchFamily="34" charset="-120"/>
              </a:rPr>
              <a:t>Classroom vocabulary and general health knowledge
</a:t>
            </a:r>
            <a:endParaRPr lang="en-US" sz="80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4028" y="1311376"/>
            <a:ext cx="8415944" cy="3189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6328200" cy="3795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How daily choices affect appearance
</a:t>
            </a:r>
            <a:endParaRPr lang="en-US" sz="1812" dirty="0"/>
          </a:p>
        </p:txBody>
      </p:sp>
      <p:sp>
        <p:nvSpPr>
          <p:cNvPr id="8"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8</a:t>
            </a:r>
            <a:endParaRPr lang="en-US" sz="489" dirty="0"/>
          </a:p>
        </p:txBody>
      </p:sp>
      <p:sp>
        <p:nvSpPr>
          <p:cNvPr id="9" name="Text 2"/>
          <p:cNvSpPr txBox="1"/>
          <p:nvPr/>
        </p:nvSpPr>
        <p:spPr>
          <a:xfrm>
            <a:off x="360000" y="868485"/>
            <a:ext cx="6328200" cy="237000"/>
          </a:xfrm>
          <a:prstGeom prst="rect">
            <a:avLst/>
          </a:prstGeom>
          <a:noFill/>
          <a:ln/>
        </p:spPr>
        <p:txBody>
          <a:bodyPr wrap="square" lIns="0" tIns="0" rIns="0" bIns="0" rtlCol="0" anchor="t"/>
          <a:lstStyle/>
          <a:p>
            <a:pPr algn="l" indent="0" marL="0">
              <a:lnSpc>
                <a:spcPct val="100000"/>
              </a:lnSpc>
              <a:buNone/>
            </a:pPr>
            <a:r>
              <a:rPr lang="en-US" sz="1071" dirty="0">
                <a:solidFill>
                  <a:srgbClr val="E4E21F"/>
                </a:solidFill>
                <a:latin typeface="Arial" pitchFamily="34" charset="0"/>
                <a:ea typeface="Arial" pitchFamily="34" charset="-122"/>
                <a:cs typeface="Arial" pitchFamily="34" charset="-120"/>
              </a:rPr>
              <a:t>Схема построена на связи между привычками, самочувствием, уровнем энергии и внешним видом.
</a:t>
            </a:r>
            <a:endParaRPr lang="en-US" sz="107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89683" y="1784202"/>
            <a:ext cx="327600" cy="374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674808" y="1779515"/>
            <a:ext cx="234000" cy="374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766333" y="1779515"/>
            <a:ext cx="327600" cy="374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889658" y="1787915"/>
            <a:ext cx="357600" cy="357600"/>
          </a:xfrm>
          <a:prstGeom prst="rect">
            <a:avLst/>
          </a:prstGeom>
        </p:spPr>
      </p:pic>
      <p:sp>
        <p:nvSpPr>
          <p:cNvPr id="13"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Exercise, posture and body language
</a:t>
            </a:r>
            <a:endParaRPr lang="en-US" sz="1812" dirty="0"/>
          </a:p>
        </p:txBody>
      </p:sp>
      <p:sp>
        <p:nvSpPr>
          <p:cNvPr id="14"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9</a:t>
            </a:r>
            <a:endParaRPr lang="en-US" sz="489" dirty="0"/>
          </a:p>
        </p:txBody>
      </p:sp>
      <p:sp>
        <p:nvSpPr>
          <p:cNvPr id="15" name="Text 2"/>
          <p:cNvSpPr txBox="1"/>
          <p:nvPr/>
        </p:nvSpPr>
        <p:spPr>
          <a:xfrm>
            <a:off x="360000" y="2495450"/>
            <a:ext cx="2009100" cy="1479900"/>
          </a:xfrm>
          <a:prstGeom prst="rect">
            <a:avLst/>
          </a:prstGeom>
          <a:noFill/>
          <a:ln/>
        </p:spPr>
        <p:txBody>
          <a:bodyPr wrap="square" lIns="0" tIns="0" rIns="0" bIns="0" rtlCol="0" anchor="t"/>
          <a:lstStyle/>
          <a:p>
            <a:pPr algn="l" indent="0" marL="0">
              <a:lnSpc>
                <a:spcPct val="115000"/>
              </a:lnSpc>
              <a:buNone/>
            </a:pPr>
            <a:r>
              <a:rPr lang="en-US" sz="1132" b="1" dirty="0">
                <a:solidFill>
                  <a:srgbClr val="E4E21F"/>
                </a:solidFill>
                <a:latin typeface="Arial" pitchFamily="34" charset="0"/>
                <a:ea typeface="Arial" pitchFamily="34" charset="-122"/>
                <a:cs typeface="Arial" pitchFamily="34" charset="-120"/>
              </a:rPr>
              <a:t>Движение каждый день
</a:t>
            </a:r>
            <a:pPr algn="l" indent="0" marL="0">
              <a:lnSpc>
                <a:spcPct val="115000"/>
              </a:lnSpc>
              <a:buNone/>
            </a:pPr>
            <a:r>
              <a:rPr lang="en-US" sz="22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32" dirty="0">
                <a:solidFill>
                  <a:srgbClr val="E4E21F"/>
                </a:solidFill>
                <a:latin typeface="Arial" pitchFamily="34" charset="0"/>
                <a:ea typeface="Arial" pitchFamily="34" charset="-122"/>
                <a:cs typeface="Arial" pitchFamily="34" charset="-120"/>
              </a:rPr>
              <a:t>Regular movement strengthens the body and helps teenagers feel more active. Даже простая прогулка, игра на улице или школьный спорт делают движения свободнее и добавляют уверенности.
</a:t>
            </a:r>
            <a:endParaRPr lang="en-US" sz="1132" dirty="0"/>
          </a:p>
        </p:txBody>
      </p:sp>
      <p:sp>
        <p:nvSpPr>
          <p:cNvPr id="16" name="Text 3"/>
          <p:cNvSpPr txBox="1"/>
          <p:nvPr/>
        </p:nvSpPr>
        <p:spPr>
          <a:xfrm>
            <a:off x="2498341" y="2495450"/>
            <a:ext cx="2009100" cy="1479900"/>
          </a:xfrm>
          <a:prstGeom prst="rect">
            <a:avLst/>
          </a:prstGeom>
          <a:noFill/>
          <a:ln/>
        </p:spPr>
        <p:txBody>
          <a:bodyPr wrap="square" lIns="0" tIns="0" rIns="0" bIns="0" rtlCol="0" anchor="t"/>
          <a:lstStyle/>
          <a:p>
            <a:pPr algn="l" indent="0" marL="0">
              <a:lnSpc>
                <a:spcPct val="115000"/>
              </a:lnSpc>
              <a:buNone/>
            </a:pPr>
            <a:r>
              <a:rPr lang="en-US" sz="1119" b="1" dirty="0">
                <a:solidFill>
                  <a:srgbClr val="E4E21F"/>
                </a:solidFill>
                <a:latin typeface="Arial" pitchFamily="34" charset="0"/>
                <a:ea typeface="Arial" pitchFamily="34" charset="-122"/>
                <a:cs typeface="Arial" pitchFamily="34" charset="-120"/>
              </a:rPr>
              <a:t>Better posture
</a:t>
            </a:r>
            <a:pPr algn="l" indent="0" marL="0">
              <a:lnSpc>
                <a:spcPct val="115000"/>
              </a:lnSpc>
              <a:buNone/>
            </a:pPr>
            <a:r>
              <a:rPr lang="en-US" sz="219"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19" dirty="0">
                <a:solidFill>
                  <a:srgbClr val="E4E21F"/>
                </a:solidFill>
                <a:latin typeface="Arial" pitchFamily="34" charset="0"/>
                <a:ea typeface="Arial" pitchFamily="34" charset="-122"/>
                <a:cs typeface="Arial" pitchFamily="34" charset="-120"/>
              </a:rPr>
              <a:t>Когда мышцы работают регулярно, posture становится ровнее, а спина выглядит сильнее. Хорошая осанка помогает человеку казаться собранным, внимательным и более уверенным в общении.
</a:t>
            </a:r>
            <a:endParaRPr lang="en-US" sz="1119" dirty="0"/>
          </a:p>
        </p:txBody>
      </p:sp>
      <p:sp>
        <p:nvSpPr>
          <p:cNvPr id="17" name="Text 4"/>
          <p:cNvSpPr txBox="1"/>
          <p:nvPr/>
        </p:nvSpPr>
        <p:spPr>
          <a:xfrm>
            <a:off x="4636682" y="2495450"/>
            <a:ext cx="2009100" cy="1479900"/>
          </a:xfrm>
          <a:prstGeom prst="rect">
            <a:avLst/>
          </a:prstGeom>
          <a:noFill/>
          <a:ln/>
        </p:spPr>
        <p:txBody>
          <a:bodyPr wrap="square" lIns="0" tIns="0" rIns="0" bIns="0" rtlCol="0" anchor="t"/>
          <a:lstStyle/>
          <a:p>
            <a:pPr algn="l" indent="0" marL="0">
              <a:lnSpc>
                <a:spcPct val="115000"/>
              </a:lnSpc>
              <a:buNone/>
            </a:pPr>
            <a:r>
              <a:rPr lang="en-US" sz="1188" b="1" dirty="0">
                <a:solidFill>
                  <a:srgbClr val="E4E21F"/>
                </a:solidFill>
                <a:latin typeface="Arial" pitchFamily="34" charset="0"/>
                <a:ea typeface="Arial" pitchFamily="34" charset="-122"/>
                <a:cs typeface="Arial" pitchFamily="34" charset="-120"/>
              </a:rPr>
              <a:t>Too much sitting
</a:t>
            </a:r>
            <a:pPr algn="l" indent="0" marL="0">
              <a:lnSpc>
                <a:spcPct val="115000"/>
              </a:lnSpc>
              <a:buNone/>
            </a:pPr>
            <a:r>
              <a:rPr lang="en-US" sz="233"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88" dirty="0">
                <a:solidFill>
                  <a:srgbClr val="E4E21F"/>
                </a:solidFill>
                <a:latin typeface="Arial" pitchFamily="34" charset="0"/>
                <a:ea typeface="Arial" pitchFamily="34" charset="-122"/>
                <a:cs typeface="Arial" pitchFamily="34" charset="-120"/>
              </a:rPr>
              <a:t>Long hours of sitting often make the body look tired and less energetic. Slouching becomes привычкой, и даже настроение может казаться ниже, чем на самом деле.
</a:t>
            </a:r>
            <a:endParaRPr lang="en-US" sz="1188" dirty="0"/>
          </a:p>
        </p:txBody>
      </p:sp>
      <p:sp>
        <p:nvSpPr>
          <p:cNvPr id="18" name="Text 5"/>
          <p:cNvSpPr txBox="1"/>
          <p:nvPr/>
        </p:nvSpPr>
        <p:spPr>
          <a:xfrm>
            <a:off x="6775024" y="2495450"/>
            <a:ext cx="2009100" cy="1479900"/>
          </a:xfrm>
          <a:prstGeom prst="rect">
            <a:avLst/>
          </a:prstGeom>
          <a:noFill/>
          <a:ln/>
        </p:spPr>
        <p:txBody>
          <a:bodyPr wrap="square" lIns="0" tIns="0" rIns="0" bIns="0" rtlCol="0" anchor="t"/>
          <a:lstStyle/>
          <a:p>
            <a:pPr algn="l" indent="0" marL="0">
              <a:lnSpc>
                <a:spcPct val="115000"/>
              </a:lnSpc>
              <a:buNone/>
            </a:pPr>
            <a:r>
              <a:rPr lang="en-US" sz="1188" b="1" dirty="0">
                <a:solidFill>
                  <a:srgbClr val="E4E21F"/>
                </a:solidFill>
                <a:latin typeface="Arial" pitchFamily="34" charset="0"/>
                <a:ea typeface="Arial" pitchFamily="34" charset="-122"/>
                <a:cs typeface="Arial" pitchFamily="34" charset="-120"/>
              </a:rPr>
              <a:t>Confident impression
</a:t>
            </a:r>
            <a:pPr algn="l" indent="0" marL="0">
              <a:lnSpc>
                <a:spcPct val="115000"/>
              </a:lnSpc>
              <a:buNone/>
            </a:pPr>
            <a:r>
              <a:rPr lang="en-US" sz="233"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88" dirty="0">
                <a:solidFill>
                  <a:srgbClr val="E4E21F"/>
                </a:solidFill>
                <a:latin typeface="Arial" pitchFamily="34" charset="0"/>
                <a:ea typeface="Arial" pitchFamily="34" charset="-122"/>
                <a:cs typeface="Arial" pitchFamily="34" charset="-120"/>
              </a:rPr>
              <a:t>Активные движения, прямая спина и уверенная походка создают strong body language. Для окружающих такой ученик выглядит бодрее, здоровее и готовым к делу.
</a:t>
            </a:r>
            <a:endParaRPr lang="en-US" sz="1188"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25" y="3051280"/>
            <a:ext cx="4125000" cy="165564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58972" y="3051280"/>
            <a:ext cx="4125000" cy="165564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Stress shows on the face
</a:t>
            </a:r>
            <a:endParaRPr lang="en-US" sz="1812" dirty="0"/>
          </a:p>
        </p:txBody>
      </p:sp>
      <p:sp>
        <p:nvSpPr>
          <p:cNvPr id="11"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10</a:t>
            </a:r>
            <a:endParaRPr lang="en-US" sz="489" dirty="0"/>
          </a:p>
        </p:txBody>
      </p:sp>
      <p:sp>
        <p:nvSpPr>
          <p:cNvPr id="12" name="Text 2"/>
          <p:cNvSpPr txBox="1"/>
          <p:nvPr/>
        </p:nvSpPr>
        <p:spPr>
          <a:xfrm>
            <a:off x="360075" y="1457013"/>
            <a:ext cx="4125000" cy="1349400"/>
          </a:xfrm>
          <a:prstGeom prst="rect">
            <a:avLst/>
          </a:prstGeom>
          <a:noFill/>
          <a:ln/>
        </p:spPr>
        <p:txBody>
          <a:bodyPr wrap="square" lIns="0" tIns="0" rIns="0" bIns="0" rtlCol="0" anchor="b"/>
          <a:lstStyle/>
          <a:p>
            <a:pPr algn="l" indent="0" marL="0">
              <a:lnSpc>
                <a:spcPct val="115000"/>
              </a:lnSpc>
              <a:buNone/>
            </a:pPr>
            <a:r>
              <a:rPr lang="en-US" sz="1288" b="1" dirty="0">
                <a:solidFill>
                  <a:srgbClr val="E4E21F"/>
                </a:solidFill>
                <a:latin typeface="Arial" pitchFamily="34" charset="0"/>
                <a:ea typeface="Arial" pitchFamily="34" charset="-122"/>
                <a:cs typeface="Arial" pitchFamily="34" charset="-120"/>
              </a:rPr>
              <a:t>Перед контрольной работой
</a:t>
            </a:r>
            <a:pPr algn="l" indent="0" marL="0">
              <a:lnSpc>
                <a:spcPct val="115000"/>
              </a:lnSpc>
              <a:buNone/>
            </a:pPr>
            <a:r>
              <a:rPr lang="en-US" sz="933"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288" dirty="0">
                <a:solidFill>
                  <a:srgbClr val="E4E21F"/>
                </a:solidFill>
                <a:latin typeface="Arial" pitchFamily="34" charset="0"/>
                <a:ea typeface="Arial" pitchFamily="34" charset="-122"/>
                <a:cs typeface="Arial" pitchFamily="34" charset="-120"/>
              </a:rPr>
              <a:t>Утром перед тестом ученик идёт в школу напряжённым, с сжатой челюстью и хмурым взглядом. Он меньше улыбается и чаще смотрит вниз. Stress makes the face look tired, even if the student slept well the night before.
</a:t>
            </a:r>
            <a:endParaRPr lang="en-US" sz="1288" dirty="0"/>
          </a:p>
        </p:txBody>
      </p:sp>
      <p:sp>
        <p:nvSpPr>
          <p:cNvPr id="13" name="Text 3"/>
          <p:cNvSpPr txBox="1"/>
          <p:nvPr/>
        </p:nvSpPr>
        <p:spPr>
          <a:xfrm>
            <a:off x="4658925" y="1457013"/>
            <a:ext cx="4125000" cy="1349400"/>
          </a:xfrm>
          <a:prstGeom prst="rect">
            <a:avLst/>
          </a:prstGeom>
          <a:noFill/>
          <a:ln/>
        </p:spPr>
        <p:txBody>
          <a:bodyPr wrap="square" lIns="0" tIns="0" rIns="0" bIns="0" rtlCol="0" anchor="b"/>
          <a:lstStyle/>
          <a:p>
            <a:pPr algn="l" indent="0" marL="0">
              <a:lnSpc>
                <a:spcPct val="115000"/>
              </a:lnSpc>
              <a:buNone/>
            </a:pPr>
            <a:r>
              <a:rPr lang="en-US" sz="1288" b="1" dirty="0">
                <a:solidFill>
                  <a:srgbClr val="E4E21F"/>
                </a:solidFill>
                <a:latin typeface="Arial" pitchFamily="34" charset="0"/>
                <a:ea typeface="Arial" pitchFamily="34" charset="-122"/>
                <a:cs typeface="Arial" pitchFamily="34" charset="-120"/>
              </a:rPr>
              <a:t>После спокойного дня
</a:t>
            </a:r>
            <a:pPr algn="l" indent="0" marL="0">
              <a:lnSpc>
                <a:spcPct val="115000"/>
              </a:lnSpc>
              <a:buNone/>
            </a:pPr>
            <a:r>
              <a:rPr lang="en-US" sz="933"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288" dirty="0">
                <a:solidFill>
                  <a:srgbClr val="E4E21F"/>
                </a:solidFill>
                <a:latin typeface="Arial" pitchFamily="34" charset="0"/>
                <a:ea typeface="Arial" pitchFamily="34" charset="-122"/>
                <a:cs typeface="Arial" pitchFamily="34" charset="-120"/>
              </a:rPr>
              <a:t>Другой ученик приходит на урок без спешки и с расслабленными плечами. Его face is calmer, the eyes look more rested, and body language is open. Даже обычный школьный день выглядит легче, когда нагрузка распределена спокойно.
</a:t>
            </a:r>
            <a:endParaRPr lang="en-US" sz="128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02405"/>
            <a:ext cx="4491900" cy="281041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63282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Daily routine and morning energy
</a:t>
            </a:r>
            <a:endParaRPr lang="en-US" sz="1812" dirty="0"/>
          </a:p>
        </p:txBody>
      </p:sp>
      <p:sp>
        <p:nvSpPr>
          <p:cNvPr id="8" name="Text 1"/>
          <p:cNvSpPr txBox="1"/>
          <p:nvPr/>
        </p:nvSpPr>
        <p:spPr>
          <a:xfrm>
            <a:off x="5102100" y="1768875"/>
            <a:ext cx="3681900" cy="1065900"/>
          </a:xfrm>
          <a:prstGeom prst="rect">
            <a:avLst/>
          </a:prstGeom>
          <a:noFill/>
          <a:ln/>
        </p:spPr>
        <p:txBody>
          <a:bodyPr wrap="square" lIns="0" tIns="0" rIns="0" bIns="0" rtlCol="0" anchor="b"/>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Вечерний экранный режим часто усиливает утреннюю сонливость, а стабильный отход ко сну делает школьный день легче.
</a:t>
            </a:r>
            <a:endParaRPr lang="en-US" sz="13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11</a:t>
            </a:r>
            <a:endParaRPr lang="en-US" sz="489" dirty="0"/>
          </a:p>
        </p:txBody>
      </p:sp>
      <p:sp>
        <p:nvSpPr>
          <p:cNvPr id="10" name="Text 3"/>
          <p:cNvSpPr txBox="1"/>
          <p:nvPr/>
        </p:nvSpPr>
        <p:spPr>
          <a:xfrm>
            <a:off x="5102100" y="2980450"/>
            <a:ext cx="3681900" cy="1065900"/>
          </a:xfrm>
          <a:prstGeom prst="rect">
            <a:avLst/>
          </a:prstGeom>
          <a:noFill/>
          <a:ln/>
        </p:spPr>
        <p:txBody>
          <a:bodyPr wrap="square" lIns="0" tIns="0" rIns="0" bIns="0" rtlCol="0" anchor="t"/>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Чем регулярнее сон, тем выше энергия утром и тем ниже усталость и рассеянность.
</a:t>
            </a:r>
            <a:endParaRPr lang="en-US" sz="1302" dirty="0"/>
          </a:p>
        </p:txBody>
      </p:sp>
      <p:sp>
        <p:nvSpPr>
          <p:cNvPr id="11" name="Text 4"/>
          <p:cNvSpPr txBox="1"/>
          <p:nvPr/>
        </p:nvSpPr>
        <p:spPr>
          <a:xfrm>
            <a:off x="5102100" y="4141425"/>
            <a:ext cx="3681900" cy="147900"/>
          </a:xfrm>
          <a:prstGeom prst="rect">
            <a:avLst/>
          </a:prstGeom>
          <a:noFill/>
          <a:ln/>
        </p:spPr>
        <p:txBody>
          <a:bodyPr wrap="square" lIns="0" tIns="0" rIns="0" bIns="0" rtlCol="0" anchor="ctr"/>
          <a:lstStyle/>
          <a:p>
            <a:pPr algn="l" indent="0" marL="0">
              <a:lnSpc>
                <a:spcPct val="115000"/>
              </a:lnSpc>
              <a:buNone/>
            </a:pPr>
            <a:r>
              <a:rPr lang="en-US" sz="785" dirty="0">
                <a:solidFill>
                  <a:srgbClr val="E4E21F"/>
                </a:solidFill>
                <a:latin typeface="Arial" pitchFamily="34" charset="0"/>
                <a:ea typeface="Arial" pitchFamily="34" charset="-122"/>
                <a:cs typeface="Arial" pitchFamily="34" charset="-120"/>
              </a:rPr>
              <a:t>Схематические данные на основе общих закономерностей сна и самочувствия
</a:t>
            </a:r>
            <a:endParaRPr lang="en-US" sz="78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5959217" y="1412951"/>
            <a:ext cx="350400" cy="2803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959217" y="2289349"/>
            <a:ext cx="350400" cy="350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959217" y="3200787"/>
            <a:ext cx="350400" cy="350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59217" y="4112373"/>
            <a:ext cx="350400" cy="3504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Hygiene and neat appearance
</a:t>
            </a:r>
            <a:endParaRPr lang="en-US" sz="1812" dirty="0"/>
          </a:p>
        </p:txBody>
      </p:sp>
      <p:sp>
        <p:nvSpPr>
          <p:cNvPr id="15"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12</a:t>
            </a:r>
            <a:endParaRPr lang="en-US" sz="489" dirty="0"/>
          </a:p>
        </p:txBody>
      </p:sp>
      <p:sp>
        <p:nvSpPr>
          <p:cNvPr id="16" name="Text 2"/>
          <p:cNvSpPr txBox="1"/>
          <p:nvPr/>
        </p:nvSpPr>
        <p:spPr>
          <a:xfrm>
            <a:off x="360000" y="1142500"/>
            <a:ext cx="4506900" cy="821100"/>
          </a:xfrm>
          <a:prstGeom prst="rect">
            <a:avLst/>
          </a:prstGeom>
          <a:noFill/>
          <a:ln/>
        </p:spPr>
        <p:txBody>
          <a:bodyPr wrap="square" lIns="0" tIns="0" rIns="0" bIns="0" rtlCol="0" anchor="ctr"/>
          <a:lstStyle/>
          <a:p>
            <a:pPr algn="l" indent="0" marL="0">
              <a:lnSpc>
                <a:spcPct val="115000"/>
              </a:lnSpc>
              <a:buNone/>
            </a:pPr>
            <a:r>
              <a:rPr lang="en-US" sz="982" b="1" dirty="0">
                <a:solidFill>
                  <a:srgbClr val="E4E21F"/>
                </a:solidFill>
                <a:latin typeface="Arial" pitchFamily="34" charset="0"/>
                <a:ea typeface="Arial" pitchFamily="34" charset="-122"/>
                <a:cs typeface="Arial" pitchFamily="34" charset="-120"/>
              </a:rPr>
              <a:t>Чистая одежда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982" dirty="0">
                <a:solidFill>
                  <a:srgbClr val="E4E21F"/>
                </a:solidFill>
                <a:latin typeface="Arial" pitchFamily="34" charset="0"/>
                <a:ea typeface="Arial" pitchFamily="34" charset="-122"/>
                <a:cs typeface="Arial" pitchFamily="34" charset="-120"/>
              </a:rPr>
              <a:t>Аккуратная и чистая одежда сразу делает внешний вид более опрятным. Она помогает выглядеть собранно в школе и создаёт впечатление, что человек следит за собой каждый день.
</a:t>
            </a:r>
            <a:endParaRPr lang="en-US" sz="982" dirty="0"/>
          </a:p>
        </p:txBody>
      </p:sp>
      <p:sp>
        <p:nvSpPr>
          <p:cNvPr id="17" name="Text 3"/>
          <p:cNvSpPr txBox="1"/>
          <p:nvPr/>
        </p:nvSpPr>
        <p:spPr>
          <a:xfrm>
            <a:off x="360000" y="2053935"/>
            <a:ext cx="4506900" cy="821100"/>
          </a:xfrm>
          <a:prstGeom prst="rect">
            <a:avLst/>
          </a:prstGeom>
          <a:noFill/>
          <a:ln/>
        </p:spPr>
        <p:txBody>
          <a:bodyPr wrap="square" lIns="0" tIns="0" rIns="0" bIns="0" rtlCol="0" anchor="ctr"/>
          <a:lstStyle/>
          <a:p>
            <a:pPr algn="l" indent="0" marL="0">
              <a:lnSpc>
                <a:spcPct val="115000"/>
              </a:lnSpc>
              <a:buNone/>
            </a:pPr>
            <a:r>
              <a:rPr lang="en-US" sz="982" b="1" dirty="0">
                <a:solidFill>
                  <a:srgbClr val="E4E21F"/>
                </a:solidFill>
                <a:latin typeface="Arial" pitchFamily="34" charset="0"/>
                <a:ea typeface="Arial" pitchFamily="34" charset="-122"/>
                <a:cs typeface="Arial" pitchFamily="34" charset="-120"/>
              </a:rPr>
              <a:t>Регулярное мытьё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982" dirty="0">
                <a:solidFill>
                  <a:srgbClr val="E4E21F"/>
                </a:solidFill>
                <a:latin typeface="Arial" pitchFamily="34" charset="0"/>
                <a:ea typeface="Arial" pitchFamily="34" charset="-122"/>
                <a:cs typeface="Arial" pitchFamily="34" charset="-120"/>
              </a:rPr>
              <a:t>Ежедневное умывание, душ и мытьё рук поддерживают ощущение свежести. Эти простые действия особенно важны в подростковом возрасте, когда тело меняется и требует большего внимания.
</a:t>
            </a:r>
            <a:endParaRPr lang="en-US" sz="982" dirty="0"/>
          </a:p>
        </p:txBody>
      </p:sp>
      <p:sp>
        <p:nvSpPr>
          <p:cNvPr id="18" name="Text 4"/>
          <p:cNvSpPr txBox="1"/>
          <p:nvPr/>
        </p:nvSpPr>
        <p:spPr>
          <a:xfrm>
            <a:off x="360000" y="2965370"/>
            <a:ext cx="4506900" cy="821100"/>
          </a:xfrm>
          <a:prstGeom prst="rect">
            <a:avLst/>
          </a:prstGeom>
          <a:noFill/>
          <a:ln/>
        </p:spPr>
        <p:txBody>
          <a:bodyPr wrap="square" lIns="0" tIns="0" rIns="0" bIns="0" rtlCol="0" anchor="ctr"/>
          <a:lstStyle/>
          <a:p>
            <a:pPr algn="l" indent="0" marL="0">
              <a:lnSpc>
                <a:spcPct val="115000"/>
              </a:lnSpc>
              <a:buNone/>
            </a:pPr>
            <a:r>
              <a:rPr lang="en-US" sz="982" b="1" dirty="0">
                <a:solidFill>
                  <a:srgbClr val="E4E21F"/>
                </a:solidFill>
                <a:latin typeface="Arial" pitchFamily="34" charset="0"/>
                <a:ea typeface="Arial" pitchFamily="34" charset="-122"/>
                <a:cs typeface="Arial" pitchFamily="34" charset="-120"/>
              </a:rPr>
              <a:t>Ухоженные волосы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982" dirty="0">
                <a:solidFill>
                  <a:srgbClr val="E4E21F"/>
                </a:solidFill>
                <a:latin typeface="Arial" pitchFamily="34" charset="0"/>
                <a:ea typeface="Arial" pitchFamily="34" charset="-122"/>
                <a:cs typeface="Arial" pitchFamily="34" charset="-120"/>
              </a:rPr>
              <a:t>Тщательно причёсанные волосы и чистая голова заметно влияют на общий вид. Даже простая причёска помогает выглядеть аккуратно, не отвлекая внимание от лица и школьной работы.
</a:t>
            </a:r>
            <a:endParaRPr lang="en-US" sz="982" dirty="0"/>
          </a:p>
        </p:txBody>
      </p:sp>
      <p:sp>
        <p:nvSpPr>
          <p:cNvPr id="19" name="Text 5"/>
          <p:cNvSpPr txBox="1"/>
          <p:nvPr/>
        </p:nvSpPr>
        <p:spPr>
          <a:xfrm>
            <a:off x="360000" y="3876953"/>
            <a:ext cx="4506900" cy="821100"/>
          </a:xfrm>
          <a:prstGeom prst="rect">
            <a:avLst/>
          </a:prstGeom>
          <a:noFill/>
          <a:ln/>
        </p:spPr>
        <p:txBody>
          <a:bodyPr wrap="square" lIns="0" tIns="0" rIns="0" bIns="0" rtlCol="0" anchor="ctr"/>
          <a:lstStyle/>
          <a:p>
            <a:pPr algn="l" indent="0" marL="0">
              <a:lnSpc>
                <a:spcPct val="115000"/>
              </a:lnSpc>
              <a:buNone/>
            </a:pPr>
            <a:r>
              <a:rPr lang="en-US" sz="982" b="1" dirty="0">
                <a:solidFill>
                  <a:srgbClr val="E4E21F"/>
                </a:solidFill>
                <a:latin typeface="Arial" pitchFamily="34" charset="0"/>
                <a:ea typeface="Arial" pitchFamily="34" charset="-122"/>
                <a:cs typeface="Arial" pitchFamily="34" charset="-120"/>
              </a:rPr>
              <a:t>Свежий и уверенный вид
</a:t>
            </a:r>
            <a:pPr algn="l" indent="0" marL="0">
              <a:lnSpc>
                <a:spcPct val="115000"/>
              </a:lnSpc>
              <a:buNone/>
            </a:pPr>
            <a:r>
              <a:rPr lang="en-US" sz="100"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982" dirty="0">
                <a:solidFill>
                  <a:srgbClr val="E4E21F"/>
                </a:solidFill>
                <a:latin typeface="Arial" pitchFamily="34" charset="0"/>
                <a:ea typeface="Arial" pitchFamily="34" charset="-122"/>
                <a:cs typeface="Arial" pitchFamily="34" charset="-120"/>
              </a:rPr>
              <a:t>Базовый уход за кожей и личная гигиена не меняют черты лица, но делают его более свежим. В результате ученик выглядит собраннее, спокойнее и увереннее на уроках.
</a:t>
            </a:r>
            <a:endParaRPr lang="en-US" sz="98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60638" y="1311375"/>
            <a:ext cx="7022725" cy="2137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75912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Useful English phrases for talking about lifestyle
</a:t>
            </a:r>
            <a:endParaRPr lang="en-US" sz="1812" dirty="0"/>
          </a:p>
        </p:txBody>
      </p:sp>
      <p:sp>
        <p:nvSpPr>
          <p:cNvPr id="8" name="Text 1"/>
          <p:cNvSpPr txBox="1"/>
          <p:nvPr/>
        </p:nvSpPr>
        <p:spPr>
          <a:xfrm>
            <a:off x="4702075" y="3609800"/>
            <a:ext cx="4081800" cy="999000"/>
          </a:xfrm>
          <a:prstGeom prst="rect">
            <a:avLst/>
          </a:prstGeom>
          <a:noFill/>
          <a:ln/>
        </p:spPr>
        <p:txBody>
          <a:bodyPr wrap="square" lIns="0" tIns="0" rIns="0" bIns="0" rtlCol="0" anchor="ctr"/>
          <a:lstStyle/>
          <a:p>
            <a:pPr algn="l" indent="0" marL="0">
              <a:lnSpc>
                <a:spcPct val="115000"/>
              </a:lnSpc>
              <a:buNone/>
            </a:pPr>
            <a:r>
              <a:rPr lang="en-US" sz="1202" dirty="0">
                <a:solidFill>
                  <a:srgbClr val="E4E21F"/>
                </a:solidFill>
                <a:latin typeface="Arial" pitchFamily="34" charset="0"/>
                <a:ea typeface="Arial" pitchFamily="34" charset="-122"/>
                <a:cs typeface="Arial" pitchFamily="34" charset="-120"/>
              </a:rPr>
              <a:t>Эти фразы удобно использовать для коротких ответов о привычках и их влиянии на внешний вид.
</a:t>
            </a:r>
            <a:endParaRPr lang="en-US" sz="12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13</a:t>
            </a:r>
            <a:endParaRPr lang="en-US" sz="489" dirty="0"/>
          </a:p>
        </p:txBody>
      </p:sp>
      <p:sp>
        <p:nvSpPr>
          <p:cNvPr id="10" name="Text 3"/>
          <p:cNvSpPr txBox="1"/>
          <p:nvPr/>
        </p:nvSpPr>
        <p:spPr>
          <a:xfrm>
            <a:off x="360000" y="3609800"/>
            <a:ext cx="4081800" cy="999000"/>
          </a:xfrm>
          <a:prstGeom prst="rect">
            <a:avLst/>
          </a:prstGeom>
          <a:noFill/>
          <a:ln/>
        </p:spPr>
        <p:txBody>
          <a:bodyPr wrap="square" lIns="0" tIns="0" rIns="0" bIns="0" rtlCol="0" anchor="ctr"/>
          <a:lstStyle/>
          <a:p>
            <a:pPr algn="l" indent="0" marL="0">
              <a:lnSpc>
                <a:spcPct val="115000"/>
              </a:lnSpc>
              <a:buNone/>
            </a:pPr>
            <a:r>
              <a:rPr lang="en-US" sz="1202" dirty="0">
                <a:solidFill>
                  <a:srgbClr val="E4E21F"/>
                </a:solidFill>
                <a:latin typeface="Arial" pitchFamily="34" charset="0"/>
                <a:ea typeface="Arial" pitchFamily="34" charset="-122"/>
                <a:cs typeface="Arial" pitchFamily="34" charset="-120"/>
              </a:rPr>
              <a:t>Короткие фразы помогают говорить о привычках, здоровье и внешнем виде простыми предложениями на английском языке.
</a:t>
            </a:r>
            <a:endParaRPr lang="en-US" sz="1202" dirty="0"/>
          </a:p>
        </p:txBody>
      </p:sp>
      <p:sp>
        <p:nvSpPr>
          <p:cNvPr id="11" name="Text 4"/>
          <p:cNvSpPr txBox="1"/>
          <p:nvPr/>
        </p:nvSpPr>
        <p:spPr>
          <a:xfrm>
            <a:off x="360000" y="1091575"/>
            <a:ext cx="3681900" cy="147900"/>
          </a:xfrm>
          <a:prstGeom prst="rect">
            <a:avLst/>
          </a:prstGeom>
          <a:noFill/>
          <a:ln/>
        </p:spPr>
        <p:txBody>
          <a:bodyPr wrap="square" lIns="0" tIns="0" rIns="0" bIns="0" rtlCol="0" anchor="ctr"/>
          <a:lstStyle/>
          <a:p>
            <a:pPr algn="l" indent="0" marL="0">
              <a:lnSpc>
                <a:spcPct val="115000"/>
              </a:lnSpc>
              <a:buNone/>
            </a:pPr>
            <a:r>
              <a:rPr lang="en-US" sz="802" dirty="0">
                <a:solidFill>
                  <a:srgbClr val="E4E21F"/>
                </a:solidFill>
                <a:latin typeface="Arial" pitchFamily="34" charset="0"/>
                <a:ea typeface="Arial" pitchFamily="34" charset="-122"/>
                <a:cs typeface="Arial" pitchFamily="34" charset="-120"/>
              </a:rPr>
              <a:t>Классическая лексика по теме daily routine and healthy lifestyle
</a:t>
            </a:r>
            <a:endParaRPr lang="en-US" sz="80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440700"/>
            <a:ext cx="79512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Present Simple для описания привычек
</a:t>
            </a:r>
            <a:endParaRPr lang="en-US" sz="1812" dirty="0"/>
          </a:p>
        </p:txBody>
      </p:sp>
      <p:sp>
        <p:nvSpPr>
          <p:cNvPr id="9"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14</a:t>
            </a:r>
            <a:endParaRPr lang="en-US" sz="489" dirty="0"/>
          </a:p>
        </p:txBody>
      </p:sp>
      <p:sp>
        <p:nvSpPr>
          <p:cNvPr id="10" name="Text 2"/>
          <p:cNvSpPr txBox="1"/>
          <p:nvPr/>
        </p:nvSpPr>
        <p:spPr>
          <a:xfrm>
            <a:off x="360000" y="1983250"/>
            <a:ext cx="2746800" cy="1172700"/>
          </a:xfrm>
          <a:prstGeom prst="rect">
            <a:avLst/>
          </a:prstGeom>
          <a:noFill/>
          <a:ln/>
        </p:spPr>
        <p:txBody>
          <a:bodyPr wrap="square" lIns="0" tIns="0" rIns="0" bIns="0" rtlCol="0" anchor="t"/>
          <a:lstStyle/>
          <a:p>
            <a:pPr algn="l" indent="0" marL="0">
              <a:lnSpc>
                <a:spcPct val="115000"/>
              </a:lnSpc>
              <a:buNone/>
            </a:pPr>
            <a:r>
              <a:rPr lang="en-US" sz="1102" b="1" dirty="0">
                <a:solidFill>
                  <a:srgbClr val="E4E21F"/>
                </a:solidFill>
                <a:latin typeface="Arial" pitchFamily="34" charset="0"/>
                <a:ea typeface="Arial" pitchFamily="34" charset="-122"/>
                <a:cs typeface="Arial" pitchFamily="34" charset="-120"/>
              </a:rPr>
              <a:t>Регулярное действие
</a:t>
            </a:r>
            <a:pPr algn="l" indent="0" marL="0">
              <a:lnSpc>
                <a:spcPct val="115000"/>
              </a:lnSpc>
              <a:buNone/>
            </a:pPr>
            <a:r>
              <a:rPr lang="en-US" sz="20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02" dirty="0">
                <a:solidFill>
                  <a:srgbClr val="E4E21F"/>
                </a:solidFill>
                <a:latin typeface="Arial" pitchFamily="34" charset="0"/>
                <a:ea typeface="Arial" pitchFamily="34" charset="-122"/>
                <a:cs typeface="Arial" pitchFamily="34" charset="-120"/>
              </a:rPr>
              <a:t>Present Simple описывает то, что человек делает обычно: I sleep, she eats, they play, he drinks. Это время удобно для рассказа о распорядке дня и привычках.
</a:t>
            </a:r>
            <a:endParaRPr lang="en-US" sz="1102" dirty="0"/>
          </a:p>
        </p:txBody>
      </p:sp>
      <p:sp>
        <p:nvSpPr>
          <p:cNvPr id="11" name="Text 3"/>
          <p:cNvSpPr txBox="1"/>
          <p:nvPr/>
        </p:nvSpPr>
        <p:spPr>
          <a:xfrm>
            <a:off x="3199473" y="1983250"/>
            <a:ext cx="2746800" cy="1172700"/>
          </a:xfrm>
          <a:prstGeom prst="rect">
            <a:avLst/>
          </a:prstGeom>
          <a:noFill/>
          <a:ln/>
        </p:spPr>
        <p:txBody>
          <a:bodyPr wrap="square" lIns="0" tIns="0" rIns="0" bIns="0" rtlCol="0" anchor="t"/>
          <a:lstStyle/>
          <a:p>
            <a:pPr algn="l" indent="0" marL="0">
              <a:lnSpc>
                <a:spcPct val="115000"/>
              </a:lnSpc>
              <a:buNone/>
            </a:pPr>
            <a:r>
              <a:rPr lang="en-US" sz="1102" b="1" dirty="0">
                <a:solidFill>
                  <a:srgbClr val="E4E21F"/>
                </a:solidFill>
                <a:latin typeface="Arial" pitchFamily="34" charset="0"/>
                <a:ea typeface="Arial" pitchFamily="34" charset="-122"/>
                <a:cs typeface="Arial" pitchFamily="34" charset="-120"/>
              </a:rPr>
              <a:t>3-е лицо единственного числа
</a:t>
            </a:r>
            <a:pPr algn="l" indent="0" marL="0">
              <a:lnSpc>
                <a:spcPct val="115000"/>
              </a:lnSpc>
              <a:buNone/>
            </a:pPr>
            <a:r>
              <a:rPr lang="en-US" sz="20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02" dirty="0">
                <a:solidFill>
                  <a:srgbClr val="E4E21F"/>
                </a:solidFill>
                <a:latin typeface="Arial" pitchFamily="34" charset="0"/>
                <a:ea typeface="Arial" pitchFamily="34" charset="-122"/>
                <a:cs typeface="Arial" pitchFamily="34" charset="-120"/>
              </a:rPr>
              <a:t>В форме he, she, it к глаголу обычно добавляется -s: he sleeps, she studies, it helps. Эта особенность часто встречается в рассказах о семье и школьной жизни.
</a:t>
            </a:r>
            <a:endParaRPr lang="en-US" sz="1102" dirty="0"/>
          </a:p>
        </p:txBody>
      </p:sp>
      <p:sp>
        <p:nvSpPr>
          <p:cNvPr id="12" name="Text 4"/>
          <p:cNvSpPr txBox="1"/>
          <p:nvPr/>
        </p:nvSpPr>
        <p:spPr>
          <a:xfrm>
            <a:off x="6038950" y="1983250"/>
            <a:ext cx="2746800" cy="1172700"/>
          </a:xfrm>
          <a:prstGeom prst="rect">
            <a:avLst/>
          </a:prstGeom>
          <a:noFill/>
          <a:ln/>
        </p:spPr>
        <p:txBody>
          <a:bodyPr wrap="square" lIns="0" tIns="0" rIns="0" bIns="0" rtlCol="0" anchor="t"/>
          <a:lstStyle/>
          <a:p>
            <a:pPr algn="l" indent="0" marL="0">
              <a:lnSpc>
                <a:spcPct val="115000"/>
              </a:lnSpc>
              <a:buNone/>
            </a:pPr>
            <a:r>
              <a:rPr lang="en-US" sz="1102" b="1" dirty="0">
                <a:solidFill>
                  <a:srgbClr val="E4E21F"/>
                </a:solidFill>
                <a:latin typeface="Arial" pitchFamily="34" charset="0"/>
                <a:ea typeface="Arial" pitchFamily="34" charset="-122"/>
                <a:cs typeface="Arial" pitchFamily="34" charset="-120"/>
              </a:rPr>
              <a:t>Отрицания и вопросы
</a:t>
            </a:r>
            <a:pPr algn="l" indent="0" marL="0">
              <a:lnSpc>
                <a:spcPct val="115000"/>
              </a:lnSpc>
              <a:buNone/>
            </a:pPr>
            <a:r>
              <a:rPr lang="en-US" sz="20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02" dirty="0">
                <a:solidFill>
                  <a:srgbClr val="E4E21F"/>
                </a:solidFill>
                <a:latin typeface="Arial" pitchFamily="34" charset="0"/>
                <a:ea typeface="Arial" pitchFamily="34" charset="-122"/>
                <a:cs typeface="Arial" pitchFamily="34" charset="-120"/>
              </a:rPr>
              <a:t>Для отрицаний и вопросов используются do/does: I do not skip breakfast; Does he exercise every day? С помощью этих форм легко спрашивать и отвечать о режиме и здоровье.
</a:t>
            </a:r>
            <a:endParaRPr lang="en-US" sz="110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02405"/>
            <a:ext cx="4491900" cy="281041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63282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What people notice first
</a:t>
            </a:r>
            <a:endParaRPr lang="en-US" sz="1812" dirty="0"/>
          </a:p>
        </p:txBody>
      </p:sp>
      <p:sp>
        <p:nvSpPr>
          <p:cNvPr id="8" name="Text 1"/>
          <p:cNvSpPr txBox="1"/>
          <p:nvPr/>
        </p:nvSpPr>
        <p:spPr>
          <a:xfrm>
            <a:off x="5102100" y="1768875"/>
            <a:ext cx="3681900" cy="1065900"/>
          </a:xfrm>
          <a:prstGeom prst="rect">
            <a:avLst/>
          </a:prstGeom>
          <a:noFill/>
          <a:ln/>
        </p:spPr>
        <p:txBody>
          <a:bodyPr wrap="square" lIns="0" tIns="0" rIns="0" bIns="0" rtlCol="0" anchor="b"/>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Первое впечатление складывается быстро: люди замечают не только внешний вид, но и то, как человек держится и двигается.
</a:t>
            </a:r>
            <a:endParaRPr lang="en-US" sz="13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15</a:t>
            </a:r>
            <a:endParaRPr lang="en-US" sz="489" dirty="0"/>
          </a:p>
        </p:txBody>
      </p:sp>
      <p:sp>
        <p:nvSpPr>
          <p:cNvPr id="10" name="Text 3"/>
          <p:cNvSpPr txBox="1"/>
          <p:nvPr/>
        </p:nvSpPr>
        <p:spPr>
          <a:xfrm>
            <a:off x="5102100" y="2980450"/>
            <a:ext cx="3681900" cy="1065900"/>
          </a:xfrm>
          <a:prstGeom prst="rect">
            <a:avLst/>
          </a:prstGeom>
          <a:noFill/>
          <a:ln/>
        </p:spPr>
        <p:txBody>
          <a:bodyPr wrap="square" lIns="0" tIns="0" rIns="0" bIns="0" rtlCol="0" anchor="t"/>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Лицо и осанка сильнее всего формируют первое впечатление, а энергия в движениях добавляет ощущение бодрости.
</a:t>
            </a:r>
            <a:endParaRPr lang="en-US" sz="1302" dirty="0"/>
          </a:p>
        </p:txBody>
      </p:sp>
      <p:sp>
        <p:nvSpPr>
          <p:cNvPr id="11" name="Text 4"/>
          <p:cNvSpPr txBox="1"/>
          <p:nvPr/>
        </p:nvSpPr>
        <p:spPr>
          <a:xfrm>
            <a:off x="5102100" y="4141425"/>
            <a:ext cx="3681900" cy="147900"/>
          </a:xfrm>
          <a:prstGeom prst="rect">
            <a:avLst/>
          </a:prstGeom>
          <a:noFill/>
          <a:ln/>
        </p:spPr>
        <p:txBody>
          <a:bodyPr wrap="square" lIns="0" tIns="0" rIns="0" bIns="0" rtlCol="0" anchor="ctr"/>
          <a:lstStyle/>
          <a:p>
            <a:pPr algn="l" indent="0" marL="0">
              <a:lnSpc>
                <a:spcPct val="115000"/>
              </a:lnSpc>
              <a:buNone/>
            </a:pPr>
            <a:r>
              <a:rPr lang="en-US" sz="802" dirty="0">
                <a:solidFill>
                  <a:srgbClr val="E4E21F"/>
                </a:solidFill>
                <a:latin typeface="Arial" pitchFamily="34" charset="0"/>
                <a:ea typeface="Arial" pitchFamily="34" charset="-122"/>
                <a:cs typeface="Arial" pitchFamily="34" charset="-120"/>
              </a:rPr>
              <a:t>Схематическая оценка заметности признаков внешнего впечатления
</a:t>
            </a:r>
            <a:endParaRPr lang="en-US" sz="80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Simple self-check: habits that support a healthy look
</a:t>
            </a:r>
            <a:endParaRPr lang="en-US" sz="1812" dirty="0"/>
          </a:p>
        </p:txBody>
      </p:sp>
      <p:sp>
        <p:nvSpPr>
          <p:cNvPr id="7"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16</a:t>
            </a:r>
            <a:endParaRPr lang="en-US" sz="489" dirty="0"/>
          </a:p>
        </p:txBody>
      </p:sp>
      <p:sp>
        <p:nvSpPr>
          <p:cNvPr id="8" name="Text 2"/>
          <p:cNvSpPr txBox="1"/>
          <p:nvPr/>
        </p:nvSpPr>
        <p:spPr>
          <a:xfrm>
            <a:off x="360000" y="1385933"/>
            <a:ext cx="3784200" cy="416700"/>
          </a:xfrm>
          <a:prstGeom prst="rect">
            <a:avLst/>
          </a:prstGeom>
          <a:noFill/>
          <a:ln/>
        </p:spPr>
        <p:txBody>
          <a:bodyPr wrap="square" lIns="0" tIns="0" rIns="0" bIns="0" rtlCol="0" anchor="t"/>
          <a:lstStyle/>
          <a:p>
            <a:pPr algn="l" indent="0" marL="0">
              <a:lnSpc>
                <a:spcPct val="115000"/>
              </a:lnSpc>
              <a:buNone/>
            </a:pPr>
            <a:r>
              <a:rPr lang="en-US" sz="931" dirty="0">
                <a:solidFill>
                  <a:srgbClr val="E4E21F"/>
                </a:solidFill>
                <a:latin typeface="Arial" pitchFamily="34" charset="0"/>
                <a:ea typeface="Arial" pitchFamily="34" charset="-122"/>
                <a:cs typeface="Arial" pitchFamily="34" charset="-120"/>
              </a:rPr>
              <a:t>Если спать достаточно, утром легче проснуться, а лицо выглядит свежее. Хороший сон также помогает лучше сосредоточиться на уроках и меньше уставать к концу дня.
</a:t>
            </a:r>
            <a:endParaRPr lang="en-US" sz="931" dirty="0"/>
          </a:p>
        </p:txBody>
      </p:sp>
      <p:sp>
        <p:nvSpPr>
          <p:cNvPr id="9" name="Text 3"/>
          <p:cNvSpPr txBox="1"/>
          <p:nvPr/>
        </p:nvSpPr>
        <p:spPr>
          <a:xfrm>
            <a:off x="360000" y="1189625"/>
            <a:ext cx="3784200" cy="138300"/>
          </a:xfrm>
          <a:prstGeom prst="rect">
            <a:avLst/>
          </a:prstGeom>
          <a:noFill/>
          <a:ln/>
        </p:spPr>
        <p:txBody>
          <a:bodyPr wrap="square" lIns="0" tIns="0" rIns="0" bIns="0" rtlCol="0" anchor="t"/>
          <a:lstStyle/>
          <a:p>
            <a:pPr algn="l" indent="0" marL="0">
              <a:lnSpc>
                <a:spcPct val="115000"/>
              </a:lnSpc>
              <a:buNone/>
            </a:pPr>
            <a:r>
              <a:rPr lang="en-US" sz="947" b="1" dirty="0">
                <a:solidFill>
                  <a:srgbClr val="E4E21F"/>
                </a:solidFill>
                <a:latin typeface="Arial" pitchFamily="34" charset="0"/>
                <a:ea typeface="Arial" pitchFamily="34" charset="-122"/>
                <a:cs typeface="Arial" pitchFamily="34" charset="-120"/>
              </a:rPr>
              <a:t>Достаточно спать
</a:t>
            </a:r>
            <a:endParaRPr lang="en-US" sz="947" dirty="0"/>
          </a:p>
        </p:txBody>
      </p:sp>
      <p:sp>
        <p:nvSpPr>
          <p:cNvPr id="10" name="Text 4"/>
          <p:cNvSpPr txBox="1"/>
          <p:nvPr/>
        </p:nvSpPr>
        <p:spPr>
          <a:xfrm>
            <a:off x="360000" y="2112137"/>
            <a:ext cx="3784200" cy="416700"/>
          </a:xfrm>
          <a:prstGeom prst="rect">
            <a:avLst/>
          </a:prstGeom>
          <a:noFill/>
          <a:ln/>
        </p:spPr>
        <p:txBody>
          <a:bodyPr wrap="square" lIns="0" tIns="0" rIns="0" bIns="0" rtlCol="0" anchor="t"/>
          <a:lstStyle/>
          <a:p>
            <a:pPr algn="l" indent="0" marL="0">
              <a:lnSpc>
                <a:spcPct val="115000"/>
              </a:lnSpc>
              <a:buNone/>
            </a:pPr>
            <a:r>
              <a:rPr lang="en-US" sz="931" dirty="0">
                <a:solidFill>
                  <a:srgbClr val="E4E21F"/>
                </a:solidFill>
                <a:latin typeface="Arial" pitchFamily="34" charset="0"/>
                <a:ea typeface="Arial" pitchFamily="34" charset="-122"/>
                <a:cs typeface="Arial" pitchFamily="34" charset="-120"/>
              </a:rPr>
              <a:t>Полезный завтрак даёт энергию на первую половину дня и помогает не чувствовать слабость на уроках. Простая привычка I eat breakfast хорошо подходит для ответов о режиме дня.
</a:t>
            </a:r>
            <a:endParaRPr lang="en-US" sz="931" dirty="0"/>
          </a:p>
        </p:txBody>
      </p:sp>
      <p:sp>
        <p:nvSpPr>
          <p:cNvPr id="11" name="Text 5"/>
          <p:cNvSpPr txBox="1"/>
          <p:nvPr/>
        </p:nvSpPr>
        <p:spPr>
          <a:xfrm>
            <a:off x="360000" y="1915829"/>
            <a:ext cx="3784200" cy="138300"/>
          </a:xfrm>
          <a:prstGeom prst="rect">
            <a:avLst/>
          </a:prstGeom>
          <a:noFill/>
          <a:ln/>
        </p:spPr>
        <p:txBody>
          <a:bodyPr wrap="square" lIns="0" tIns="0" rIns="0" bIns="0" rtlCol="0" anchor="t"/>
          <a:lstStyle/>
          <a:p>
            <a:pPr algn="l" indent="0" marL="0">
              <a:lnSpc>
                <a:spcPct val="115000"/>
              </a:lnSpc>
              <a:buNone/>
            </a:pPr>
            <a:r>
              <a:rPr lang="en-US" sz="947" b="1" dirty="0">
                <a:solidFill>
                  <a:srgbClr val="E4E21F"/>
                </a:solidFill>
                <a:latin typeface="Arial" pitchFamily="34" charset="0"/>
                <a:ea typeface="Arial" pitchFamily="34" charset="-122"/>
                <a:cs typeface="Arial" pitchFamily="34" charset="-120"/>
              </a:rPr>
              <a:t>Есть завтрак
</a:t>
            </a:r>
            <a:endParaRPr lang="en-US" sz="947" dirty="0"/>
          </a:p>
        </p:txBody>
      </p:sp>
      <p:sp>
        <p:nvSpPr>
          <p:cNvPr id="12" name="Text 6"/>
          <p:cNvSpPr txBox="1"/>
          <p:nvPr/>
        </p:nvSpPr>
        <p:spPr>
          <a:xfrm>
            <a:off x="360122" y="2838341"/>
            <a:ext cx="3784200" cy="416700"/>
          </a:xfrm>
          <a:prstGeom prst="rect">
            <a:avLst/>
          </a:prstGeom>
          <a:noFill/>
          <a:ln/>
        </p:spPr>
        <p:txBody>
          <a:bodyPr wrap="square" lIns="0" tIns="0" rIns="0" bIns="0" rtlCol="0" anchor="t"/>
          <a:lstStyle/>
          <a:p>
            <a:pPr algn="l" indent="0" marL="0">
              <a:lnSpc>
                <a:spcPct val="115000"/>
              </a:lnSpc>
              <a:buNone/>
            </a:pPr>
            <a:r>
              <a:rPr lang="en-US" sz="931" dirty="0">
                <a:solidFill>
                  <a:srgbClr val="E4E21F"/>
                </a:solidFill>
                <a:latin typeface="Arial" pitchFamily="34" charset="0"/>
                <a:ea typeface="Arial" pitchFamily="34" charset="-122"/>
                <a:cs typeface="Arial" pitchFamily="34" charset="-120"/>
              </a:rPr>
              <a:t>Вода поддерживает самочувствие и помогает коже выглядеть лучше. Когда ученик пьёт достаточно воды, ему легче оставаться бодрым и внимательным во время школьных занятий.
</a:t>
            </a:r>
            <a:endParaRPr lang="en-US" sz="931" dirty="0"/>
          </a:p>
        </p:txBody>
      </p:sp>
      <p:sp>
        <p:nvSpPr>
          <p:cNvPr id="13" name="Text 7"/>
          <p:cNvSpPr txBox="1"/>
          <p:nvPr/>
        </p:nvSpPr>
        <p:spPr>
          <a:xfrm>
            <a:off x="360122" y="2642034"/>
            <a:ext cx="3784200" cy="138300"/>
          </a:xfrm>
          <a:prstGeom prst="rect">
            <a:avLst/>
          </a:prstGeom>
          <a:noFill/>
          <a:ln/>
        </p:spPr>
        <p:txBody>
          <a:bodyPr wrap="square" lIns="0" tIns="0" rIns="0" bIns="0" rtlCol="0" anchor="t"/>
          <a:lstStyle/>
          <a:p>
            <a:pPr algn="l" indent="0" marL="0">
              <a:lnSpc>
                <a:spcPct val="115000"/>
              </a:lnSpc>
              <a:buNone/>
            </a:pPr>
            <a:r>
              <a:rPr lang="en-US" sz="947" b="1" dirty="0">
                <a:solidFill>
                  <a:srgbClr val="E4E21F"/>
                </a:solidFill>
                <a:latin typeface="Arial" pitchFamily="34" charset="0"/>
                <a:ea typeface="Arial" pitchFamily="34" charset="-122"/>
                <a:cs typeface="Arial" pitchFamily="34" charset="-120"/>
              </a:rPr>
              <a:t>Пить воду
</a:t>
            </a:r>
            <a:endParaRPr lang="en-US" sz="947" dirty="0"/>
          </a:p>
        </p:txBody>
      </p:sp>
      <p:sp>
        <p:nvSpPr>
          <p:cNvPr id="14" name="Text 8"/>
          <p:cNvSpPr txBox="1"/>
          <p:nvPr/>
        </p:nvSpPr>
        <p:spPr>
          <a:xfrm>
            <a:off x="360122" y="3564546"/>
            <a:ext cx="3784200" cy="416700"/>
          </a:xfrm>
          <a:prstGeom prst="rect">
            <a:avLst/>
          </a:prstGeom>
          <a:noFill/>
          <a:ln/>
        </p:spPr>
        <p:txBody>
          <a:bodyPr wrap="square" lIns="0" tIns="0" rIns="0" bIns="0" rtlCol="0" anchor="t"/>
          <a:lstStyle/>
          <a:p>
            <a:pPr algn="l" indent="0" marL="0">
              <a:lnSpc>
                <a:spcPct val="115000"/>
              </a:lnSpc>
              <a:buNone/>
            </a:pPr>
            <a:r>
              <a:rPr lang="en-US" sz="931" dirty="0">
                <a:solidFill>
                  <a:srgbClr val="E4E21F"/>
                </a:solidFill>
                <a:latin typeface="Arial" pitchFamily="34" charset="0"/>
                <a:ea typeface="Arial" pitchFamily="34" charset="-122"/>
                <a:cs typeface="Arial" pitchFamily="34" charset="-120"/>
              </a:rPr>
              <a:t>Ежедневная активность делает тело сильнее и улучшает осанку. Даже прогулка, игры на улице или короткая зарядка помогают чувствовать себя более энергично.
</a:t>
            </a:r>
            <a:endParaRPr lang="en-US" sz="931" dirty="0"/>
          </a:p>
        </p:txBody>
      </p:sp>
      <p:sp>
        <p:nvSpPr>
          <p:cNvPr id="15" name="Text 9"/>
          <p:cNvSpPr txBox="1"/>
          <p:nvPr/>
        </p:nvSpPr>
        <p:spPr>
          <a:xfrm>
            <a:off x="360122" y="3368238"/>
            <a:ext cx="3784200" cy="138300"/>
          </a:xfrm>
          <a:prstGeom prst="rect">
            <a:avLst/>
          </a:prstGeom>
          <a:noFill/>
          <a:ln/>
        </p:spPr>
        <p:txBody>
          <a:bodyPr wrap="square" lIns="0" tIns="0" rIns="0" bIns="0" rtlCol="0" anchor="t"/>
          <a:lstStyle/>
          <a:p>
            <a:pPr algn="l" indent="0" marL="0">
              <a:lnSpc>
                <a:spcPct val="115000"/>
              </a:lnSpc>
              <a:buNone/>
            </a:pPr>
            <a:r>
              <a:rPr lang="en-US" sz="947" b="1" dirty="0">
                <a:solidFill>
                  <a:srgbClr val="E4E21F"/>
                </a:solidFill>
                <a:latin typeface="Arial" pitchFamily="34" charset="0"/>
                <a:ea typeface="Arial" pitchFamily="34" charset="-122"/>
                <a:cs typeface="Arial" pitchFamily="34" charset="-120"/>
              </a:rPr>
              <a:t>Двигаться каждый день
</a:t>
            </a:r>
            <a:endParaRPr lang="en-US" sz="947" dirty="0"/>
          </a:p>
        </p:txBody>
      </p:sp>
      <p:sp>
        <p:nvSpPr>
          <p:cNvPr id="16" name="Text 10"/>
          <p:cNvSpPr txBox="1"/>
          <p:nvPr/>
        </p:nvSpPr>
        <p:spPr>
          <a:xfrm>
            <a:off x="360000" y="4290750"/>
            <a:ext cx="3784200" cy="416700"/>
          </a:xfrm>
          <a:prstGeom prst="rect">
            <a:avLst/>
          </a:prstGeom>
          <a:noFill/>
          <a:ln/>
        </p:spPr>
        <p:txBody>
          <a:bodyPr wrap="square" lIns="0" tIns="0" rIns="0" bIns="0" rtlCol="0" anchor="t"/>
          <a:lstStyle/>
          <a:p>
            <a:pPr algn="l" indent="0" marL="0">
              <a:lnSpc>
                <a:spcPct val="115000"/>
              </a:lnSpc>
              <a:buNone/>
            </a:pPr>
            <a:r>
              <a:rPr lang="en-US" sz="931" dirty="0">
                <a:solidFill>
                  <a:srgbClr val="E4E21F"/>
                </a:solidFill>
                <a:latin typeface="Arial" pitchFamily="34" charset="0"/>
                <a:ea typeface="Arial" pitchFamily="34" charset="-122"/>
                <a:cs typeface="Arial" pitchFamily="34" charset="-120"/>
              </a:rPr>
              <a:t>Меньше экранов перед сном помогает быстрее расслабиться и лучше заснуть. Такая привычка особенно полезна для школьников, которым нужен хороший отдых и стабильная энергия.
</a:t>
            </a:r>
            <a:endParaRPr lang="en-US" sz="931" dirty="0"/>
          </a:p>
        </p:txBody>
      </p:sp>
      <p:sp>
        <p:nvSpPr>
          <p:cNvPr id="17" name="Text 11"/>
          <p:cNvSpPr txBox="1"/>
          <p:nvPr/>
        </p:nvSpPr>
        <p:spPr>
          <a:xfrm>
            <a:off x="360000" y="4094443"/>
            <a:ext cx="3784200" cy="138300"/>
          </a:xfrm>
          <a:prstGeom prst="rect">
            <a:avLst/>
          </a:prstGeom>
          <a:noFill/>
          <a:ln/>
        </p:spPr>
        <p:txBody>
          <a:bodyPr wrap="square" lIns="0" tIns="0" rIns="0" bIns="0" rtlCol="0" anchor="t"/>
          <a:lstStyle/>
          <a:p>
            <a:pPr algn="l" indent="0" marL="0">
              <a:lnSpc>
                <a:spcPct val="115000"/>
              </a:lnSpc>
              <a:buNone/>
            </a:pPr>
            <a:r>
              <a:rPr lang="en-US" sz="947" b="1" dirty="0">
                <a:solidFill>
                  <a:srgbClr val="E4E21F"/>
                </a:solidFill>
                <a:latin typeface="Arial" pitchFamily="34" charset="0"/>
                <a:ea typeface="Arial" pitchFamily="34" charset="-122"/>
                <a:cs typeface="Arial" pitchFamily="34" charset="-120"/>
              </a:rPr>
              <a:t>Снижать экранное время вечером
</a:t>
            </a:r>
            <a:endParaRPr lang="en-US" sz="947"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4028" y="1311376"/>
            <a:ext cx="8415944" cy="3189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6328200" cy="3795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Mini speaking model: from habit to appearance
</a:t>
            </a:r>
            <a:endParaRPr lang="en-US" sz="1812" dirty="0"/>
          </a:p>
        </p:txBody>
      </p:sp>
      <p:sp>
        <p:nvSpPr>
          <p:cNvPr id="8"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17</a:t>
            </a:r>
            <a:endParaRPr lang="en-US" sz="489" dirty="0"/>
          </a:p>
        </p:txBody>
      </p:sp>
      <p:sp>
        <p:nvSpPr>
          <p:cNvPr id="9" name="Text 2"/>
          <p:cNvSpPr txBox="1"/>
          <p:nvPr/>
        </p:nvSpPr>
        <p:spPr>
          <a:xfrm>
            <a:off x="360000" y="868485"/>
            <a:ext cx="6328200" cy="237000"/>
          </a:xfrm>
          <a:prstGeom prst="rect">
            <a:avLst/>
          </a:prstGeom>
          <a:noFill/>
          <a:ln/>
        </p:spPr>
        <p:txBody>
          <a:bodyPr wrap="square" lIns="0" tIns="0" rIns="0" bIns="0" rtlCol="0" anchor="t"/>
          <a:lstStyle/>
          <a:p>
            <a:pPr algn="l" indent="0" marL="0">
              <a:lnSpc>
                <a:spcPct val="100000"/>
              </a:lnSpc>
              <a:buNone/>
            </a:pPr>
            <a:r>
              <a:rPr lang="en-US" sz="1026" dirty="0">
                <a:solidFill>
                  <a:srgbClr val="E4E21F"/>
                </a:solidFill>
                <a:latin typeface="Arial" pitchFamily="34" charset="0"/>
                <a:ea typeface="Arial" pitchFamily="34" charset="-122"/>
                <a:cs typeface="Arial" pitchFamily="34" charset="-120"/>
              </a:rPr>
              <a:t>Схема помогает строить короткий ответ по модели: привычка → результат в организме → внешний вид.
</a:t>
            </a:r>
            <a:endParaRPr lang="en-US" sz="1026"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3119335"/>
            <a:ext cx="8424000" cy="158772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440700"/>
            <a:ext cx="84189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A day in a healthy school routine
</a:t>
            </a:r>
            <a:endParaRPr lang="en-US" sz="1812" dirty="0"/>
          </a:p>
        </p:txBody>
      </p:sp>
      <p:sp>
        <p:nvSpPr>
          <p:cNvPr id="11" name="Text 1"/>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18</a:t>
            </a:r>
            <a:endParaRPr lang="en-US" sz="489" dirty="0"/>
          </a:p>
        </p:txBody>
      </p:sp>
      <p:sp>
        <p:nvSpPr>
          <p:cNvPr id="12" name="Text 2"/>
          <p:cNvSpPr txBox="1"/>
          <p:nvPr/>
        </p:nvSpPr>
        <p:spPr>
          <a:xfrm>
            <a:off x="362475" y="1525910"/>
            <a:ext cx="2026500" cy="1204800"/>
          </a:xfrm>
          <a:prstGeom prst="rect">
            <a:avLst/>
          </a:prstGeom>
          <a:noFill/>
          <a:ln/>
        </p:spPr>
        <p:txBody>
          <a:bodyPr wrap="square" lIns="0" tIns="0" rIns="0" bIns="0" rtlCol="0" anchor="t"/>
          <a:lstStyle/>
          <a:p>
            <a:pPr algn="l" indent="0" marL="0">
              <a:lnSpc>
                <a:spcPct val="115000"/>
              </a:lnSpc>
              <a:buNone/>
            </a:pPr>
            <a:r>
              <a:rPr lang="en-US" sz="1243" b="1" dirty="0">
                <a:solidFill>
                  <a:srgbClr val="E4E21F"/>
                </a:solidFill>
                <a:latin typeface="Arial" pitchFamily="34" charset="0"/>
                <a:ea typeface="Arial" pitchFamily="34" charset="-122"/>
                <a:cs typeface="Arial" pitchFamily="34" charset="-120"/>
              </a:rPr>
              <a:t>Утро
</a:t>
            </a:r>
            <a:pPr algn="l" indent="0" marL="0">
              <a:lnSpc>
                <a:spcPct val="115000"/>
              </a:lnSpc>
              <a:buNone/>
            </a:pPr>
            <a:r>
              <a:rPr lang="en-US" sz="146"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119" dirty="0">
                <a:solidFill>
                  <a:srgbClr val="E4E21F"/>
                </a:solidFill>
                <a:latin typeface="Arial" pitchFamily="34" charset="0"/>
                <a:ea typeface="Arial" pitchFamily="34" charset="-122"/>
                <a:cs typeface="Arial" pitchFamily="34" charset="-120"/>
              </a:rPr>
              <a:t>День лучше начинать рано, с завтрака и спокойных сборов в школу. Такая привычка помогает прийти на уроки без спешки и сохранить силы для первой половины дня.
</a:t>
            </a:r>
            <a:endParaRPr lang="en-US" sz="1243" dirty="0"/>
          </a:p>
        </p:txBody>
      </p:sp>
      <p:sp>
        <p:nvSpPr>
          <p:cNvPr id="13" name="Text 3"/>
          <p:cNvSpPr txBox="1"/>
          <p:nvPr/>
        </p:nvSpPr>
        <p:spPr>
          <a:xfrm>
            <a:off x="2493325" y="1525921"/>
            <a:ext cx="2026500" cy="1204800"/>
          </a:xfrm>
          <a:prstGeom prst="rect">
            <a:avLst/>
          </a:prstGeom>
          <a:noFill/>
          <a:ln/>
        </p:spPr>
        <p:txBody>
          <a:bodyPr wrap="square" lIns="0" tIns="0" rIns="0" bIns="0" rtlCol="0" anchor="t"/>
          <a:lstStyle/>
          <a:p>
            <a:pPr algn="l" indent="0" marL="0">
              <a:lnSpc>
                <a:spcPct val="115000"/>
              </a:lnSpc>
              <a:buNone/>
            </a:pPr>
            <a:r>
              <a:rPr lang="en-US" sz="1112" b="1" dirty="0">
                <a:solidFill>
                  <a:srgbClr val="E4E21F"/>
                </a:solidFill>
                <a:latin typeface="Arial" pitchFamily="34" charset="0"/>
                <a:ea typeface="Arial" pitchFamily="34" charset="-122"/>
                <a:cs typeface="Arial" pitchFamily="34" charset="-120"/>
              </a:rPr>
              <a:t>День в школе
</a:t>
            </a:r>
            <a:pPr algn="l" indent="0" marL="0">
              <a:lnSpc>
                <a:spcPct val="115000"/>
              </a:lnSpc>
              <a:buNone/>
            </a:pPr>
            <a:r>
              <a:rPr lang="en-US" sz="131"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01" dirty="0">
                <a:solidFill>
                  <a:srgbClr val="E4E21F"/>
                </a:solidFill>
                <a:latin typeface="Arial" pitchFamily="34" charset="0"/>
                <a:ea typeface="Arial" pitchFamily="34" charset="-122"/>
                <a:cs typeface="Arial" pitchFamily="34" charset="-120"/>
              </a:rPr>
              <a:t>Во время занятий полезно пить воду, нормально обедать и больше двигаться на переменах. Эти простые действия поддерживают внимание, уменьшают усталость и помогают чувствовать себя бодрее.
</a:t>
            </a:r>
            <a:endParaRPr lang="en-US" sz="1112" dirty="0"/>
          </a:p>
        </p:txBody>
      </p:sp>
      <p:sp>
        <p:nvSpPr>
          <p:cNvPr id="14" name="Text 4"/>
          <p:cNvSpPr txBox="1"/>
          <p:nvPr/>
        </p:nvSpPr>
        <p:spPr>
          <a:xfrm>
            <a:off x="4624175" y="1525931"/>
            <a:ext cx="2026500" cy="1204800"/>
          </a:xfrm>
          <a:prstGeom prst="rect">
            <a:avLst/>
          </a:prstGeom>
          <a:noFill/>
          <a:ln/>
        </p:spPr>
        <p:txBody>
          <a:bodyPr wrap="square" lIns="0" tIns="0" rIns="0" bIns="0" rtlCol="0" anchor="t"/>
          <a:lstStyle/>
          <a:p>
            <a:pPr algn="l" indent="0" marL="0">
              <a:lnSpc>
                <a:spcPct val="115000"/>
              </a:lnSpc>
              <a:buNone/>
            </a:pPr>
            <a:r>
              <a:rPr lang="en-US" sz="1112" b="1" dirty="0">
                <a:solidFill>
                  <a:srgbClr val="E4E21F"/>
                </a:solidFill>
                <a:latin typeface="Arial" pitchFamily="34" charset="0"/>
                <a:ea typeface="Arial" pitchFamily="34" charset="-122"/>
                <a:cs typeface="Arial" pitchFamily="34" charset="-120"/>
              </a:rPr>
              <a:t>После уроков
</a:t>
            </a:r>
            <a:pPr algn="l" indent="0" marL="0">
              <a:lnSpc>
                <a:spcPct val="115000"/>
              </a:lnSpc>
              <a:buNone/>
            </a:pPr>
            <a:r>
              <a:rPr lang="en-US" sz="131"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01" dirty="0">
                <a:solidFill>
                  <a:srgbClr val="E4E21F"/>
                </a:solidFill>
                <a:latin typeface="Arial" pitchFamily="34" charset="0"/>
                <a:ea typeface="Arial" pitchFamily="34" charset="-122"/>
                <a:cs typeface="Arial" pitchFamily="34" charset="-120"/>
              </a:rPr>
              <a:t>После школы важно сначала выполнить домашнее задание, а затем немного пройтись или отдохнуть без перегрузки. Короткая активность помогает снять напряжение и переключиться.
</a:t>
            </a:r>
            <a:endParaRPr lang="en-US" sz="1112" dirty="0"/>
          </a:p>
        </p:txBody>
      </p:sp>
      <p:sp>
        <p:nvSpPr>
          <p:cNvPr id="15" name="Text 5"/>
          <p:cNvSpPr txBox="1"/>
          <p:nvPr/>
        </p:nvSpPr>
        <p:spPr>
          <a:xfrm>
            <a:off x="6755025" y="1525910"/>
            <a:ext cx="2026500" cy="1204800"/>
          </a:xfrm>
          <a:prstGeom prst="rect">
            <a:avLst/>
          </a:prstGeom>
          <a:noFill/>
          <a:ln/>
        </p:spPr>
        <p:txBody>
          <a:bodyPr wrap="square" lIns="0" tIns="0" rIns="0" bIns="0" rtlCol="0" anchor="t"/>
          <a:lstStyle/>
          <a:p>
            <a:pPr algn="l" indent="0" marL="0">
              <a:lnSpc>
                <a:spcPct val="115000"/>
              </a:lnSpc>
              <a:buNone/>
            </a:pPr>
            <a:r>
              <a:rPr lang="en-US" sz="1205" b="1" dirty="0">
                <a:solidFill>
                  <a:srgbClr val="E4E21F"/>
                </a:solidFill>
                <a:latin typeface="Arial" pitchFamily="34" charset="0"/>
                <a:ea typeface="Arial" pitchFamily="34" charset="-122"/>
                <a:cs typeface="Arial" pitchFamily="34" charset="-120"/>
              </a:rPr>
              <a:t>Вечер
</a:t>
            </a:r>
            <a:pPr algn="l" indent="0" marL="0">
              <a:lnSpc>
                <a:spcPct val="115000"/>
              </a:lnSpc>
              <a:buNone/>
            </a:pPr>
            <a:r>
              <a:rPr lang="en-US" sz="142" b="1" dirty="0">
                <a:solidFill>
                  <a:srgbClr val="E4E21F"/>
                </a:solidFill>
                <a:latin typeface="Arial" pitchFamily="34" charset="0"/>
                <a:ea typeface="Arial" pitchFamily="34" charset="-122"/>
                <a:cs typeface="Arial" pitchFamily="34" charset="-120"/>
              </a:rPr>
              <a:t>
</a:t>
            </a:r>
            <a:pPr algn="l" indent="0" marL="0">
              <a:lnSpc>
                <a:spcPct val="115000"/>
              </a:lnSpc>
              <a:buNone/>
            </a:pPr>
            <a:r>
              <a:rPr lang="en-US" sz="1085" dirty="0">
                <a:solidFill>
                  <a:srgbClr val="E4E21F"/>
                </a:solidFill>
                <a:latin typeface="Arial" pitchFamily="34" charset="0"/>
                <a:ea typeface="Arial" pitchFamily="34" charset="-122"/>
                <a:cs typeface="Arial" pitchFamily="34" charset="-120"/>
              </a:rPr>
              <a:t>Перед сном лучше сократить время у экрана, подготовить вещи на завтра и лечь спать пораньше. Такой режим делает утро спокойнее и помогает сохранить ровную энергию.
</a:t>
            </a:r>
            <a:endParaRPr lang="en-US" sz="1205"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292050" y="2290607"/>
            <a:ext cx="4491900" cy="122206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440700"/>
            <a:ext cx="5843100" cy="579000"/>
          </a:xfrm>
          <a:prstGeom prst="rect">
            <a:avLst/>
          </a:prstGeom>
          <a:noFill/>
          <a:ln/>
        </p:spPr>
        <p:txBody>
          <a:bodyPr wrap="square" lIns="0" tIns="0" rIns="0" bIns="0" rtlCol="0" anchor="ctr"/>
          <a:lstStyle/>
          <a:p>
            <a:pPr algn="l" indent="0" marL="0">
              <a:lnSpc>
                <a:spcPct val="100000"/>
              </a:lnSpc>
              <a:buNone/>
            </a:pPr>
            <a:r>
              <a:rPr lang="en-US" sz="1812" b="1" dirty="0">
                <a:solidFill>
                  <a:srgbClr val="E4E21F"/>
                </a:solidFill>
                <a:latin typeface="Arial" pitchFamily="34" charset="0"/>
                <a:ea typeface="Arial" pitchFamily="34" charset="-122"/>
                <a:cs typeface="Arial" pitchFamily="34" charset="-120"/>
              </a:rPr>
              <a:t>Mini checklist for class discussion
</a:t>
            </a:r>
            <a:endParaRPr lang="en-US" sz="1812" dirty="0"/>
          </a:p>
        </p:txBody>
      </p:sp>
      <p:sp>
        <p:nvSpPr>
          <p:cNvPr id="8" name="Text 1"/>
          <p:cNvSpPr txBox="1"/>
          <p:nvPr/>
        </p:nvSpPr>
        <p:spPr>
          <a:xfrm>
            <a:off x="360000" y="1762938"/>
            <a:ext cx="3681900" cy="1065900"/>
          </a:xfrm>
          <a:prstGeom prst="rect">
            <a:avLst/>
          </a:prstGeom>
          <a:noFill/>
          <a:ln/>
        </p:spPr>
        <p:txBody>
          <a:bodyPr wrap="square" lIns="0" tIns="0" rIns="0" bIns="0" rtlCol="0" anchor="b"/>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Таблица показывает, как повседневные привычки связаны с самочувствием и внешним впечатлением.
</a:t>
            </a:r>
            <a:endParaRPr lang="en-US" sz="1302" dirty="0"/>
          </a:p>
        </p:txBody>
      </p:sp>
      <p:sp>
        <p:nvSpPr>
          <p:cNvPr id="9" name="Text 2"/>
          <p:cNvSpPr txBox="1"/>
          <p:nvPr/>
        </p:nvSpPr>
        <p:spPr>
          <a:xfrm>
            <a:off x="8863808" y="4930166"/>
            <a:ext cx="196500" cy="71400"/>
          </a:xfrm>
          <a:prstGeom prst="rect">
            <a:avLst/>
          </a:prstGeom>
          <a:noFill/>
          <a:ln/>
        </p:spPr>
        <p:txBody>
          <a:bodyPr wrap="square" lIns="0" tIns="0" rIns="0" bIns="0" rtlCol="0" anchor="ctr"/>
          <a:lstStyle/>
          <a:p>
            <a:pPr algn="ctr" indent="0" marL="0">
              <a:lnSpc>
                <a:spcPct val="115000"/>
              </a:lnSpc>
              <a:buNone/>
            </a:pPr>
            <a:r>
              <a:rPr lang="en-US" sz="489" dirty="0">
                <a:solidFill>
                  <a:srgbClr val="E4E21F"/>
                </a:solidFill>
                <a:latin typeface="Arial" pitchFamily="34" charset="0"/>
                <a:ea typeface="Arial" pitchFamily="34" charset="-122"/>
                <a:cs typeface="Arial" pitchFamily="34" charset="-120"/>
              </a:rPr>
              <a:t>19</a:t>
            </a:r>
            <a:endParaRPr lang="en-US" sz="489" dirty="0"/>
          </a:p>
        </p:txBody>
      </p:sp>
      <p:sp>
        <p:nvSpPr>
          <p:cNvPr id="10" name="Text 3"/>
          <p:cNvSpPr txBox="1"/>
          <p:nvPr/>
        </p:nvSpPr>
        <p:spPr>
          <a:xfrm>
            <a:off x="360000" y="2974513"/>
            <a:ext cx="3681900" cy="1065900"/>
          </a:xfrm>
          <a:prstGeom prst="rect">
            <a:avLst/>
          </a:prstGeom>
          <a:noFill/>
          <a:ln/>
        </p:spPr>
        <p:txBody>
          <a:bodyPr wrap="square" lIns="0" tIns="0" rIns="0" bIns="0" rtlCol="0" anchor="t"/>
          <a:lstStyle/>
          <a:p>
            <a:pPr algn="l" indent="0" marL="0">
              <a:lnSpc>
                <a:spcPct val="115000"/>
              </a:lnSpc>
              <a:buNone/>
            </a:pPr>
            <a:r>
              <a:rPr lang="en-US" sz="1302" dirty="0">
                <a:solidFill>
                  <a:srgbClr val="E4E21F"/>
                </a:solidFill>
                <a:latin typeface="Arial" pitchFamily="34" charset="0"/>
                <a:ea typeface="Arial" pitchFamily="34" charset="-122"/>
                <a:cs typeface="Arial" pitchFamily="34" charset="-120"/>
              </a:rPr>
              <a:t>Небольшие ежедневные привычки постепенно улучшают и самочувствие, и внешний вид.
</a:t>
            </a:r>
            <a:endParaRPr lang="en-US" sz="1302" dirty="0"/>
          </a:p>
        </p:txBody>
      </p:sp>
      <p:sp>
        <p:nvSpPr>
          <p:cNvPr id="11" name="Text 4"/>
          <p:cNvSpPr txBox="1"/>
          <p:nvPr/>
        </p:nvSpPr>
        <p:spPr>
          <a:xfrm>
            <a:off x="360000" y="4143450"/>
            <a:ext cx="3681900" cy="171600"/>
          </a:xfrm>
          <a:prstGeom prst="rect">
            <a:avLst/>
          </a:prstGeom>
          <a:noFill/>
          <a:ln/>
        </p:spPr>
        <p:txBody>
          <a:bodyPr wrap="square" lIns="0" tIns="0" rIns="0" bIns="0" rtlCol="0" anchor="ctr"/>
          <a:lstStyle/>
          <a:p>
            <a:pPr algn="l" indent="0" marL="0">
              <a:lnSpc>
                <a:spcPct val="115000"/>
              </a:lnSpc>
              <a:buNone/>
            </a:pPr>
            <a:r>
              <a:rPr lang="en-US" sz="802" dirty="0">
                <a:solidFill>
                  <a:srgbClr val="E4E21F"/>
                </a:solidFill>
                <a:latin typeface="Arial" pitchFamily="34" charset="0"/>
                <a:ea typeface="Arial" pitchFamily="34" charset="-122"/>
                <a:cs typeface="Arial" pitchFamily="34" charset="-120"/>
              </a:rPr>
              <a:t>Классная лексика и общие сведения о здоровом образе жизни
</a:t>
            </a:r>
            <a:endParaRPr lang="en-US" sz="80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705952" y="2012050"/>
            <a:ext cx="5732100" cy="501600"/>
          </a:xfrm>
          <a:prstGeom prst="rect">
            <a:avLst/>
          </a:prstGeom>
          <a:noFill/>
          <a:ln/>
        </p:spPr>
        <p:txBody>
          <a:bodyPr wrap="square" lIns="0" tIns="0" rIns="0" bIns="0" rtlCol="0" anchor="ctr"/>
          <a:lstStyle/>
          <a:p>
            <a:pPr algn="ctr" indent="0" marL="0">
              <a:lnSpc>
                <a:spcPct val="100000"/>
              </a:lnSpc>
              <a:buNone/>
            </a:pPr>
            <a:r>
              <a:rPr lang="en-US" sz="2012" b="1" dirty="0">
                <a:solidFill>
                  <a:srgbClr val="E4E21F"/>
                </a:solidFill>
                <a:latin typeface="Arial" pitchFamily="34" charset="0"/>
                <a:ea typeface="Arial" pitchFamily="34" charset="-122"/>
                <a:cs typeface="Arial" pitchFamily="34" charset="-120"/>
              </a:rPr>
              <a:t>Главный вывод урока
</a:t>
            </a:r>
            <a:endParaRPr lang="en-US" sz="2012" dirty="0"/>
          </a:p>
        </p:txBody>
      </p:sp>
      <p:sp>
        <p:nvSpPr>
          <p:cNvPr id="5" name="Text 1"/>
          <p:cNvSpPr txBox="1"/>
          <p:nvPr/>
        </p:nvSpPr>
        <p:spPr>
          <a:xfrm>
            <a:off x="2290118" y="2714743"/>
            <a:ext cx="4509300" cy="679800"/>
          </a:xfrm>
          <a:prstGeom prst="rect">
            <a:avLst/>
          </a:prstGeom>
          <a:noFill/>
          <a:ln/>
        </p:spPr>
        <p:txBody>
          <a:bodyPr wrap="square" lIns="0" tIns="0" rIns="0" bIns="0" rtlCol="0" anchor="t"/>
          <a:lstStyle/>
          <a:p>
            <a:pPr algn="ctr" indent="0" marL="0">
              <a:lnSpc>
                <a:spcPct val="115000"/>
              </a:lnSpc>
              <a:buNone/>
            </a:pPr>
            <a:r>
              <a:rPr lang="en-US" sz="1000" dirty="0">
                <a:solidFill>
                  <a:srgbClr val="E4E21F"/>
                </a:solidFill>
                <a:latin typeface="Arial" pitchFamily="34" charset="0"/>
                <a:ea typeface="Arial" pitchFamily="34" charset="-122"/>
                <a:cs typeface="Arial" pitchFamily="34" charset="-120"/>
              </a:rPr>
              <a:t>Сон, питание, движение, стресс и гигиена заметно влияют на то, как выглядит и чувствует себя человек. Здоровые привычки помогают школьнику быть бодрее, увереннее и успешнее в учёбе.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2026-05-30T15:08:35Z</dcterms:created>
  <dcterms:modified xsi:type="dcterms:W3CDTF">2026-05-30T15:08:35Z</dcterms:modified>
</cp:coreProperties>
</file>