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85695" y="0"/>
            <a:ext cx="505811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29275" y="206227"/>
            <a:ext cx="4158600" cy="1194900"/>
          </a:xfrm>
          <a:prstGeom prst="rect">
            <a:avLst/>
          </a:prstGeom>
          <a:noFill/>
          <a:ln/>
        </p:spPr>
        <p:txBody>
          <a:bodyPr wrap="square" lIns="0" tIns="0" rIns="0" bIns="0" rtlCol="0" anchor="t"/>
          <a:lstStyle/>
          <a:p>
            <a:pPr algn="l" indent="0" marL="0">
              <a:lnSpc>
                <a:spcPct val="100000"/>
              </a:lnSpc>
              <a:buNone/>
            </a:pPr>
            <a:r>
              <a:rPr lang="en-US" sz="2454" dirty="0">
                <a:solidFill>
                  <a:srgbClr val="000000"/>
                </a:solidFill>
                <a:latin typeface="Arial" pitchFamily="34" charset="0"/>
                <a:ea typeface="Arial" pitchFamily="34" charset="-122"/>
                <a:cs typeface="Arial" pitchFamily="34" charset="-120"/>
              </a:rPr>
              <a:t>Граничные и внутренние точки плоских фигур: основа понятия замкнутой области
</a:t>
            </a:r>
            <a:endParaRPr lang="en-US" sz="2454" dirty="0"/>
          </a:p>
        </p:txBody>
      </p:sp>
      <p:sp>
        <p:nvSpPr>
          <p:cNvPr id="6" name="Text 1"/>
          <p:cNvSpPr txBox="1"/>
          <p:nvPr/>
        </p:nvSpPr>
        <p:spPr>
          <a:xfrm>
            <a:off x="229275" y="1796850"/>
            <a:ext cx="4579500" cy="15507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Плоскую фигуру описывают как множество точек: внутри, на границе и снаружи.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9E9E"/>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4300" y="1257078"/>
            <a:ext cx="4567800" cy="369349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45250" y="1256725"/>
            <a:ext cx="3924300" cy="33105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10 классе эти понятия связывают планиметрию с координатами и графиками неравенств. Они позволяют безошибочно различать точки внутри области, на её краю и вне неё — и понимать, как меняется множество при переходе от строгих неравенств к нестрогим.
</a:t>
            </a:r>
            <a:endParaRPr lang="en-US" sz="1200" dirty="0"/>
          </a:p>
        </p:txBody>
      </p:sp>
      <p:sp>
        <p:nvSpPr>
          <p:cNvPr id="5" name="Text 1"/>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Зачем это в школьной геометрии?
</a:t>
            </a:r>
            <a:endParaRPr lang="en-US" sz="2600" dirty="0"/>
          </a:p>
        </p:txBody>
      </p:sp>
      <p:sp>
        <p:nvSpPr>
          <p:cNvPr id="6" name="Text 2"/>
          <p:cNvSpPr txBox="1"/>
          <p:nvPr/>
        </p:nvSpPr>
        <p:spPr>
          <a:xfrm>
            <a:off x="85800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3DFD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1419" y="1275937"/>
            <a:ext cx="234413" cy="26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815156" y="1275937"/>
            <a:ext cx="234413" cy="26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81419" y="3203566"/>
            <a:ext cx="234413" cy="26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Плоская фигура — это состав точек
</a:t>
            </a:r>
            <a:endParaRPr lang="en-US" sz="2600" dirty="0"/>
          </a:p>
        </p:txBody>
      </p:sp>
      <p:sp>
        <p:nvSpPr>
          <p:cNvPr id="11"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3</a:t>
            </a:r>
            <a:endParaRPr lang="en-US" sz="800" dirty="0"/>
          </a:p>
        </p:txBody>
      </p:sp>
      <p:sp>
        <p:nvSpPr>
          <p:cNvPr id="12" name="Text 2"/>
          <p:cNvSpPr txBox="1"/>
          <p:nvPr/>
        </p:nvSpPr>
        <p:spPr>
          <a:xfrm>
            <a:off x="251675" y="1779186"/>
            <a:ext cx="4042200" cy="7296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Если точка относится к множеству фигуры так, что любой её «маленький круг» целиком остаётся внутри, она считается принадлежащей фигуре. На координатной плоскости это читается как область на графике.
</a:t>
            </a:r>
            <a:endParaRPr lang="en-US" sz="1100" dirty="0"/>
          </a:p>
        </p:txBody>
      </p:sp>
      <p:sp>
        <p:nvSpPr>
          <p:cNvPr id="13" name="Text 3"/>
          <p:cNvSpPr txBox="1"/>
          <p:nvPr/>
        </p:nvSpPr>
        <p:spPr>
          <a:xfrm>
            <a:off x="781700" y="1227487"/>
            <a:ext cx="35121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Точки внутри фигуры
</a:t>
            </a:r>
            <a:endParaRPr lang="en-US" sz="1200" dirty="0"/>
          </a:p>
        </p:txBody>
      </p:sp>
      <p:sp>
        <p:nvSpPr>
          <p:cNvPr id="14" name="Text 4"/>
          <p:cNvSpPr txBox="1"/>
          <p:nvPr/>
        </p:nvSpPr>
        <p:spPr>
          <a:xfrm>
            <a:off x="4649962" y="1779111"/>
            <a:ext cx="4042200" cy="7296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Точка граничит с фигурами двух миров: рядом с ней в любой окрестности есть и точки множества, и точки вне него. Поэтому граница не «пропускает» точку — она её отделяет.
</a:t>
            </a:r>
            <a:endParaRPr lang="en-US" sz="1100" dirty="0"/>
          </a:p>
        </p:txBody>
      </p:sp>
      <p:sp>
        <p:nvSpPr>
          <p:cNvPr id="15" name="Text 5"/>
          <p:cNvSpPr txBox="1"/>
          <p:nvPr/>
        </p:nvSpPr>
        <p:spPr>
          <a:xfrm>
            <a:off x="5215437" y="1227487"/>
            <a:ext cx="33219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Точки на границе
</a:t>
            </a:r>
            <a:endParaRPr lang="en-US" sz="1200" dirty="0"/>
          </a:p>
        </p:txBody>
      </p:sp>
      <p:sp>
        <p:nvSpPr>
          <p:cNvPr id="16" name="Text 6"/>
          <p:cNvSpPr txBox="1"/>
          <p:nvPr/>
        </p:nvSpPr>
        <p:spPr>
          <a:xfrm>
            <a:off x="251675" y="3709511"/>
            <a:ext cx="8540700" cy="6528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Для внешней точки можно подобрать окрестность, которая полностью не пересекает множество фигуры. Такое различие важно, чтобы корректно интерпретировать условия на координатной плоскости.
</a:t>
            </a:r>
            <a:endParaRPr lang="en-US" sz="1100" dirty="0"/>
          </a:p>
        </p:txBody>
      </p:sp>
      <p:sp>
        <p:nvSpPr>
          <p:cNvPr id="17" name="Text 7"/>
          <p:cNvSpPr txBox="1"/>
          <p:nvPr/>
        </p:nvSpPr>
        <p:spPr>
          <a:xfrm>
            <a:off x="781700" y="3157875"/>
            <a:ext cx="80106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Точки вне фигуры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105812" y="1576525"/>
            <a:ext cx="3213376" cy="1923300"/>
          </a:xfrm>
          <a:prstGeom prst="rect">
            <a:avLst/>
          </a:prstGeom>
        </p:spPr>
      </p:pic>
      <p:sp>
        <p:nvSpPr>
          <p:cNvPr id="6"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Три типа точек: как их различать
</a:t>
            </a:r>
            <a:endParaRPr lang="en-US" sz="2600" dirty="0"/>
          </a:p>
        </p:txBody>
      </p:sp>
      <p:sp>
        <p:nvSpPr>
          <p:cNvPr id="7" name="Text 1"/>
          <p:cNvSpPr txBox="1"/>
          <p:nvPr/>
        </p:nvSpPr>
        <p:spPr>
          <a:xfrm>
            <a:off x="174000" y="1881900"/>
            <a:ext cx="3652200" cy="604800"/>
          </a:xfrm>
          <a:prstGeom prst="rect">
            <a:avLst/>
          </a:prstGeom>
          <a:noFill/>
          <a:ln/>
        </p:spPr>
        <p:txBody>
          <a:bodyPr wrap="square" lIns="0" tIns="0" rIns="0" bIns="0" rtlCol="0" anchor="ctr"/>
          <a:lstStyle/>
          <a:p>
            <a:pPr algn="l" indent="0" marL="0">
              <a:lnSpc>
                <a:spcPct val="115000"/>
              </a:lnSpc>
              <a:buNone/>
            </a:pPr>
            <a:r>
              <a:rPr lang="en-US" sz="1034" dirty="0">
                <a:solidFill>
                  <a:srgbClr val="000000"/>
                </a:solidFill>
                <a:latin typeface="Arial" pitchFamily="34" charset="0"/>
                <a:ea typeface="Arial" pitchFamily="34" charset="-122"/>
                <a:cs typeface="Arial" pitchFamily="34" charset="-120"/>
              </a:rPr>
              <a:t>Тип точки определяется тем, как ведёт себя любая достаточно малая окрестность вокруг неё: попадает ли она целиком в фигуру, пересекает ли границу или полностью её избегает.
</a:t>
            </a:r>
            <a:endParaRPr lang="en-US" sz="1034" dirty="0"/>
          </a:p>
        </p:txBody>
      </p:sp>
      <p:sp>
        <p:nvSpPr>
          <p:cNvPr id="8" name="Text 2"/>
          <p:cNvSpPr txBox="1"/>
          <p:nvPr/>
        </p:nvSpPr>
        <p:spPr>
          <a:xfrm>
            <a:off x="174000" y="2906100"/>
            <a:ext cx="3652200" cy="604800"/>
          </a:xfrm>
          <a:prstGeom prst="rect">
            <a:avLst/>
          </a:prstGeom>
          <a:noFill/>
          <a:ln/>
        </p:spPr>
        <p:txBody>
          <a:bodyPr wrap="square" lIns="0" tIns="0" rIns="0" bIns="0" rtlCol="0" anchor="ctr"/>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Критерий един: поведение окрестности. Он работает для любых фигур, даже если граница сложная.
</a:t>
            </a:r>
            <a:endParaRPr lang="en-US" sz="1100" dirty="0"/>
          </a:p>
        </p:txBody>
      </p:sp>
      <p:sp>
        <p:nvSpPr>
          <p:cNvPr id="9" name="Text 3"/>
          <p:cNvSpPr txBox="1"/>
          <p:nvPr/>
        </p:nvSpPr>
        <p:spPr>
          <a:xfrm>
            <a:off x="109175" y="4637850"/>
            <a:ext cx="7869000" cy="207900"/>
          </a:xfrm>
          <a:prstGeom prst="rect">
            <a:avLst/>
          </a:prstGeom>
          <a:noFill/>
          <a:ln/>
        </p:spPr>
        <p:txBody>
          <a:bodyPr wrap="square" lIns="0" tIns="0" rIns="0" bIns="0" rtlCol="0" anchor="t"/>
          <a:lstStyle/>
          <a:p>
            <a:pPr algn="l" indent="0" marL="0">
              <a:lnSpc>
                <a:spcPct val="130039"/>
              </a:lnSpc>
              <a:buNone/>
            </a:pPr>
            <a:r>
              <a:rPr lang="en-US" sz="900" dirty="0">
                <a:solidFill>
                  <a:srgbClr val="B7B7B7"/>
                </a:solidFill>
                <a:latin typeface="Arial" pitchFamily="34" charset="0"/>
                <a:ea typeface="Arial" pitchFamily="34" charset="-122"/>
                <a:cs typeface="Arial" pitchFamily="34" charset="-120"/>
              </a:rPr>
              <a:t>Обобщённые определения понятий из школьного курса планиметрии и координатной геометрии.
</a:t>
            </a:r>
            <a:endParaRPr lang="en-US" sz="900" dirty="0"/>
          </a:p>
        </p:txBody>
      </p:sp>
      <p:sp>
        <p:nvSpPr>
          <p:cNvPr id="10"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519" y="1433100"/>
            <a:ext cx="8505262" cy="3400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302325"/>
            <a:ext cx="8508300" cy="4557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Проверка типа точки через окрестность
</a:t>
            </a:r>
            <a:endParaRPr lang="en-US" sz="2600" dirty="0"/>
          </a:p>
        </p:txBody>
      </p:sp>
      <p:sp>
        <p:nvSpPr>
          <p:cNvPr id="6"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5</a:t>
            </a:r>
            <a:endParaRPr lang="en-US" sz="800" dirty="0"/>
          </a:p>
        </p:txBody>
      </p:sp>
      <p:sp>
        <p:nvSpPr>
          <p:cNvPr id="7" name="Text 2"/>
          <p:cNvSpPr txBox="1"/>
          <p:nvPr/>
        </p:nvSpPr>
        <p:spPr>
          <a:xfrm>
            <a:off x="270000" y="819650"/>
            <a:ext cx="8508300" cy="390900"/>
          </a:xfrm>
          <a:prstGeom prst="rect">
            <a:avLst/>
          </a:prstGeom>
          <a:noFill/>
          <a:ln/>
        </p:spPr>
        <p:txBody>
          <a:bodyPr wrap="square" lIns="0" tIns="0" rIns="0" bIns="0" rtlCol="0" anchor="t"/>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Алгоритм опирается на то, целиком ли попадает окрестность точки внутрь фигуры, пересекает ли она границу.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Внутренняя точка
</a:t>
            </a:r>
            <a:endParaRPr lang="en-US" sz="2600" dirty="0"/>
          </a:p>
        </p:txBody>
      </p:sp>
      <p:sp>
        <p:nvSpPr>
          <p:cNvPr id="7" name="Text 1"/>
          <p:cNvSpPr txBox="1"/>
          <p:nvPr/>
        </p:nvSpPr>
        <p:spPr>
          <a:xfrm>
            <a:off x="174300" y="1363475"/>
            <a:ext cx="7132500" cy="6372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Внутренняя точка имеет «запас» до границы: вокруг неё можно провести достаточно маленький круг, который целиком останется внутри фигуры. Тогда вся окрестность принадлежит множеству.
</a:t>
            </a:r>
            <a:endParaRPr lang="en-US" sz="1200" dirty="0"/>
          </a:p>
        </p:txBody>
      </p:sp>
      <p:sp>
        <p:nvSpPr>
          <p:cNvPr id="8" name="Text 2"/>
          <p:cNvSpPr txBox="1"/>
          <p:nvPr/>
        </p:nvSpPr>
        <p:spPr>
          <a:xfrm>
            <a:off x="174300" y="2531100"/>
            <a:ext cx="7132500" cy="6372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Для круга внутренними являются точки, расстояние от которых до центра меньше радиуса. Для квадрата внутренними будут точки, лежащие строго внутри его сторон, без попадания на края.
</a:t>
            </a:r>
            <a:endParaRPr lang="en-US" sz="1200" dirty="0"/>
          </a:p>
        </p:txBody>
      </p:sp>
      <p:sp>
        <p:nvSpPr>
          <p:cNvPr id="9" name="Text 3"/>
          <p:cNvSpPr txBox="1"/>
          <p:nvPr/>
        </p:nvSpPr>
        <p:spPr>
          <a:xfrm>
            <a:off x="174300" y="3657750"/>
            <a:ext cx="7132500" cy="6372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Именно внутренние точки образуют основную часть фигуры в координатном смысле. Когда строят область по неравенству, внутренность обычно задаётся строгой частью условия.
</a:t>
            </a:r>
            <a:endParaRPr lang="en-US" sz="1200" dirty="0"/>
          </a:p>
        </p:txBody>
      </p:sp>
      <p:sp>
        <p:nvSpPr>
          <p:cNvPr id="10"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4300" y="1040196"/>
            <a:ext cx="8795400" cy="199270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Граничная точка и граница фигуры
</a:t>
            </a:r>
            <a:endParaRPr lang="en-US" sz="2600" dirty="0"/>
          </a:p>
        </p:txBody>
      </p:sp>
      <p:sp>
        <p:nvSpPr>
          <p:cNvPr id="5" name="Text 1"/>
          <p:cNvSpPr txBox="1"/>
          <p:nvPr/>
        </p:nvSpPr>
        <p:spPr>
          <a:xfrm>
            <a:off x="174300" y="3236450"/>
            <a:ext cx="4222500" cy="1406400"/>
          </a:xfrm>
          <a:prstGeom prst="rect">
            <a:avLst/>
          </a:prstGeom>
          <a:noFill/>
          <a:ln/>
        </p:spPr>
        <p:txBody>
          <a:bodyPr wrap="square" lIns="0" tIns="0" rIns="0" bIns="0" rtlCol="0" anchor="t"/>
          <a:lstStyle/>
          <a:p>
            <a:pPr algn="l" indent="0" marL="0">
              <a:lnSpc>
                <a:spcPct val="115000"/>
              </a:lnSpc>
              <a:buNone/>
            </a:pPr>
            <a:r>
              <a:rPr lang="en-US" sz="1400" dirty="0">
                <a:solidFill>
                  <a:srgbClr val="B7B7B7"/>
                </a:solidFill>
                <a:latin typeface="Arial" pitchFamily="34" charset="0"/>
                <a:ea typeface="Arial" pitchFamily="34" charset="-122"/>
                <a:cs typeface="Arial" pitchFamily="34" charset="-120"/>
              </a:rPr>
              <a:t>Что происходит на границе
</a:t>
            </a:r>
            <a:pPr algn="l" indent="0" marL="0">
              <a:lnSpc>
                <a:spcPct val="115000"/>
              </a:lnSpc>
              <a:buNone/>
            </a:pPr>
            <a:r>
              <a:rPr lang="en-US" sz="600" dirty="0">
                <a:solidFill>
                  <a:srgbClr val="B7B7B7"/>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Граничная точка находится на краю фигуры: рядом с ней невозможно «спрятаться» от перехода к внешней части. Для любой окрестности найдутся и точки множества, и точки вне него.
</a:t>
            </a:r>
            <a:endParaRPr lang="en-US" sz="1400" dirty="0"/>
          </a:p>
        </p:txBody>
      </p:sp>
      <p:sp>
        <p:nvSpPr>
          <p:cNvPr id="6" name="Text 2"/>
          <p:cNvSpPr txBox="1"/>
          <p:nvPr/>
        </p:nvSpPr>
        <p:spPr>
          <a:xfrm>
            <a:off x="4692775" y="3236450"/>
            <a:ext cx="4222500" cy="1406400"/>
          </a:xfrm>
          <a:prstGeom prst="rect">
            <a:avLst/>
          </a:prstGeom>
          <a:noFill/>
          <a:ln/>
        </p:spPr>
        <p:txBody>
          <a:bodyPr wrap="square" lIns="0" tIns="0" rIns="0" bIns="0" rtlCol="0" anchor="t"/>
          <a:lstStyle/>
          <a:p>
            <a:pPr algn="l" indent="0" marL="0">
              <a:lnSpc>
                <a:spcPct val="115000"/>
              </a:lnSpc>
              <a:buNone/>
            </a:pPr>
            <a:r>
              <a:rPr lang="en-US" sz="1400" dirty="0">
                <a:solidFill>
                  <a:srgbClr val="B7B7B7"/>
                </a:solidFill>
                <a:latin typeface="Arial" pitchFamily="34" charset="0"/>
                <a:ea typeface="Arial" pitchFamily="34" charset="-122"/>
                <a:cs typeface="Arial" pitchFamily="34" charset="-120"/>
              </a:rPr>
              <a:t>Как формируется граница у замкнутых фигур
</a:t>
            </a:r>
            <a:pPr algn="l" indent="0" marL="0">
              <a:lnSpc>
                <a:spcPct val="115000"/>
              </a:lnSpc>
              <a:buNone/>
            </a:pPr>
            <a:r>
              <a:rPr lang="en-US" sz="600" dirty="0">
                <a:solidFill>
                  <a:srgbClr val="B7B7B7"/>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У круга граница — окружность. Для треугольника и любого многоугольника граница составлена из всех его сторон и вершин. Для замкнутой области граница входит в множество и отделяет фигуру от внешней части плоскости.
</a:t>
            </a:r>
            <a:endParaRPr lang="en-US" sz="1400" dirty="0"/>
          </a:p>
        </p:txBody>
      </p:sp>
      <p:sp>
        <p:nvSpPr>
          <p:cNvPr id="7" name="Text 3"/>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Внешняя точка
</a:t>
            </a:r>
            <a:endParaRPr lang="en-US" sz="2600" dirty="0"/>
          </a:p>
        </p:txBody>
      </p:sp>
      <p:sp>
        <p:nvSpPr>
          <p:cNvPr id="5" name="Text 1"/>
          <p:cNvSpPr txBox="1"/>
          <p:nvPr/>
        </p:nvSpPr>
        <p:spPr>
          <a:xfrm>
            <a:off x="170025" y="2175250"/>
            <a:ext cx="2784000" cy="22551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Внешняя точка не принадлежит фигуре. Более того, от неё можно «отгородиться»: существует окрестность, которая не имеет общих точек с множеством точек фигуры.
</a:t>
            </a:r>
            <a:endParaRPr lang="en-US" sz="1200" dirty="0"/>
          </a:p>
        </p:txBody>
      </p:sp>
      <p:sp>
        <p:nvSpPr>
          <p:cNvPr id="6" name="Text 2"/>
          <p:cNvSpPr txBox="1"/>
          <p:nvPr/>
        </p:nvSpPr>
        <p:spPr>
          <a:xfrm>
            <a:off x="3180775" y="2175250"/>
            <a:ext cx="2784000" cy="22551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Для круга внешними будут точки, лежащие вне окружности, то есть на достаточно большом расстоянии от центра. Даже если они находятся близко к границе, всё равно можно выбрать окрестность, не пересекающую фигуру.
</a:t>
            </a:r>
            <a:endParaRPr lang="en-US" sz="1200" dirty="0"/>
          </a:p>
        </p:txBody>
      </p:sp>
      <p:sp>
        <p:nvSpPr>
          <p:cNvPr id="7" name="Text 3"/>
          <p:cNvSpPr txBox="1"/>
          <p:nvPr/>
        </p:nvSpPr>
        <p:spPr>
          <a:xfrm>
            <a:off x="6212200" y="2175250"/>
            <a:ext cx="2784000" cy="22551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Это понятие помогает точно ответить, какие точки не входят в область. Оно особенно ценно при работе с неравенствами: там важно понимать, включается ли край или полностью исключается.
</a:t>
            </a:r>
            <a:endParaRPr lang="en-US" sz="1200" dirty="0"/>
          </a:p>
        </p:txBody>
      </p:sp>
      <p:sp>
        <p:nvSpPr>
          <p:cNvPr id="8"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83754" y="1340425"/>
            <a:ext cx="7176493" cy="1923300"/>
          </a:xfrm>
          <a:prstGeom prst="rect">
            <a:avLst/>
          </a:prstGeom>
        </p:spPr>
      </p:pic>
      <p:sp>
        <p:nvSpPr>
          <p:cNvPr id="4"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Круг и окружность: что меняется в точках
</a:t>
            </a:r>
            <a:endParaRPr lang="en-US" sz="2600" dirty="0"/>
          </a:p>
        </p:txBody>
      </p:sp>
      <p:sp>
        <p:nvSpPr>
          <p:cNvPr id="5" name="Text 1"/>
          <p:cNvSpPr txBox="1"/>
          <p:nvPr/>
        </p:nvSpPr>
        <p:spPr>
          <a:xfrm>
            <a:off x="174300" y="4637850"/>
            <a:ext cx="7803900" cy="207900"/>
          </a:xfrm>
          <a:prstGeom prst="rect">
            <a:avLst/>
          </a:prstGeom>
          <a:noFill/>
          <a:ln/>
        </p:spPr>
        <p:txBody>
          <a:bodyPr wrap="square" lIns="0" tIns="0" rIns="0" bIns="0" rtlCol="0" anchor="t"/>
          <a:lstStyle/>
          <a:p>
            <a:pPr algn="l" indent="0" marL="0">
              <a:lnSpc>
                <a:spcPct val="130039"/>
              </a:lnSpc>
              <a:buNone/>
            </a:pPr>
            <a:r>
              <a:rPr lang="en-US" sz="900" dirty="0">
                <a:solidFill>
                  <a:srgbClr val="B7B7B7"/>
                </a:solidFill>
                <a:latin typeface="Arial" pitchFamily="34" charset="0"/>
                <a:ea typeface="Arial" pitchFamily="34" charset="-122"/>
                <a:cs typeface="Arial" pitchFamily="34" charset="-120"/>
              </a:rPr>
              <a:t>Классические определения круга и окружности в школьной геометрии.
</a:t>
            </a:r>
            <a:endParaRPr lang="en-US" sz="900" dirty="0"/>
          </a:p>
        </p:txBody>
      </p:sp>
      <p:sp>
        <p:nvSpPr>
          <p:cNvPr id="6" name="Text 2"/>
          <p:cNvSpPr txBox="1"/>
          <p:nvPr/>
        </p:nvSpPr>
        <p:spPr>
          <a:xfrm>
            <a:off x="174300" y="3498100"/>
            <a:ext cx="4262100" cy="9150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Круг и окружность различаются тем, включают ли они границу. Поэтому меняется набор внутренних, граничных и внешних точек.
</a:t>
            </a:r>
            <a:endParaRPr lang="en-US" sz="1100" dirty="0"/>
          </a:p>
        </p:txBody>
      </p:sp>
      <p:sp>
        <p:nvSpPr>
          <p:cNvPr id="7" name="Text 3"/>
          <p:cNvSpPr txBox="1"/>
          <p:nvPr/>
        </p:nvSpPr>
        <p:spPr>
          <a:xfrm>
            <a:off x="4707625" y="3498100"/>
            <a:ext cx="4262100" cy="8913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Круг включает область внутри, а окружность — только линию границы. Поэтому при записи на координатной плоскости важно различать строгие и нестрогие условия.
</a:t>
            </a:r>
            <a:endParaRPr lang="en-US" sz="1100" dirty="0"/>
          </a:p>
        </p:txBody>
      </p:sp>
      <p:sp>
        <p:nvSpPr>
          <p:cNvPr id="8"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2525" y="1577960"/>
            <a:ext cx="3620400" cy="248187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8600" y="737025"/>
            <a:ext cx="8383800" cy="374100"/>
          </a:xfrm>
          <a:prstGeom prst="rect">
            <a:avLst/>
          </a:prstGeom>
          <a:noFill/>
          <a:ln/>
        </p:spPr>
        <p:txBody>
          <a:bodyPr wrap="square" lIns="0" tIns="0" rIns="0" bIns="0" rtlCol="0" anchor="t"/>
          <a:lstStyle/>
          <a:p>
            <a:pPr algn="l" indent="0" marL="0">
              <a:lnSpc>
                <a:spcPct val="90000"/>
              </a:lnSpc>
              <a:buNone/>
            </a:pPr>
            <a:r>
              <a:rPr lang="en-US" sz="2200" dirty="0">
                <a:solidFill>
                  <a:srgbClr val="000000"/>
                </a:solidFill>
                <a:latin typeface="Arial" pitchFamily="34" charset="0"/>
                <a:ea typeface="Arial" pitchFamily="34" charset="-122"/>
                <a:cs typeface="Arial" pitchFamily="34" charset="-120"/>
              </a:rPr>
              <a:t>Распределение точек вокруг границы круга
</a:t>
            </a:r>
            <a:endParaRPr lang="en-US" sz="2200" dirty="0"/>
          </a:p>
        </p:txBody>
      </p:sp>
      <p:sp>
        <p:nvSpPr>
          <p:cNvPr id="6" name="Text 1"/>
          <p:cNvSpPr txBox="1"/>
          <p:nvPr/>
        </p:nvSpPr>
        <p:spPr>
          <a:xfrm>
            <a:off x="348600" y="4644275"/>
            <a:ext cx="4640700" cy="187800"/>
          </a:xfrm>
          <a:prstGeom prst="rect">
            <a:avLst/>
          </a:prstGeom>
          <a:noFill/>
          <a:ln/>
        </p:spPr>
        <p:txBody>
          <a:bodyPr wrap="square" lIns="0" tIns="0" rIns="0" bIns="0" rtlCol="0" anchor="b"/>
          <a:lstStyle/>
          <a:p>
            <a:pPr algn="l" indent="0" marL="0">
              <a:lnSpc>
                <a:spcPct val="130039"/>
              </a:lnSpc>
              <a:buNone/>
            </a:pPr>
            <a:r>
              <a:rPr lang="en-US" sz="900" dirty="0">
                <a:solidFill>
                  <a:srgbClr val="000000"/>
                </a:solidFill>
                <a:latin typeface="Arial" pitchFamily="34" charset="0"/>
                <a:ea typeface="Arial" pitchFamily="34" charset="-122"/>
                <a:cs typeface="Arial" pitchFamily="34" charset="-120"/>
              </a:rPr>
              <a:t>Схема категорий точек относительно круга; доли условные для наглядности.
</a:t>
            </a:r>
            <a:endParaRPr lang="en-US" sz="900" dirty="0"/>
          </a:p>
        </p:txBody>
      </p:sp>
      <p:sp>
        <p:nvSpPr>
          <p:cNvPr id="7" name="Text 2"/>
          <p:cNvSpPr txBox="1"/>
          <p:nvPr/>
        </p:nvSpPr>
        <p:spPr>
          <a:xfrm>
            <a:off x="348600" y="1577225"/>
            <a:ext cx="3652200" cy="2483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Визуально граница занимает «тонкий» слой по сравнению с внутренностью. Но именно она определяет, включаем ли мы равенство в условие.
</a:t>
            </a:r>
            <a:pPr algn="l" indent="0" marL="0">
              <a:lnSpc>
                <a:spcPct val="115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Даже когда граничные точки составляют малую долю, без их учёта описание фигуры становится неполным: меняется тип области (открытая или замкнутая).
</a:t>
            </a:r>
            <a:endParaRPr lang="en-US" sz="1200" dirty="0"/>
          </a:p>
        </p:txBody>
      </p:sp>
      <p:sp>
        <p:nvSpPr>
          <p:cNvPr id="8" name="Text 3"/>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10</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Замкнутая область
</a:t>
            </a:r>
            <a:endParaRPr lang="en-US" sz="2600" dirty="0"/>
          </a:p>
        </p:txBody>
      </p:sp>
      <p:sp>
        <p:nvSpPr>
          <p:cNvPr id="8" name="Text 1"/>
          <p:cNvSpPr txBox="1"/>
          <p:nvPr/>
        </p:nvSpPr>
        <p:spPr>
          <a:xfrm>
            <a:off x="174300" y="1139550"/>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Замкнутая область включает все внутренние точки фигуры и все граничные точки, то есть она «принимает» и сам край. Благодаря этому множество точек определяется однозначно: нет разрыва между допустимым и недопустимым.
</a:t>
            </a:r>
            <a:endParaRPr lang="en-US" sz="1200" dirty="0"/>
          </a:p>
        </p:txBody>
      </p:sp>
      <p:sp>
        <p:nvSpPr>
          <p:cNvPr id="9" name="Text 2"/>
          <p:cNvSpPr txBox="1"/>
          <p:nvPr/>
        </p:nvSpPr>
        <p:spPr>
          <a:xfrm>
            <a:off x="174300" y="2020347"/>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Классические примеры: круг вместе с окружностью, треугольник вместе со всеми сторонами и вершинами, прямоугольник вместе с его сторонами. В каждом случае граница входит в множество и отделяет фигуру от внешней части плоскости.
</a:t>
            </a:r>
            <a:endParaRPr lang="en-US" sz="1200" dirty="0"/>
          </a:p>
        </p:txBody>
      </p:sp>
      <p:sp>
        <p:nvSpPr>
          <p:cNvPr id="10" name="Text 3"/>
          <p:cNvSpPr txBox="1"/>
          <p:nvPr/>
        </p:nvSpPr>
        <p:spPr>
          <a:xfrm>
            <a:off x="174300" y="2916518"/>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Границу замкнутой области можно воспринимать как «рамку», которая принадлежит самой области. Именно поэтому при переходе от строгих неравенств к нестрогим равенство на границе становится допустимым.
</a:t>
            </a:r>
            <a:endParaRPr lang="en-US" sz="1200" dirty="0"/>
          </a:p>
        </p:txBody>
      </p:sp>
      <p:sp>
        <p:nvSpPr>
          <p:cNvPr id="11" name="Text 4"/>
          <p:cNvSpPr txBox="1"/>
          <p:nvPr/>
        </p:nvSpPr>
        <p:spPr>
          <a:xfrm>
            <a:off x="174300" y="3838277"/>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На координатной плоскости замкнутая область обычно задаётся нестрогими неравенствами. Тогда точки, лежащие на линии уровня (например, на окружности), включаются, а значит, область становится целостной, без «дыр» на краю.
</a:t>
            </a:r>
            <a:endParaRPr lang="en-US" sz="1200" dirty="0"/>
          </a:p>
        </p:txBody>
      </p:sp>
      <p:sp>
        <p:nvSpPr>
          <p:cNvPr id="12" name="Text 5"/>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11</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Открытая область
</a:t>
            </a:r>
            <a:endParaRPr lang="en-US" sz="2600" dirty="0"/>
          </a:p>
        </p:txBody>
      </p:sp>
      <p:sp>
        <p:nvSpPr>
          <p:cNvPr id="5" name="Text 1"/>
          <p:cNvSpPr txBox="1"/>
          <p:nvPr/>
        </p:nvSpPr>
        <p:spPr>
          <a:xfrm>
            <a:off x="338150" y="1694700"/>
            <a:ext cx="4014600" cy="1053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Открытая область состоит только из внутренних точек и не включает свою границу: любая точка на краю не принадлежит множеству. Поэтому область выглядит «без линии», хотя геометрически она по-прежнему имеет чёткий предел.
</a:t>
            </a:r>
            <a:endParaRPr lang="en-US" sz="1200" dirty="0"/>
          </a:p>
        </p:txBody>
      </p:sp>
      <p:sp>
        <p:nvSpPr>
          <p:cNvPr id="6" name="Text 2"/>
          <p:cNvSpPr txBox="1"/>
          <p:nvPr/>
        </p:nvSpPr>
        <p:spPr>
          <a:xfrm>
            <a:off x="374875" y="3376500"/>
            <a:ext cx="8357700" cy="7080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записи на координатной плоскости открытая область обычно соответствует строгим неравенствам. Такая форма особенно удобна, когда нужно исключить крайние значения, например чтобы «не брать» точки, лежащие ровно на условной окружности или стороне.
</a:t>
            </a:r>
            <a:endParaRPr lang="en-US" sz="1200" dirty="0"/>
          </a:p>
        </p:txBody>
      </p:sp>
      <p:sp>
        <p:nvSpPr>
          <p:cNvPr id="7" name="Text 3"/>
          <p:cNvSpPr txBox="1"/>
          <p:nvPr/>
        </p:nvSpPr>
        <p:spPr>
          <a:xfrm>
            <a:off x="4703950" y="1693225"/>
            <a:ext cx="3930000" cy="1053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Для круга открытая область задаётся условием расстояния до центра: точки удовлетворяют строгому неравенству r &lt; R. Это означает, что даже если точка очень близка к окружности, но не на ней, она допустима; на границе — нет.
</a:t>
            </a:r>
            <a:endParaRPr lang="en-US" sz="1200" dirty="0"/>
          </a:p>
        </p:txBody>
      </p:sp>
      <p:sp>
        <p:nvSpPr>
          <p:cNvPr id="8"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12</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519" y="1433100"/>
            <a:ext cx="8505262" cy="3400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302325"/>
            <a:ext cx="8508300" cy="4557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Как отличить открытую область от замкнутой
</a:t>
            </a:r>
            <a:endParaRPr lang="en-US" sz="2600" dirty="0"/>
          </a:p>
        </p:txBody>
      </p:sp>
      <p:sp>
        <p:nvSpPr>
          <p:cNvPr id="6"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13</a:t>
            </a:r>
            <a:endParaRPr lang="en-US" sz="800" dirty="0"/>
          </a:p>
        </p:txBody>
      </p:sp>
      <p:sp>
        <p:nvSpPr>
          <p:cNvPr id="7" name="Text 2"/>
          <p:cNvSpPr txBox="1"/>
          <p:nvPr/>
        </p:nvSpPr>
        <p:spPr>
          <a:xfrm>
            <a:off x="270000" y="819650"/>
            <a:ext cx="8508300" cy="390900"/>
          </a:xfrm>
          <a:prstGeom prst="rect">
            <a:avLst/>
          </a:prstGeom>
          <a:noFill/>
          <a:ln/>
        </p:spPr>
        <p:txBody>
          <a:bodyPr wrap="square" lIns="0" tIns="0" rIns="0" bIns="0" rtlCol="0" anchor="t"/>
          <a:lstStyle/>
          <a:p>
            <a:pPr algn="l" indent="0" marL="0">
              <a:lnSpc>
                <a:spcPct val="90000"/>
              </a:lnSpc>
              <a:buNone/>
            </a:pPr>
            <a:r>
              <a:rPr lang="en-US" sz="1400" dirty="0">
                <a:solidFill>
                  <a:srgbClr val="000000"/>
                </a:solidFill>
                <a:latin typeface="Arial" pitchFamily="34" charset="0"/>
                <a:ea typeface="Arial" pitchFamily="34" charset="-122"/>
                <a:cs typeface="Arial" pitchFamily="34" charset="-120"/>
              </a:rPr>
              <a:t>Опираемся на то, включены ли граничные точки в заданное множество: от этого зависит тип области.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50700" y="1493250"/>
            <a:ext cx="267900" cy="26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99075" y="1493250"/>
            <a:ext cx="267900" cy="26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67444" y="3292425"/>
            <a:ext cx="234413" cy="26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174300" y="302325"/>
            <a:ext cx="8795400" cy="6669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Связь с уравнениями и неравенствами
</a:t>
            </a:r>
            <a:endParaRPr lang="en-US" sz="2600" dirty="0"/>
          </a:p>
        </p:txBody>
      </p:sp>
      <p:sp>
        <p:nvSpPr>
          <p:cNvPr id="11" name="Text 1"/>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14</a:t>
            </a:r>
            <a:endParaRPr lang="en-US" sz="800" dirty="0"/>
          </a:p>
        </p:txBody>
      </p:sp>
      <p:sp>
        <p:nvSpPr>
          <p:cNvPr id="12" name="Text 2"/>
          <p:cNvSpPr txBox="1"/>
          <p:nvPr/>
        </p:nvSpPr>
        <p:spPr>
          <a:xfrm>
            <a:off x="168700" y="1944125"/>
            <a:ext cx="4320300" cy="809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Уравнение вида x² + y² = 9 описывает множество точек, равноудалённых от центра: получается окружность радиуса 3. Эти точки образуют именно границу, то есть «линию», отделяющую области.
</a:t>
            </a:r>
            <a:endParaRPr lang="en-US" sz="1100" dirty="0"/>
          </a:p>
        </p:txBody>
      </p:sp>
      <p:sp>
        <p:nvSpPr>
          <p:cNvPr id="13" name="Text 3"/>
          <p:cNvSpPr txBox="1"/>
          <p:nvPr/>
        </p:nvSpPr>
        <p:spPr>
          <a:xfrm>
            <a:off x="667725" y="1444700"/>
            <a:ext cx="38283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Уравнение задаёт линию-грань
</a:t>
            </a:r>
            <a:endParaRPr lang="en-US" sz="1200" dirty="0"/>
          </a:p>
        </p:txBody>
      </p:sp>
      <p:sp>
        <p:nvSpPr>
          <p:cNvPr id="14" name="Text 4"/>
          <p:cNvSpPr txBox="1"/>
          <p:nvPr/>
        </p:nvSpPr>
        <p:spPr>
          <a:xfrm>
            <a:off x="4716950" y="1944192"/>
            <a:ext cx="4259400" cy="8094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Неравенство x² + y² &lt; 9 задаёт внутренние точки, удалённые от центра меньше чем на 3. Равенство на окружности не допускается, поэтому область получается открытой и не включает край.
</a:t>
            </a:r>
            <a:endParaRPr lang="en-US" sz="1100" dirty="0"/>
          </a:p>
        </p:txBody>
      </p:sp>
      <p:sp>
        <p:nvSpPr>
          <p:cNvPr id="15" name="Text 5"/>
          <p:cNvSpPr txBox="1"/>
          <p:nvPr/>
        </p:nvSpPr>
        <p:spPr>
          <a:xfrm>
            <a:off x="5216100" y="1444800"/>
            <a:ext cx="37536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Строгое неравенство задаёт внутренность
</a:t>
            </a:r>
            <a:endParaRPr lang="en-US" sz="1200" dirty="0"/>
          </a:p>
        </p:txBody>
      </p:sp>
      <p:sp>
        <p:nvSpPr>
          <p:cNvPr id="16" name="Text 6"/>
          <p:cNvSpPr txBox="1"/>
          <p:nvPr/>
        </p:nvSpPr>
        <p:spPr>
          <a:xfrm>
            <a:off x="168575" y="3743374"/>
            <a:ext cx="8800500" cy="666900"/>
          </a:xfrm>
          <a:prstGeom prst="rect">
            <a:avLst/>
          </a:prstGeom>
          <a:noFill/>
          <a:ln/>
        </p:spPr>
        <p:txBody>
          <a:bodyPr wrap="square" lIns="0" tIns="0" rIns="0" bIns="0" rtlCol="0" anchor="t"/>
          <a:lstStyle/>
          <a:p>
            <a:pPr algn="l" indent="0" marL="0">
              <a:lnSpc>
                <a:spcPct val="115000"/>
              </a:lnSpc>
              <a:buNone/>
            </a:pPr>
            <a:r>
              <a:rPr lang="en-US" sz="1100" dirty="0">
                <a:solidFill>
                  <a:srgbClr val="000000"/>
                </a:solidFill>
                <a:latin typeface="Arial" pitchFamily="34" charset="0"/>
                <a:ea typeface="Arial" pitchFamily="34" charset="-122"/>
                <a:cs typeface="Arial" pitchFamily="34" charset="-120"/>
              </a:rPr>
              <a:t>Если записано x² + y² ≤ 9, то допускаются и внутренние точки, и точки на границе. Следовательно, множество становится замкнутой областью: внутренняя часть и окружность входят вместе.
</a:t>
            </a:r>
            <a:endParaRPr lang="en-US" sz="1100" dirty="0"/>
          </a:p>
        </p:txBody>
      </p:sp>
      <p:sp>
        <p:nvSpPr>
          <p:cNvPr id="17" name="Text 7"/>
          <p:cNvSpPr txBox="1"/>
          <p:nvPr/>
        </p:nvSpPr>
        <p:spPr>
          <a:xfrm>
            <a:off x="667725" y="3243875"/>
            <a:ext cx="8301900" cy="364800"/>
          </a:xfrm>
          <a:prstGeom prst="rect">
            <a:avLst/>
          </a:prstGeom>
          <a:noFill/>
          <a:ln/>
        </p:spPr>
        <p:txBody>
          <a:bodyPr wrap="square" lIns="0" tIns="0" rIns="0" bIns="0" rtlCol="0" anchor="ctr"/>
          <a:lstStyle/>
          <a:p>
            <a:pPr algn="l" indent="0" marL="0">
              <a:lnSpc>
                <a:spcPct val="115000"/>
              </a:lnSpc>
              <a:buNone/>
            </a:pPr>
            <a:r>
              <a:rPr lang="en-US" sz="1200" dirty="0">
                <a:solidFill>
                  <a:srgbClr val="B7B7B7"/>
                </a:solidFill>
                <a:latin typeface="Arial" pitchFamily="34" charset="0"/>
                <a:ea typeface="Arial" pitchFamily="34" charset="-122"/>
                <a:cs typeface="Arial" pitchFamily="34" charset="-120"/>
              </a:rPr>
              <a:t>Нестрогое неравенство делает область замкнутой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Примеры на многоугольниках
</a:t>
            </a:r>
            <a:endParaRPr lang="en-US" sz="2600" dirty="0"/>
          </a:p>
        </p:txBody>
      </p:sp>
      <p:sp>
        <p:nvSpPr>
          <p:cNvPr id="6" name="Text 1"/>
          <p:cNvSpPr txBox="1"/>
          <p:nvPr/>
        </p:nvSpPr>
        <p:spPr>
          <a:xfrm>
            <a:off x="175725" y="1762375"/>
            <a:ext cx="4320300" cy="809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У треугольника внутренние точки лежат строго внутри его контуров: вокруг каждой такой точки можно провести малую окрестность, целиком остающуюся в фигуре. Граница здесь — не просто «линия», а множество точек особого типа.
</a:t>
            </a:r>
            <a:endParaRPr lang="en-US" sz="1200" dirty="0"/>
          </a:p>
        </p:txBody>
      </p:sp>
      <p:sp>
        <p:nvSpPr>
          <p:cNvPr id="7" name="Text 2"/>
          <p:cNvSpPr txBox="1"/>
          <p:nvPr/>
        </p:nvSpPr>
        <p:spPr>
          <a:xfrm>
            <a:off x="4646700" y="1762375"/>
            <a:ext cx="4320300" cy="809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Граничные точки треугольника располагаются на его сторонах и в вершинах. Для любой граничной точки любая достаточно малая окрестность одновременно содержит точки треугольника и точки вне него.
</a:t>
            </a:r>
            <a:endParaRPr lang="en-US" sz="1200" dirty="0"/>
          </a:p>
        </p:txBody>
      </p:sp>
      <p:sp>
        <p:nvSpPr>
          <p:cNvPr id="8" name="Text 3"/>
          <p:cNvSpPr txBox="1"/>
          <p:nvPr/>
        </p:nvSpPr>
        <p:spPr>
          <a:xfrm>
            <a:off x="175725" y="3349875"/>
            <a:ext cx="4320300" cy="809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Внешние точки треугольника находятся вне фигуры: существует окрестность, не пересекающая треугольник. Даже если внешняя точка очень близка к стороне, принадлежность определяется строго, а не «на глаз».
</a:t>
            </a:r>
            <a:endParaRPr lang="en-US" sz="1200" dirty="0"/>
          </a:p>
        </p:txBody>
      </p:sp>
      <p:sp>
        <p:nvSpPr>
          <p:cNvPr id="9" name="Text 4"/>
          <p:cNvSpPr txBox="1"/>
          <p:nvPr/>
        </p:nvSpPr>
        <p:spPr>
          <a:xfrm>
            <a:off x="4646700" y="3349875"/>
            <a:ext cx="4320300" cy="8094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Для выпуклого многоугольника граница состоит из всех его сторон и вершин. Замкнутая область включает и внутренность, и всю ломаную границу, поэтому понятие границы одинаково согласуется для разных фигур.
</a:t>
            </a:r>
            <a:endParaRPr lang="en-US" sz="1200" dirty="0"/>
          </a:p>
        </p:txBody>
      </p:sp>
      <p:sp>
        <p:nvSpPr>
          <p:cNvPr id="10" name="Text 5"/>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15</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55300" y="1705003"/>
            <a:ext cx="4514400" cy="1666345"/>
          </a:xfrm>
          <a:prstGeom prst="rect">
            <a:avLst/>
          </a:prstGeom>
        </p:spPr>
      </p:pic>
      <p:sp>
        <p:nvSpPr>
          <p:cNvPr id="6"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Открытая и замкнутая область: сравнение
</a:t>
            </a:r>
            <a:endParaRPr lang="en-US" sz="2600" dirty="0"/>
          </a:p>
        </p:txBody>
      </p:sp>
      <p:sp>
        <p:nvSpPr>
          <p:cNvPr id="7" name="Text 1"/>
          <p:cNvSpPr txBox="1"/>
          <p:nvPr/>
        </p:nvSpPr>
        <p:spPr>
          <a:xfrm>
            <a:off x="174000" y="1881900"/>
            <a:ext cx="3652200" cy="604800"/>
          </a:xfrm>
          <a:prstGeom prst="rect">
            <a:avLst/>
          </a:prstGeom>
          <a:noFill/>
          <a:ln/>
        </p:spPr>
        <p:txBody>
          <a:bodyPr wrap="square" lIns="0" tIns="0" rIns="0" bIns="0" rtlCol="0" anchor="ctr"/>
          <a:lstStyle/>
          <a:p>
            <a:pPr algn="l" indent="0" marL="0">
              <a:lnSpc>
                <a:spcPct val="115000"/>
              </a:lnSpc>
              <a:buNone/>
            </a:pPr>
            <a:r>
              <a:rPr lang="en-US" sz="1080" dirty="0">
                <a:solidFill>
                  <a:srgbClr val="000000"/>
                </a:solidFill>
                <a:latin typeface="Arial" pitchFamily="34" charset="0"/>
                <a:ea typeface="Arial" pitchFamily="34" charset="-122"/>
                <a:cs typeface="Arial" pitchFamily="34" charset="-120"/>
              </a:rPr>
              <a:t>Сравните, как различается принадлежность границы множеству: это напрямую отражается на знаках в записи неравенств и на том, какие точки входят в область.
</a:t>
            </a:r>
            <a:endParaRPr lang="en-US" sz="1080" dirty="0"/>
          </a:p>
        </p:txBody>
      </p:sp>
      <p:sp>
        <p:nvSpPr>
          <p:cNvPr id="8" name="Text 2"/>
          <p:cNvSpPr txBox="1"/>
          <p:nvPr/>
        </p:nvSpPr>
        <p:spPr>
          <a:xfrm>
            <a:off x="174000" y="2906100"/>
            <a:ext cx="3652200" cy="604800"/>
          </a:xfrm>
          <a:prstGeom prst="rect">
            <a:avLst/>
          </a:prstGeom>
          <a:noFill/>
          <a:ln/>
        </p:spPr>
        <p:txBody>
          <a:bodyPr wrap="square" lIns="0" tIns="0" rIns="0" bIns="0" rtlCol="0" anchor="ctr"/>
          <a:lstStyle/>
          <a:p>
            <a:pPr algn="l" indent="0" marL="0">
              <a:lnSpc>
                <a:spcPct val="115000"/>
              </a:lnSpc>
              <a:buNone/>
            </a:pPr>
            <a:r>
              <a:rPr lang="en-US" sz="1034" dirty="0">
                <a:solidFill>
                  <a:srgbClr val="000000"/>
                </a:solidFill>
                <a:latin typeface="Arial" pitchFamily="34" charset="0"/>
                <a:ea typeface="Arial" pitchFamily="34" charset="-122"/>
                <a:cs typeface="Arial" pitchFamily="34" charset="-120"/>
              </a:rPr>
              <a:t>Ключевой критерий один: решает включение граничных точек. Поэтому одна и та же геометрическая фигура при смене строгого знака на нестрогий «добавляет» край и меняет тип области.
</a:t>
            </a:r>
            <a:endParaRPr lang="en-US" sz="1034" dirty="0"/>
          </a:p>
        </p:txBody>
      </p:sp>
      <p:sp>
        <p:nvSpPr>
          <p:cNvPr id="9" name="Text 3"/>
          <p:cNvSpPr txBox="1"/>
          <p:nvPr/>
        </p:nvSpPr>
        <p:spPr>
          <a:xfrm>
            <a:off x="109175" y="4637850"/>
            <a:ext cx="7869000" cy="207900"/>
          </a:xfrm>
          <a:prstGeom prst="rect">
            <a:avLst/>
          </a:prstGeom>
          <a:noFill/>
          <a:ln/>
        </p:spPr>
        <p:txBody>
          <a:bodyPr wrap="square" lIns="0" tIns="0" rIns="0" bIns="0" rtlCol="0" anchor="t"/>
          <a:lstStyle/>
          <a:p>
            <a:pPr algn="l" indent="0" marL="0">
              <a:lnSpc>
                <a:spcPct val="130039"/>
              </a:lnSpc>
              <a:buNone/>
            </a:pPr>
            <a:r>
              <a:rPr lang="en-US" sz="900" dirty="0">
                <a:solidFill>
                  <a:srgbClr val="B7B7B7"/>
                </a:solidFill>
                <a:latin typeface="Arial" pitchFamily="34" charset="0"/>
                <a:ea typeface="Arial" pitchFamily="34" charset="-122"/>
                <a:cs typeface="Arial" pitchFamily="34" charset="-120"/>
              </a:rPr>
              <a:t>Конспект по теме «Замкнутые и открытые области на плоскости» (школьный курс геометрии).
</a:t>
            </a:r>
            <a:endParaRPr lang="en-US" sz="900" dirty="0"/>
          </a:p>
        </p:txBody>
      </p:sp>
      <p:sp>
        <p:nvSpPr>
          <p:cNvPr id="10"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16</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7225" y="1148263"/>
            <a:ext cx="2835600" cy="2303925"/>
          </a:xfrm>
          <a:prstGeom prst="rect">
            <a:avLst/>
          </a:prstGeom>
        </p:spPr>
      </p:pic>
      <p:pic>
        <p:nvPicPr>
          <p:cNvPr id="3" name="Image 1" descr="preencoded.png">    </p:cNvPr>
          <p:cNvPicPr>
            <a:picLocks noChangeAspect="1"/>
          </p:cNvPicPr>
          <p:nvPr/>
        </p:nvPicPr>
        <p:blipFill>
          <a:blip r:embed="rId2"/>
          <a:stretch>
            <a:fillRect/>
          </a:stretch>
        </p:blipFill>
        <p:spPr>
          <a:xfrm>
            <a:off x="3137075" y="1147368"/>
            <a:ext cx="2835600" cy="2309463"/>
          </a:xfrm>
          <a:prstGeom prst="rect">
            <a:avLst/>
          </a:prstGeom>
        </p:spPr>
      </p:pic>
      <p:pic>
        <p:nvPicPr>
          <p:cNvPr id="4" name="Image 2" descr="preencoded.png">    </p:cNvPr>
          <p:cNvPicPr>
            <a:picLocks noChangeAspect="1"/>
          </p:cNvPicPr>
          <p:nvPr/>
        </p:nvPicPr>
        <p:blipFill>
          <a:blip r:embed="rId3"/>
          <a:stretch>
            <a:fillRect/>
          </a:stretch>
        </p:blipFill>
        <p:spPr>
          <a:xfrm>
            <a:off x="6116900" y="1147368"/>
            <a:ext cx="2835600" cy="230946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54" y="3538102"/>
            <a:ext cx="2820000" cy="1149000"/>
          </a:xfrm>
          <a:prstGeom prst="rect">
            <a:avLst/>
          </a:prstGeom>
          <a:noFill/>
          <a:ln/>
        </p:spPr>
        <p:txBody>
          <a:bodyPr wrap="square" lIns="0" tIns="0" rIns="0" bIns="0" rtlCol="0" anchor="t"/>
          <a:lstStyle/>
          <a:p>
            <a:pPr algn="l" indent="0" marL="0">
              <a:lnSpc>
                <a:spcPct val="115000"/>
              </a:lnSpc>
              <a:buNone/>
            </a:pPr>
            <a:r>
              <a:rPr lang="en-US" sz="1037" dirty="0">
                <a:solidFill>
                  <a:srgbClr val="B7B7B7"/>
                </a:solidFill>
                <a:latin typeface="Arial" pitchFamily="34" charset="0"/>
                <a:ea typeface="Arial" pitchFamily="34" charset="-122"/>
                <a:cs typeface="Arial" pitchFamily="34" charset="-120"/>
              </a:rPr>
              <a:t>Заливка внутри, линия по краю
</a:t>
            </a:r>
            <a:pPr algn="l" indent="0" marL="0">
              <a:lnSpc>
                <a:spcPct val="115000"/>
              </a:lnSpc>
              <a:buNone/>
            </a:pPr>
            <a:r>
              <a:rPr lang="en-US" sz="112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1" dirty="0">
                <a:solidFill>
                  <a:srgbClr val="000000"/>
                </a:solidFill>
                <a:latin typeface="Arial" pitchFamily="34" charset="0"/>
                <a:ea typeface="Arial" pitchFamily="34" charset="-122"/>
                <a:cs typeface="Arial" pitchFamily="34" charset="-120"/>
              </a:rPr>
              <a:t>Когда на рисунке внутренность фигуры закрашивают, а границу проводят линией, сразу видно, какие точки входят в область, а какие остаются снаружи. Граница воспринимается как «разметка» предела: её пересечение меняет принадлежность точек.
</a:t>
            </a:r>
            <a:endParaRPr lang="en-US" sz="1037" dirty="0"/>
          </a:p>
        </p:txBody>
      </p:sp>
      <p:sp>
        <p:nvSpPr>
          <p:cNvPr id="8" name="Text 1"/>
          <p:cNvSpPr txBox="1"/>
          <p:nvPr/>
        </p:nvSpPr>
        <p:spPr>
          <a:xfrm>
            <a:off x="3169364" y="3537445"/>
            <a:ext cx="2820000" cy="1149000"/>
          </a:xfrm>
          <a:prstGeom prst="rect">
            <a:avLst/>
          </a:prstGeom>
          <a:noFill/>
          <a:ln/>
        </p:spPr>
        <p:txBody>
          <a:bodyPr wrap="square" lIns="0" tIns="0" rIns="0" bIns="0" rtlCol="0" anchor="t"/>
          <a:lstStyle/>
          <a:p>
            <a:pPr algn="l" indent="0" marL="0">
              <a:lnSpc>
                <a:spcPct val="115000"/>
              </a:lnSpc>
              <a:buNone/>
            </a:pPr>
            <a:r>
              <a:rPr lang="en-US" sz="1037" dirty="0">
                <a:solidFill>
                  <a:srgbClr val="B7B7B7"/>
                </a:solidFill>
                <a:latin typeface="Arial" pitchFamily="34" charset="0"/>
                <a:ea typeface="Arial" pitchFamily="34" charset="-122"/>
                <a:cs typeface="Arial" pitchFamily="34" charset="-120"/>
              </a:rPr>
              <a:t>Фон и пустота вокруг фигуры
</a:t>
            </a:r>
            <a:pPr algn="l" indent="0" marL="0">
              <a:lnSpc>
                <a:spcPct val="115000"/>
              </a:lnSpc>
              <a:buNone/>
            </a:pPr>
            <a:r>
              <a:rPr lang="en-US" sz="112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51" dirty="0">
                <a:solidFill>
                  <a:srgbClr val="000000"/>
                </a:solidFill>
                <a:latin typeface="Arial" pitchFamily="34" charset="0"/>
                <a:ea typeface="Arial" pitchFamily="34" charset="-122"/>
                <a:cs typeface="Arial" pitchFamily="34" charset="-120"/>
              </a:rPr>
              <a:t>Визуально внешняя область часто оставляется без заливки и отделяется только контуром. Такая композиция помогает не путать «близко к краю» и «принадлежит области»: точка может быть почти на границе, но всё равно оставаться вне множества.
</a:t>
            </a:r>
            <a:endParaRPr lang="en-US" sz="1037" dirty="0"/>
          </a:p>
        </p:txBody>
      </p:sp>
      <p:sp>
        <p:nvSpPr>
          <p:cNvPr id="9" name="Text 2"/>
          <p:cNvSpPr txBox="1"/>
          <p:nvPr/>
        </p:nvSpPr>
        <p:spPr>
          <a:xfrm>
            <a:off x="6132641" y="3537445"/>
            <a:ext cx="2820000" cy="1149000"/>
          </a:xfrm>
          <a:prstGeom prst="rect">
            <a:avLst/>
          </a:prstGeom>
          <a:noFill/>
          <a:ln/>
        </p:spPr>
        <p:txBody>
          <a:bodyPr wrap="square" lIns="0" tIns="0" rIns="0" bIns="0" rtlCol="0" anchor="t"/>
          <a:lstStyle/>
          <a:p>
            <a:pPr algn="l" indent="0" marL="0">
              <a:lnSpc>
                <a:spcPct val="115000"/>
              </a:lnSpc>
              <a:buNone/>
            </a:pPr>
            <a:r>
              <a:rPr lang="en-US" sz="1029" dirty="0">
                <a:solidFill>
                  <a:srgbClr val="B7B7B7"/>
                </a:solidFill>
                <a:latin typeface="Arial" pitchFamily="34" charset="0"/>
                <a:ea typeface="Arial" pitchFamily="34" charset="-122"/>
                <a:cs typeface="Arial" pitchFamily="34" charset="-120"/>
              </a:rPr>
              <a:t>Подсветка граничных точек для ясности
</a:t>
            </a:r>
            <a:pPr algn="l" indent="0" marL="0">
              <a:lnSpc>
                <a:spcPct val="115000"/>
              </a:lnSpc>
              <a:buNone/>
            </a:pPr>
            <a:r>
              <a:rPr lang="en-US" sz="1115"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43" dirty="0">
                <a:solidFill>
                  <a:srgbClr val="000000"/>
                </a:solidFill>
                <a:latin typeface="Arial" pitchFamily="34" charset="0"/>
                <a:ea typeface="Arial" pitchFamily="34" charset="-122"/>
                <a:cs typeface="Arial" pitchFamily="34" charset="-120"/>
              </a:rPr>
              <a:t>Если на чертеже отмечают несколько граничных точек и выделяют именно линию границы, становится проще применить критерий по окрестности. Тогда ясно, почему граничные точки нельзя считать внутренними: в любой их окрестности есть и входящие, и выходящие точки.
</a:t>
            </a:r>
            <a:endParaRPr lang="en-US" sz="1029" dirty="0"/>
          </a:p>
        </p:txBody>
      </p:sp>
      <p:sp>
        <p:nvSpPr>
          <p:cNvPr id="10" name="Text 3"/>
          <p:cNvSpPr txBox="1"/>
          <p:nvPr/>
        </p:nvSpPr>
        <p:spPr>
          <a:xfrm>
            <a:off x="174300" y="302325"/>
            <a:ext cx="8795400" cy="360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Граница как разделитель областей на чертеже
</a:t>
            </a:r>
            <a:endParaRPr lang="en-US" sz="2600" dirty="0"/>
          </a:p>
        </p:txBody>
      </p:sp>
      <p:sp>
        <p:nvSpPr>
          <p:cNvPr id="11" name="Text 4"/>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17</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12525" y="1577960"/>
            <a:ext cx="3620400" cy="248187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8600" y="737025"/>
            <a:ext cx="8383800" cy="374100"/>
          </a:xfrm>
          <a:prstGeom prst="rect">
            <a:avLst/>
          </a:prstGeom>
          <a:noFill/>
          <a:ln/>
        </p:spPr>
        <p:txBody>
          <a:bodyPr wrap="square" lIns="0" tIns="0" rIns="0" bIns="0" rtlCol="0" anchor="t"/>
          <a:lstStyle/>
          <a:p>
            <a:pPr algn="l" indent="0" marL="0">
              <a:lnSpc>
                <a:spcPct val="90000"/>
              </a:lnSpc>
              <a:buNone/>
            </a:pPr>
            <a:r>
              <a:rPr lang="en-US" sz="2056" dirty="0">
                <a:solidFill>
                  <a:srgbClr val="000000"/>
                </a:solidFill>
                <a:latin typeface="Arial" pitchFamily="34" charset="0"/>
                <a:ea typeface="Arial" pitchFamily="34" charset="-122"/>
                <a:cs typeface="Arial" pitchFamily="34" charset="-120"/>
              </a:rPr>
              <a:t>Две области на координатной плоскости: строгая и нестрогая запись
</a:t>
            </a:r>
            <a:endParaRPr lang="en-US" sz="2056" dirty="0"/>
          </a:p>
        </p:txBody>
      </p:sp>
      <p:sp>
        <p:nvSpPr>
          <p:cNvPr id="6" name="Text 1"/>
          <p:cNvSpPr txBox="1"/>
          <p:nvPr/>
        </p:nvSpPr>
        <p:spPr>
          <a:xfrm>
            <a:off x="348600" y="4644275"/>
            <a:ext cx="4640700" cy="187800"/>
          </a:xfrm>
          <a:prstGeom prst="rect">
            <a:avLst/>
          </a:prstGeom>
          <a:noFill/>
          <a:ln/>
        </p:spPr>
        <p:txBody>
          <a:bodyPr wrap="square" lIns="0" tIns="0" rIns="0" bIns="0" rtlCol="0" anchor="b"/>
          <a:lstStyle/>
          <a:p>
            <a:pPr algn="l" indent="0" marL="0">
              <a:lnSpc>
                <a:spcPct val="130039"/>
              </a:lnSpc>
              <a:buNone/>
            </a:pPr>
            <a:r>
              <a:rPr lang="en-US" sz="900" dirty="0">
                <a:solidFill>
                  <a:srgbClr val="000000"/>
                </a:solidFill>
                <a:latin typeface="Arial" pitchFamily="34" charset="0"/>
                <a:ea typeface="Arial" pitchFamily="34" charset="-122"/>
                <a:cs typeface="Arial" pitchFamily="34" charset="-120"/>
              </a:rPr>
              <a:t>Образовательный пример: неравенства x² + y² &lt; 4 и x² + y² ≤ 4 (радиус 2).
</a:t>
            </a:r>
            <a:endParaRPr lang="en-US" sz="900" dirty="0"/>
          </a:p>
        </p:txBody>
      </p:sp>
      <p:sp>
        <p:nvSpPr>
          <p:cNvPr id="7" name="Text 2"/>
          <p:cNvSpPr txBox="1"/>
          <p:nvPr/>
        </p:nvSpPr>
        <p:spPr>
          <a:xfrm>
            <a:off x="348600" y="1577225"/>
            <a:ext cx="3652200" cy="2483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Строгая запись отсекает окружность радиуса 2, а нестрогая добавляет её целиком как множество граничных точек. Поэтому тип области меняется без изменения центра и радиуса.
</a:t>
            </a:r>
            <a:pPr algn="l" indent="0" marL="0">
              <a:lnSpc>
                <a:spcPct val="115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Переход от «&lt;» к «≤» означает включение границы в множество. Это и есть математический смысл различия открытой и замкнутой областей в координатной записи.
</a:t>
            </a:r>
            <a:endParaRPr lang="en-US" sz="1200" dirty="0"/>
          </a:p>
        </p:txBody>
      </p:sp>
      <p:sp>
        <p:nvSpPr>
          <p:cNvPr id="8" name="Text 3"/>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18</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74300" y="302325"/>
            <a:ext cx="8795400" cy="429300"/>
          </a:xfrm>
          <a:prstGeom prst="rect">
            <a:avLst/>
          </a:prstGeom>
          <a:noFill/>
          <a:ln/>
        </p:spPr>
        <p:txBody>
          <a:bodyPr wrap="square" lIns="0" tIns="0" rIns="0" bIns="0" rtlCol="0" anchor="t"/>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Типичные ошибки при определении точек и областей
</a:t>
            </a:r>
            <a:endParaRPr lang="en-US" sz="2600" dirty="0"/>
          </a:p>
        </p:txBody>
      </p:sp>
      <p:sp>
        <p:nvSpPr>
          <p:cNvPr id="8" name="Text 1"/>
          <p:cNvSpPr txBox="1"/>
          <p:nvPr/>
        </p:nvSpPr>
        <p:spPr>
          <a:xfrm>
            <a:off x="174300" y="1139550"/>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Частая ошибка — считать граничные точки внутренними. Однако для граничной точки любая малой окрестность обязательно содержит и точки фигуры, и точки вне неё, значит «запаса до границы» нет.
</a:t>
            </a:r>
            <a:endParaRPr lang="en-US" sz="1200" dirty="0"/>
          </a:p>
        </p:txBody>
      </p:sp>
      <p:sp>
        <p:nvSpPr>
          <p:cNvPr id="9" name="Text 2"/>
          <p:cNvSpPr txBox="1"/>
          <p:nvPr/>
        </p:nvSpPr>
        <p:spPr>
          <a:xfrm>
            <a:off x="174300" y="2020347"/>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Ещё одна типичная путаница — смешивать окружность и круг. Окружность представляет только границу, а круг включает и внутренность; поэтому в координатной записи они соответствуют разным знакам и дают разные множества.
</a:t>
            </a:r>
            <a:endParaRPr lang="en-US" sz="1200" dirty="0"/>
          </a:p>
        </p:txBody>
      </p:sp>
      <p:sp>
        <p:nvSpPr>
          <p:cNvPr id="10" name="Text 3"/>
          <p:cNvSpPr txBox="1"/>
          <p:nvPr/>
        </p:nvSpPr>
        <p:spPr>
          <a:xfrm>
            <a:off x="174300" y="2916518"/>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Иногда забывают, что внешняя точка может находиться очень близко к границе, но всё равно не принадлежать фигуре. При этом можно подобрать окрестность без точек области, что и подтверждает внешность.
</a:t>
            </a:r>
            <a:endParaRPr lang="en-US" sz="1200" dirty="0"/>
          </a:p>
        </p:txBody>
      </p:sp>
      <p:sp>
        <p:nvSpPr>
          <p:cNvPr id="11" name="Text 4"/>
          <p:cNvSpPr txBox="1"/>
          <p:nvPr/>
        </p:nvSpPr>
        <p:spPr>
          <a:xfrm>
            <a:off x="174300" y="3838277"/>
            <a:ext cx="6442200" cy="6003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Надёжная проверка опирается на два признака: поведение окрестности точки и то, включается ли граница в множество. Эти идеи универсальны и работают для любых плоских фигур и их неравенств.
</a:t>
            </a:r>
            <a:endParaRPr lang="en-US" sz="1200" dirty="0"/>
          </a:p>
        </p:txBody>
      </p:sp>
      <p:sp>
        <p:nvSpPr>
          <p:cNvPr id="12" name="Text 5"/>
          <p:cNvSpPr txBox="1"/>
          <p:nvPr/>
        </p:nvSpPr>
        <p:spPr>
          <a:xfrm>
            <a:off x="8732475" y="4766850"/>
            <a:ext cx="344700" cy="708000"/>
          </a:xfrm>
          <a:prstGeom prst="rect">
            <a:avLst/>
          </a:prstGeom>
          <a:noFill/>
          <a:ln/>
        </p:spPr>
        <p:txBody>
          <a:bodyPr wrap="square" lIns="0" tIns="0" rIns="0" bIns="0" rtlCol="0" anchor="t"/>
          <a:lstStyle/>
          <a:p>
            <a:pPr algn="r" indent="0" marL="0">
              <a:lnSpc>
                <a:spcPct val="100000"/>
              </a:lnSpc>
              <a:buNone/>
            </a:pPr>
            <a:r>
              <a:rPr lang="en-US" sz="800" dirty="0">
                <a:solidFill>
                  <a:srgbClr val="B7B7B7"/>
                </a:solidFill>
                <a:latin typeface="Arial" pitchFamily="34" charset="0"/>
                <a:ea typeface="Arial" pitchFamily="34" charset="-122"/>
                <a:cs typeface="Arial" pitchFamily="34" charset="-120"/>
              </a:rPr>
              <a:t>19</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3DFD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1550" y="2433750"/>
            <a:ext cx="4095900" cy="1610100"/>
          </a:xfrm>
          <a:prstGeom prst="rect">
            <a:avLst/>
          </a:prstGeom>
          <a:noFill/>
          <a:ln/>
        </p:spPr>
        <p:txBody>
          <a:bodyPr wrap="square" lIns="0" tIns="0" rIns="0" bIns="0" rtlCol="0" anchor="ctr"/>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Внутренние точки лежат внутри фигуры, граничные — на её краю, внешние — вне фигуры. Замкнутая область включает и внутренние, и граничные точки; открытая — только внутренние. Эти различия позволяют строго читать рисунки, круги и многоугольники, а также понимать неравенства на координатной плоскости.
</a:t>
            </a:r>
            <a:endParaRPr lang="en-US" sz="1200" dirty="0"/>
          </a:p>
        </p:txBody>
      </p:sp>
      <p:sp>
        <p:nvSpPr>
          <p:cNvPr id="5" name="Text 1"/>
          <p:cNvSpPr txBox="1"/>
          <p:nvPr/>
        </p:nvSpPr>
        <p:spPr>
          <a:xfrm>
            <a:off x="411550" y="464275"/>
            <a:ext cx="8240100" cy="794700"/>
          </a:xfrm>
          <a:prstGeom prst="rect">
            <a:avLst/>
          </a:prstGeom>
          <a:noFill/>
          <a:ln/>
        </p:spPr>
        <p:txBody>
          <a:bodyPr wrap="square" lIns="0" tIns="0" rIns="0" bIns="0" rtlCol="0" anchor="ctr"/>
          <a:lstStyle/>
          <a:p>
            <a:pPr algn="l" indent="0" marL="0">
              <a:lnSpc>
                <a:spcPct val="90000"/>
              </a:lnSpc>
              <a:buNone/>
            </a:pPr>
            <a:r>
              <a:rPr lang="en-US" sz="2600" dirty="0">
                <a:solidFill>
                  <a:srgbClr val="000000"/>
                </a:solidFill>
                <a:latin typeface="Arial" pitchFamily="34" charset="0"/>
                <a:ea typeface="Arial" pitchFamily="34" charset="-122"/>
                <a:cs typeface="Arial" pitchFamily="34" charset="-120"/>
              </a:rPr>
              <a:t>Точный ключ к плоским фигурам
</a:t>
            </a:r>
            <a:endParaRPr lang="en-US" sz="2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2026-05-13T11:23:34Z</dcterms:created>
  <dcterms:modified xsi:type="dcterms:W3CDTF">2026-05-13T11:23:34Z</dcterms:modified>
</cp:coreProperties>
</file>