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261600" y="803325"/>
            <a:ext cx="72390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Частица: служебная часть речи, которая меняет смысл
</a:t>
            </a:r>
            <a:endParaRPr lang="en-US" sz="321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2588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4" name="Text 2"/>
          <p:cNvSpPr txBox="1"/>
          <p:nvPr/>
        </p:nvSpPr>
        <p:spPr>
          <a:xfrm>
            <a:off x="261600" y="3845100"/>
            <a:ext cx="42930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Маленькое слово, которое заметно меняет смысл фразы.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8091" y="75"/>
            <a:ext cx="4063566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4562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частицы встречаются и почему это важно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824550"/>
            <a:ext cx="3509100" cy="19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Частицы часто звучат в вопросах, ответах, просьбах и диалогах. Они не называют предметы или действия, но помогают точнее понять мысль и правильно передать оттенок смысла.
</a:t>
            </a:r>
            <a:endParaRPr lang="en-US" sz="986" dirty="0"/>
          </a:p>
        </p:txBody>
      </p:sp>
      <p:sp>
        <p:nvSpPr>
          <p:cNvPr id="5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261600" y="528950"/>
            <a:ext cx="86208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значения частиц
</a:t>
            </a:r>
            <a:endParaRPr lang="en-US" sz="221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Вопросительные частицы помогают оформить вопрос и сделать его ясным для собеседника: ли, разве, неужели. Они задают нужную интонацию и показывают, что говорящий ожидает ответ.
</a:t>
            </a:r>
            <a:endParaRPr lang="en-US" sz="986" dirty="0"/>
          </a:p>
        </p:txBody>
      </p:sp>
      <p:sp>
        <p:nvSpPr>
          <p:cNvPr id="4" name="Text 2"/>
          <p:cNvSpPr txBox="1"/>
          <p:nvPr/>
        </p:nvSpPr>
        <p:spPr>
          <a:xfrm>
            <a:off x="2463596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Отрицательные частицы выражают отсутствие действия, признака или предмета. К ним относятся не и ни. С их помощью фраза становится отрицательной или получает более сильное отрицание.
</a:t>
            </a:r>
            <a:endParaRPr lang="en-US" sz="986" dirty="0"/>
          </a:p>
        </p:txBody>
      </p:sp>
      <p:sp>
        <p:nvSpPr>
          <p:cNvPr id="5" name="Text 3"/>
          <p:cNvSpPr txBox="1"/>
          <p:nvPr/>
        </p:nvSpPr>
        <p:spPr>
          <a:xfrm>
            <a:off x="4665597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Усилительные частицы выделяют главное слово или важную мысль. Частицы же, ведь, даже, именно, только подчёркивают смысл и делают высказывание более выразительным и точным.
</a:t>
            </a:r>
            <a:endParaRPr lang="en-US" sz="986" dirty="0"/>
          </a:p>
        </p:txBody>
      </p:sp>
      <p:sp>
        <p:nvSpPr>
          <p:cNvPr id="6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7" name="Text 5"/>
          <p:cNvSpPr txBox="1"/>
          <p:nvPr/>
        </p:nvSpPr>
        <p:spPr>
          <a:xfrm>
            <a:off x="6867599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Модальные частицы передают отношение говорящего: сомнение, предположение, пожелание или мягкое побуждение. Примеры: бы, пусть, будто, словно. Они меняют оттенок высказывания без полного изменения его содержания.
</a:t>
            </a:r>
            <a:endParaRPr lang="en-US" sz="986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08875" y="2045151"/>
            <a:ext cx="4873500" cy="1376047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5800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Разряды частиц по значению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1324825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основные разряды частиц и их роль в речи.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2812936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 та же короткая частица может изменить интонацию, смысл и даже цель высказывания.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4008875" y="4268400"/>
            <a:ext cx="48735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материала по теме «Частица» для 5 класса
</a:t>
            </a:r>
            <a:endParaRPr lang="en-US" sz="7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01160" y="1097437"/>
            <a:ext cx="4981200" cy="11869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1198" y="2396601"/>
            <a:ext cx="4981200" cy="11869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1173" y="3695752"/>
            <a:ext cx="4981200" cy="118692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Частицы в живой речи школьников
</a:t>
            </a:r>
            <a:endParaRPr lang="en-US" sz="2012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1600" y="1095400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 Пойдём же скорее!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перемене двое друзей спорят, успеют ли они в библиотеку до звонка. Частица же делает просьбу настойчивее, но звучит по-дружески. В короткой реплике сразу слышны торопливость, знакомый тон и живое общение.
</a:t>
            </a:r>
            <a:endParaRPr lang="en-US" sz="1002" dirty="0"/>
          </a:p>
        </p:txBody>
      </p:sp>
      <p:sp>
        <p:nvSpPr>
          <p:cNvPr id="8" name="Text 3"/>
          <p:cNvSpPr txBox="1"/>
          <p:nvPr/>
        </p:nvSpPr>
        <p:spPr>
          <a:xfrm>
            <a:off x="261638" y="2394564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 Разве это сложно?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школьник удивляется, что задание оказалось простым, а другой сомневается в его ответе. Частица разве передаёт удивление и лёгкое несогласие. Без неё фраза звучала бы гораздо спокойнее и нейтральнее.
</a:t>
            </a:r>
            <a:endParaRPr lang="en-US" sz="1002" dirty="0"/>
          </a:p>
        </p:txBody>
      </p:sp>
      <p:sp>
        <p:nvSpPr>
          <p:cNvPr id="9" name="Text 4"/>
          <p:cNvSpPr txBox="1"/>
          <p:nvPr/>
        </p:nvSpPr>
        <p:spPr>
          <a:xfrm>
            <a:off x="261613" y="3693715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 Я только спросил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разговоре ученики часто уточняют, что не хотели спорить или мешать. Частица только помогает сузить смысл и снять напряжение. Она делает реплику точнее и показывает, что речь идёт лишь об одном действии.
</a:t>
            </a:r>
            <a:endParaRPr lang="en-US" sz="100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1550" y="1481832"/>
            <a:ext cx="8612400" cy="3401136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550" y="2589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узнать частицу в предложении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1550" y="7104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основана на признаках частицы и её роли в предложении.
</a:t>
            </a:r>
            <a:endParaRPr lang="en-US" sz="111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употребительные частицы в речи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Частицы особенно часто встречаются в коротких репликах, вопросах и пояснениях, поэтому их легко заметить даже в обычном разговоре.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условной шкале лидируют не, же и ли; именно они чаще всего помогают строить смысл и интонацию.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Условная сравнительная шкала для учебной иллюстрации, 2025
</a:t>
            </a:r>
            <a:endParaRPr lang="en-US" sz="72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6875" y="1789450"/>
            <a:ext cx="239400" cy="239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18100" y="1789450"/>
            <a:ext cx="239400" cy="239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69350" y="1789450"/>
            <a:ext cx="239400" cy="239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035538" y="1789450"/>
            <a:ext cx="209475" cy="2394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261625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Частица не и её роль в речи
</a:t>
            </a:r>
            <a:endParaRPr lang="en-US" sz="2012" dirty="0"/>
          </a:p>
        </p:txBody>
      </p:sp>
      <p:sp>
        <p:nvSpPr>
          <p:cNvPr id="8" name="Text 2"/>
          <p:cNvSpPr txBox="1"/>
          <p:nvPr/>
        </p:nvSpPr>
        <p:spPr>
          <a:xfrm>
            <a:off x="261625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Отрицание действия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Частица не показывает, что действие не произошло: не знаю, не видел, не пришёл. Она помогает коротко и точно сообщить об отсутствии действия или признака.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2512862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с не-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некоторых словах не входит в состав корня или приставки и пишется слитно: неправда, недруг, некрасивый. Здесь это уже не отдельная частица.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764095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смысла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 ошибиться, нужно смотреть на роль слова в предложении. Если можно убрать не и смысл изменится на противоположный, перед нами отдельная частица.
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7015330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для 5 класса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Ученику полезно различать отрицание и слитное написание с не-. Это помогает правильно писать слова и понимать, что именно отрицается в предложении.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261600" y="258900"/>
            <a:ext cx="7316700" cy="90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Частица ни и усиление отрицания
</a:t>
            </a:r>
            <a:endParaRPr lang="en-US" sz="221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Частица ни сама по себе обычно не сообщает новое действие, а усиливает уже существующее отрицание. В выражениях ни слова, ни шагу, ни разу отрицание становится твёрже.
</a:t>
            </a:r>
            <a:endParaRPr lang="en-US" sz="1000" dirty="0"/>
          </a:p>
        </p:txBody>
      </p:sp>
      <p:sp>
        <p:nvSpPr>
          <p:cNvPr id="4" name="Text 2"/>
          <p:cNvSpPr txBox="1"/>
          <p:nvPr/>
        </p:nvSpPr>
        <p:spPr>
          <a:xfrm>
            <a:off x="3225588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Частица часто встречается в повторяющихся конструкциях: ни… ни, ни один, ни капли. Такие сочетания делают речь более выразительной и помогают перечислить всё, что исключается.
</a:t>
            </a:r>
            <a:endParaRPr lang="en-US" sz="1000" dirty="0"/>
          </a:p>
        </p:txBody>
      </p:sp>
      <p:sp>
        <p:nvSpPr>
          <p:cNvPr id="5" name="Text 3"/>
          <p:cNvSpPr txBox="1"/>
          <p:nvPr/>
        </p:nvSpPr>
        <p:spPr>
          <a:xfrm>
            <a:off x="6189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 путать ни и не, важно смотреть на смысл фразы. Если нужно подчеркнуть отсутствие чего-либо или поддержать отрицание, чаще всего употребляется именно ни.
</a:t>
            </a:r>
            <a:endParaRPr lang="en-US" sz="1000" dirty="0"/>
          </a:p>
        </p:txBody>
      </p:sp>
      <p:sp>
        <p:nvSpPr>
          <p:cNvPr id="6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Вопросительные частицы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65851" y="1491950"/>
            <a:ext cx="27813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Частица ли помогает построить обычный вопрос и часто стоит после слова, к которому относится: Придёшь ли ты завтра? Она делает вопрос спокойным и нейтральным.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6097175" y="1491950"/>
            <a:ext cx="27813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Неужели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Частица неужели выражает сильное удивление или недоверие. Она подходит, когда говорящий не ожидал такого ответа: Неужели ты уже прочитал книгу?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3181513" y="1491950"/>
            <a:ext cx="27813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Разве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Частица разве показывает сомнение, удивление или несогласие. Вопрос с ней звучит эмоциональнее: Разве это правда? Говорящий словно проверяет сказанное.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Усилительные частицы
</a:t>
            </a:r>
            <a:endParaRPr lang="en-US" sz="2212" dirty="0"/>
          </a:p>
        </p:txBody>
      </p:sp>
      <p:sp>
        <p:nvSpPr>
          <p:cNvPr id="4" name="Text 2"/>
          <p:cNvSpPr txBox="1"/>
          <p:nvPr/>
        </p:nvSpPr>
        <p:spPr>
          <a:xfrm>
            <a:off x="261600" y="1525150"/>
            <a:ext cx="55149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Частицы же и ведь помогают выделить важную мысль, напомнить уже известный факт или подчеркнуть контраст. Они делают реплику более точной и выразительной, особенно в устной речи и диалоге.
</a:t>
            </a:r>
            <a:endParaRPr lang="en-US" sz="986" dirty="0"/>
          </a:p>
        </p:txBody>
      </p:sp>
      <p:sp>
        <p:nvSpPr>
          <p:cNvPr id="5" name="Text 3"/>
          <p:cNvSpPr txBox="1"/>
          <p:nvPr/>
        </p:nvSpPr>
        <p:spPr>
          <a:xfrm>
            <a:off x="261600" y="2481075"/>
            <a:ext cx="55149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Частицы даже, именно и только указывают, что в сообщении есть что-то главное, неожиданное или ограниченное. С их помощью говорящий словно ставит акцент на одном слове или части предложения.
</a:t>
            </a:r>
            <a:endParaRPr lang="en-US" sz="986" dirty="0"/>
          </a:p>
        </p:txBody>
      </p:sp>
      <p:sp>
        <p:nvSpPr>
          <p:cNvPr id="6" name="Text 4"/>
          <p:cNvSpPr txBox="1"/>
          <p:nvPr/>
        </p:nvSpPr>
        <p:spPr>
          <a:xfrm>
            <a:off x="261600" y="3437000"/>
            <a:ext cx="55149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Частица прямо усиливает впечатление и делает высказывание более эмоциональным: прямо удивительно, прямо молодец. Такие частицы не называют предметы и действия, а помогают почувствовать отношение говорящего.
</a:t>
            </a:r>
            <a:endParaRPr lang="en-US" sz="986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одна частица меняет смысл фразы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короткое добавление меняет интонацию: утверждение превращается в уточнение, напоминание, ограничение или отрицание.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меньше слово, тем сильнее его влияние на смысл: частица задаёт тон и помогает понять намерение говорящего.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 учебным примерам по теме «Частица»
</a:t>
            </a:r>
            <a:endParaRPr lang="en-US" sz="72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1600" y="2634646"/>
            <a:ext cx="4264500" cy="224885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17900" y="2634646"/>
            <a:ext cx="4264500" cy="224885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частицы звучат в живой речи и книгах
</a:t>
            </a:r>
            <a:endParaRPr lang="en-US" sz="20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095400"/>
            <a:ext cx="33774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школьном разговоре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перемене двое спорят о домашнем задании: «Пойдём же быстрее, уже звонок!» Один удивляется: «Разве ты всё сделал?» В коротких репликах частицы делают речь естественной, дружеской и эмоционально точной.
</a:t>
            </a:r>
            <a:endParaRPr lang="en-US" sz="1102" dirty="0"/>
          </a:p>
        </p:txBody>
      </p:sp>
      <p:sp>
        <p:nvSpPr>
          <p:cNvPr id="7" name="Text 3"/>
          <p:cNvSpPr txBox="1"/>
          <p:nvPr/>
        </p:nvSpPr>
        <p:spPr>
          <a:xfrm>
            <a:off x="4617900" y="1095400"/>
            <a:ext cx="33774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литературном диалоге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рассказе герой может сказать: «Я ведь предупреждал», «Ты бы послушал», «Неужели ты не понял?» Такие слова помогают автору показать характер персонажа, его настроение и отношение к собеседнику без длинных объяснений.
</a:t>
            </a:r>
            <a:endParaRPr lang="en-US" sz="110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25" y="1042040"/>
            <a:ext cx="8625000" cy="2435294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речи или частица: как различать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5825" y="400050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Сравним слова, которые легко перепутать, и посмотрим, какую роль они выполняют в предложении.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4689510" y="400050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слова определяется его функцией в предложении: частица не связывает слова и не называет предмет, признак или действие.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259525" y="3715950"/>
            <a:ext cx="4405200" cy="1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 русскому языку, 5 класс
</a:t>
            </a:r>
            <a:endParaRPr lang="en-US" sz="72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пишутся частицы с другими словами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1283375" y="1227176"/>
            <a:ext cx="27846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— отдельное написание
</a:t>
            </a:r>
            <a:pPr algn="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частиц пишется отдельно: бы пришёл, же знаем, ли слышал, не хотел. Так они сохраняют свою служебную роль и помогают точнее выразить смысл.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076075" y="2091476"/>
            <a:ext cx="27846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— слитное написание в слове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не стало частью самого слова, оно пишется слитно: некрасивый, неправда, недалеко. В этом случае частица уже не отделяется, потому что образует новое слово.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1283375" y="2977901"/>
            <a:ext cx="27846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 смыслу
</a:t>
            </a:r>
            <a:pPr algn="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 ошибиться, нужно определить, что перед нами: самостоятельная частица или часть слова. От этого зависит выбор между раздельным и слитным написанием.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1550" y="1481832"/>
            <a:ext cx="8612400" cy="3401136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550" y="2589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выбрать: не или ни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1550" y="7104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основана на функции слова в предложении и помогает различать отрицание, усиление и слитное написание.
</a:t>
            </a:r>
            <a:endParaRPr lang="en-US" sz="111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частиц в предложении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 та же частица может работать по-разному: в вопросе, в отказе, в просьбе или в эмоциональной реплике.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Самыми заметными функциями остаются отрицание и вопрос: именно они чаще всего помогают быстро понять смысл фразы.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 учебным примерам по теме «Частица»
</a:t>
            </a:r>
            <a:endParaRPr lang="en-US" sz="72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5700" y="1405400"/>
            <a:ext cx="205500" cy="205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5700" y="3057275"/>
            <a:ext cx="205500" cy="205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98750" y="1405400"/>
            <a:ext cx="205500" cy="205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98750" y="3057275"/>
            <a:ext cx="205500" cy="205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в употреблении частиц
</a:t>
            </a:r>
            <a:endParaRPr lang="en-US" sz="2012" dirty="0"/>
          </a:p>
        </p:txBody>
      </p:sp>
      <p:sp>
        <p:nvSpPr>
          <p:cNvPr id="8" name="Text 2"/>
          <p:cNvSpPr txBox="1"/>
          <p:nvPr/>
        </p:nvSpPr>
        <p:spPr>
          <a:xfrm>
            <a:off x="660800" y="1405250"/>
            <a:ext cx="34521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Путаница между не и ни
</a:t>
            </a:r>
            <a:pPr algn="l" indent="0" marL="0">
              <a:lnSpc>
                <a:spcPct val="115000"/>
              </a:lnSpc>
              <a:buNone/>
            </a:pPr>
            <a:r>
              <a:rPr lang="en-US" sz="4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выбирают не там, где нужно усилить отрицание, или пишут ни вместо простого отрицания. Чтобы избежать ошибки, важно определить смысл предложения.
</a:t>
            </a:r>
            <a:endParaRPr lang="en-US" sz="1137" dirty="0"/>
          </a:p>
        </p:txBody>
      </p:sp>
      <p:sp>
        <p:nvSpPr>
          <p:cNvPr id="9" name="Text 3"/>
          <p:cNvSpPr txBox="1"/>
          <p:nvPr/>
        </p:nvSpPr>
        <p:spPr>
          <a:xfrm>
            <a:off x="660800" y="3057125"/>
            <a:ext cx="34521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Лишние частицы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в предложении появляется слишком много служебных слов, и фраза звучит тяжело. Частица должна помогать смыслу, а не перегружать высказывание.
</a:t>
            </a:r>
            <a:endParaRPr lang="en-US" sz="1137" dirty="0"/>
          </a:p>
        </p:txBody>
      </p:sp>
      <p:sp>
        <p:nvSpPr>
          <p:cNvPr id="10" name="Text 4"/>
          <p:cNvSpPr txBox="1"/>
          <p:nvPr/>
        </p:nvSpPr>
        <p:spPr>
          <a:xfrm>
            <a:off x="4783850" y="1405250"/>
            <a:ext cx="34521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Слитно или раздельно
</a:t>
            </a:r>
            <a:pPr algn="l" indent="0" marL="0">
              <a:lnSpc>
                <a:spcPct val="115000"/>
              </a:lnSpc>
              <a:buNone/>
            </a:pPr>
            <a:r>
              <a:rPr lang="en-US" sz="4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возникают при написании слов с не: не всегда это частица. Если не входит в состав слова, написание будет слитным, например: неправда, недалеко.
</a:t>
            </a:r>
            <a:endParaRPr lang="en-US" sz="1137" dirty="0"/>
          </a:p>
        </p:txBody>
      </p:sp>
      <p:sp>
        <p:nvSpPr>
          <p:cNvPr id="11" name="Text 5"/>
          <p:cNvSpPr txBox="1"/>
          <p:nvPr/>
        </p:nvSpPr>
        <p:spPr>
          <a:xfrm>
            <a:off x="4783850" y="3057125"/>
            <a:ext cx="34521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роли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написанием полезно задать вопрос: это самостоятельное слово или частица? Такая проверка помогает правильно выбрать форму и не перепутать похожие случаи.
</a:t>
            </a:r>
            <a:endParaRPr lang="en-US" sz="1137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школьнику знать частицы
</a:t>
            </a:r>
            <a:endParaRPr lang="en-US" sz="2212" dirty="0"/>
          </a:p>
        </p:txBody>
      </p:sp>
      <p:sp>
        <p:nvSpPr>
          <p:cNvPr id="4" name="Text 2"/>
          <p:cNvSpPr txBox="1"/>
          <p:nvPr/>
        </p:nvSpPr>
        <p:spPr>
          <a:xfrm>
            <a:off x="261600" y="1141075"/>
            <a:ext cx="55077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Частицы помогают точнее понимать прочитанное: без них трудно уловить вопрос, сомнение, удивление или отказ. Это особенно важно в сказках, диалогах и небольших текстах.
</a:t>
            </a:r>
            <a:endParaRPr lang="en-US" sz="986" dirty="0"/>
          </a:p>
        </p:txBody>
      </p:sp>
      <p:sp>
        <p:nvSpPr>
          <p:cNvPr id="5" name="Text 3"/>
          <p:cNvSpPr txBox="1"/>
          <p:nvPr/>
        </p:nvSpPr>
        <p:spPr>
          <a:xfrm>
            <a:off x="261600" y="2089875"/>
            <a:ext cx="55077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учат писать аккуратнее, потому что нужно различать не и ни, слитное и раздельное написание, а также замечать, где слово действительно выражает оттенок смысла.
</a:t>
            </a:r>
            <a:endParaRPr lang="en-US" sz="986" dirty="0"/>
          </a:p>
        </p:txBody>
      </p:sp>
      <p:sp>
        <p:nvSpPr>
          <p:cNvPr id="6" name="Text 4"/>
          <p:cNvSpPr txBox="1"/>
          <p:nvPr/>
        </p:nvSpPr>
        <p:spPr>
          <a:xfrm>
            <a:off x="261600" y="3038675"/>
            <a:ext cx="55077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устной речи частицы делают просьбу мягче, а ответ — точнее. С их помощью можно говорить вежливее, увереннее или выразительнее, не меняя основы предложения.
</a:t>
            </a:r>
            <a:endParaRPr lang="en-US" sz="986" dirty="0"/>
          </a:p>
        </p:txBody>
      </p:sp>
      <p:sp>
        <p:nvSpPr>
          <p:cNvPr id="7" name="Text 5"/>
          <p:cNvSpPr txBox="1"/>
          <p:nvPr/>
        </p:nvSpPr>
        <p:spPr>
          <a:xfrm>
            <a:off x="261600" y="3987475"/>
            <a:ext cx="55077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тема нужна и для дальнейшего изучения морфологии: чем лучше ученик понимает служебные слова, тем легче ему анализировать предложение и строить грамотную речь.
</a:t>
            </a:r>
            <a:endParaRPr lang="en-US" sz="986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261600" y="1100350"/>
            <a:ext cx="6155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Маленькое слово — большой смысл
</a:t>
            </a:r>
            <a:endParaRPr lang="en-US" sz="241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2615925"/>
            <a:ext cx="4551300" cy="11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Частица не называет предметы и действия, но именно она делает речь вопросительной, отрицательной или выразительной. Понимая частицы, ученик лучше читает, пишет и точнее передаёт мысль.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2026-05-22T16:30:48Z</dcterms:created>
  <dcterms:modified xsi:type="dcterms:W3CDTF">2026-05-22T16:30:48Z</dcterms:modified>
</cp:coreProperties>
</file>