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notesMasterIdLst>
    <p:notesMasterId r:id="rId22"/>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jpe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jpeg"/><Relationship Id="rId3" Type="http://schemas.openxmlformats.org/officeDocument/2006/relationships/slideLayout" Target="../slideLayouts/slideLayout1.xml"/><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jpe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image" Target="../media/image-3-5.png"/><Relationship Id="rId6" Type="http://schemas.openxmlformats.org/officeDocument/2006/relationships/image" Target="../media/image-3-6.png"/><Relationship Id="rId7" Type="http://schemas.openxmlformats.org/officeDocument/2006/relationships/slideLayout" Target="../slideLayouts/slideLayout1.xml"/><Relationship Id="rId8"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jpe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image" Target="../media/image-4-5.png"/><Relationship Id="rId6" Type="http://schemas.openxmlformats.org/officeDocument/2006/relationships/image" Target="../media/image-4-6.png"/><Relationship Id="rId7" Type="http://schemas.openxmlformats.org/officeDocument/2006/relationships/slideLayout" Target="../slideLayouts/slideLayout1.xml"/><Relationship Id="rId8"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slideLayout" Target="../slideLayouts/slideLayout1.xml"/><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image" Target="../media/image-6-5.png"/><Relationship Id="rId6" Type="http://schemas.openxmlformats.org/officeDocument/2006/relationships/image" Target="../media/image-6-6.png"/><Relationship Id="rId7" Type="http://schemas.openxmlformats.org/officeDocument/2006/relationships/slideLayout" Target="../slideLayouts/slideLayout1.xml"/><Relationship Id="rId8"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slideLayout" Target="../slideLayouts/slideLayout1.xml"/><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jpeg"/><Relationship Id="rId3" Type="http://schemas.openxmlformats.org/officeDocument/2006/relationships/image" Target="../media/image-8-3.png"/><Relationship Id="rId4" Type="http://schemas.openxmlformats.org/officeDocument/2006/relationships/image" Target="../media/image-8-4.png"/><Relationship Id="rId5" Type="http://schemas.openxmlformats.org/officeDocument/2006/relationships/image" Target="../media/image-8-5.png"/><Relationship Id="rId6" Type="http://schemas.openxmlformats.org/officeDocument/2006/relationships/image" Target="../media/image-8-6.png"/><Relationship Id="rId7" Type="http://schemas.openxmlformats.org/officeDocument/2006/relationships/slideLayout" Target="../slideLayouts/slideLayout1.xml"/><Relationship Id="rId8"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jpeg"/><Relationship Id="rId3" Type="http://schemas.openxmlformats.org/officeDocument/2006/relationships/image" Target="../media/image-9-3.jpeg"/><Relationship Id="rId4" Type="http://schemas.openxmlformats.org/officeDocument/2006/relationships/image" Target="../media/image-9-4.jpeg"/><Relationship Id="rId5" Type="http://schemas.openxmlformats.org/officeDocument/2006/relationships/slideLayout" Target="../slideLayouts/slideLayout1.xml"/><Relationship Id="rId6"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slideLayout" Target="../slideLayouts/slideLayout1.xml"/><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slideLayout" Target="../slideLayouts/slideLayout1.xml"/><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image" Target="../media/image-12-3.png"/><Relationship Id="rId4" Type="http://schemas.openxmlformats.org/officeDocument/2006/relationships/image" Target="../media/image-12-4.png"/><Relationship Id="rId5" Type="http://schemas.openxmlformats.org/officeDocument/2006/relationships/image" Target="../media/image-12-5.png"/><Relationship Id="rId6" Type="http://schemas.openxmlformats.org/officeDocument/2006/relationships/slideLayout" Target="../slideLayouts/slideLayout1.xml"/><Relationship Id="rId7"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slideLayout" Target="../slideLayouts/slideLayout1.xml"/><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slideLayout" Target="../slideLayouts/slideLayout1.xml"/><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jpeg"/><Relationship Id="rId3" Type="http://schemas.openxmlformats.org/officeDocument/2006/relationships/image" Target="../media/image-16-3.jpeg"/><Relationship Id="rId4" Type="http://schemas.openxmlformats.org/officeDocument/2006/relationships/slideLayout" Target="../slideLayouts/slideLayout1.xml"/><Relationship Id="rId5"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slideLayout" Target="../slideLayouts/slideLayout1.xml"/><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image" Target="../media/image-18-3.png"/><Relationship Id="rId4" Type="http://schemas.openxmlformats.org/officeDocument/2006/relationships/image" Target="../media/image-18-4.png"/><Relationship Id="rId5" Type="http://schemas.openxmlformats.org/officeDocument/2006/relationships/image" Target="../media/image-18-5.png"/><Relationship Id="rId6" Type="http://schemas.openxmlformats.org/officeDocument/2006/relationships/slideLayout" Target="../slideLayouts/slideLayout1.xml"/><Relationship Id="rId7"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slideLayout" Target="../slideLayouts/slideLayout1.xml"/><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2684218"/>
            <a:ext cx="9144000" cy="2455664"/>
          </a:xfrm>
          <a:prstGeom prst="rect">
            <a:avLst/>
          </a:prstGeom>
        </p:spPr>
      </p:pic>
      <p:sp>
        <p:nvSpPr>
          <p:cNvPr id="4" name="Text 0"/>
          <p:cNvSpPr txBox="1"/>
          <p:nvPr/>
        </p:nvSpPr>
        <p:spPr>
          <a:xfrm>
            <a:off x="261600" y="578625"/>
            <a:ext cx="6468300" cy="818100"/>
          </a:xfrm>
          <a:prstGeom prst="rect">
            <a:avLst/>
          </a:prstGeom>
          <a:noFill/>
          <a:ln/>
        </p:spPr>
        <p:txBody>
          <a:bodyPr wrap="square" lIns="0" tIns="0" rIns="0" bIns="0" rtlCol="0" anchor="t"/>
          <a:lstStyle/>
          <a:p>
            <a:pPr algn="l" indent="0" marL="0">
              <a:lnSpc>
                <a:spcPct val="100000"/>
              </a:lnSpc>
              <a:buNone/>
            </a:pPr>
            <a:r>
              <a:rPr lang="en-US" sz="2212" b="1" dirty="0">
                <a:solidFill>
                  <a:srgbClr val="FFFFFF"/>
                </a:solidFill>
                <a:latin typeface="Arial" pitchFamily="34" charset="0"/>
                <a:ea typeface="Arial" pitchFamily="34" charset="-122"/>
                <a:cs typeface="Arial" pitchFamily="34" charset="-120"/>
              </a:rPr>
              <a:t>Nature in English: The Volga River and Rice Fields in the Philippines
</a:t>
            </a:r>
            <a:endParaRPr lang="en-US" sz="2212" dirty="0"/>
          </a:p>
        </p:txBody>
      </p:sp>
      <p:sp>
        <p:nvSpPr>
          <p:cNvPr id="5" name="Text 1"/>
          <p:cNvSpPr txBox="1"/>
          <p:nvPr/>
        </p:nvSpPr>
        <p:spPr>
          <a:xfrm>
            <a:off x="261600" y="1789455"/>
            <a:ext cx="4638600" cy="531300"/>
          </a:xfrm>
          <a:prstGeom prst="rect">
            <a:avLst/>
          </a:prstGeom>
          <a:noFill/>
          <a:ln/>
        </p:spPr>
        <p:txBody>
          <a:bodyPr wrap="square" lIns="0" tIns="0" rIns="0" bIns="0" rtlCol="0" anchor="b"/>
          <a:lstStyle/>
          <a:p>
            <a:pPr algn="l" indent="0" marL="0">
              <a:lnSpc>
                <a:spcPct val="115000"/>
              </a:lnSpc>
              <a:buNone/>
            </a:pPr>
            <a:r>
              <a:rPr lang="en-US" sz="886" dirty="0">
                <a:solidFill>
                  <a:srgbClr val="FFFFFF"/>
                </a:solidFill>
                <a:latin typeface="Arial" pitchFamily="34" charset="0"/>
                <a:ea typeface="Arial" pitchFamily="34" charset="-122"/>
                <a:cs typeface="Arial" pitchFamily="34" charset="-120"/>
              </a:rPr>
              <a:t>Nature, landscape, and comparison in English.
</a:t>
            </a:r>
            <a:endParaRPr lang="en-US" sz="886" dirty="0"/>
          </a:p>
        </p:txBody>
      </p:sp>
      <p:sp>
        <p:nvSpPr>
          <p:cNvPr id="6" name="Text 2"/>
          <p:cNvSpPr txBox="1"/>
          <p:nvPr/>
        </p:nvSpPr>
        <p:spPr>
          <a:xfrm>
            <a:off x="261600" y="258888"/>
            <a:ext cx="3246300" cy="192600"/>
          </a:xfrm>
          <a:prstGeom prst="rect">
            <a:avLst/>
          </a:prstGeom>
          <a:noFill/>
          <a:ln/>
        </p:spPr>
        <p:txBody>
          <a:bodyPr wrap="square" lIns="0" tIns="0" rIns="0" bIns="0" rtlCol="0" anchor="ctr"/>
          <a:lstStyle/>
          <a:p>
            <a:pPr algn="l" indent="0" marL="0">
              <a:lnSpc>
                <a:spcPct val="115000"/>
              </a:lnSpc>
              <a:buNone/>
            </a:pPr>
            <a:r>
              <a:rPr lang="en-US" sz="746" dirty="0">
                <a:solidFill>
                  <a:srgbClr val="FFFFFF"/>
                </a:solidFill>
                <a:latin typeface="Arial" pitchFamily="34" charset="0"/>
                <a:ea typeface="Arial" pitchFamily="34" charset="-122"/>
                <a:cs typeface="Arial" pitchFamily="34" charset="-120"/>
              </a:rPr>
              <a:t>
</a:t>
            </a:r>
            <a:endParaRPr lang="en-US" sz="746"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5077254" y="75"/>
            <a:ext cx="4065240" cy="5143500"/>
          </a:xfrm>
          <a:prstGeom prst="rect">
            <a:avLst/>
          </a:prstGeom>
        </p:spPr>
      </p:pic>
      <p:sp>
        <p:nvSpPr>
          <p:cNvPr id="4" name="Text 0"/>
          <p:cNvSpPr txBox="1"/>
          <p:nvPr/>
        </p:nvSpPr>
        <p:spPr>
          <a:xfrm>
            <a:off x="261600" y="258900"/>
            <a:ext cx="4562400" cy="1298400"/>
          </a:xfrm>
          <a:prstGeom prst="rect">
            <a:avLst/>
          </a:prstGeom>
          <a:noFill/>
          <a:ln/>
        </p:spPr>
        <p:txBody>
          <a:bodyPr wrap="square" lIns="0" tIns="0" rIns="0" bIns="0" rtlCol="0" anchor="t"/>
          <a:lstStyle/>
          <a:p>
            <a:pPr algn="l" indent="0" marL="0">
              <a:lnSpc>
                <a:spcPct val="100000"/>
              </a:lnSpc>
              <a:buNone/>
            </a:pPr>
            <a:r>
              <a:rPr lang="en-US" sz="2212" b="1" dirty="0">
                <a:solidFill>
                  <a:srgbClr val="FFFFFF"/>
                </a:solidFill>
                <a:latin typeface="Arial" pitchFamily="34" charset="0"/>
                <a:ea typeface="Arial" pitchFamily="34" charset="-122"/>
                <a:cs typeface="Arial" pitchFamily="34" charset="-120"/>
              </a:rPr>
              <a:t>Why compare these landscapes in English?
</a:t>
            </a:r>
            <a:endParaRPr lang="en-US" sz="2212" dirty="0"/>
          </a:p>
        </p:txBody>
      </p:sp>
      <p:sp>
        <p:nvSpPr>
          <p:cNvPr id="5" name="Text 1"/>
          <p:cNvSpPr txBox="1"/>
          <p:nvPr/>
        </p:nvSpPr>
        <p:spPr>
          <a:xfrm>
            <a:off x="261600" y="1824550"/>
            <a:ext cx="3509100" cy="1965600"/>
          </a:xfrm>
          <a:prstGeom prst="rect">
            <a:avLst/>
          </a:prstGeom>
          <a:noFill/>
          <a:ln/>
        </p:spPr>
        <p:txBody>
          <a:bodyPr wrap="square" lIns="0" tIns="0" rIns="0" bIns="0" rtlCol="0" anchor="ctr"/>
          <a:lstStyle/>
          <a:p>
            <a:pPr algn="l" indent="0" marL="0">
              <a:lnSpc>
                <a:spcPct val="115000"/>
              </a:lnSpc>
              <a:buNone/>
            </a:pPr>
            <a:r>
              <a:rPr lang="en-US" sz="986" dirty="0">
                <a:solidFill>
                  <a:srgbClr val="FFFFFF"/>
                </a:solidFill>
                <a:latin typeface="Arial" pitchFamily="34" charset="0"/>
                <a:ea typeface="Arial" pitchFamily="34" charset="-122"/>
                <a:cs typeface="Arial" pitchFamily="34" charset="-120"/>
              </a:rPr>
              <a:t>This topic revises geography, environment, and agriculture vocabulary, practices comparative structures, and strengthens reading and speaking skills. The Volga and Philippine rice fields also show how climate and human activity shape nature.
</a:t>
            </a:r>
            <a:endParaRPr lang="en-US" sz="986" dirty="0"/>
          </a:p>
        </p:txBody>
      </p:sp>
      <p:sp>
        <p:nvSpPr>
          <p:cNvPr id="6" name="Text 2"/>
          <p:cNvSpPr txBox="1"/>
          <p:nvPr/>
        </p:nvSpPr>
        <p:spPr>
          <a:xfrm>
            <a:off x="8806841" y="4954441"/>
            <a:ext cx="206700" cy="90900"/>
          </a:xfrm>
          <a:prstGeom prst="rect">
            <a:avLst/>
          </a:prstGeom>
          <a:noFill/>
          <a:ln/>
        </p:spPr>
        <p:txBody>
          <a:bodyPr wrap="square" lIns="0" tIns="0" rIns="0" bIns="0" rtlCol="0" anchor="t"/>
          <a:lstStyle/>
          <a:p>
            <a:pPr algn="ctr" indent="0" marL="0">
              <a:lnSpc>
                <a:spcPct val="115000"/>
              </a:lnSpc>
              <a:buNone/>
            </a:pPr>
            <a:r>
              <a:rPr lang="en-US" sz="622" dirty="0">
                <a:solidFill>
                  <a:srgbClr val="FFFFFF"/>
                </a:solidFill>
                <a:latin typeface="Arial" pitchFamily="34" charset="0"/>
                <a:ea typeface="Arial" pitchFamily="34" charset="-122"/>
                <a:cs typeface="Arial" pitchFamily="34" charset="-120"/>
              </a:rPr>
              <a:t>2</a:t>
            </a:r>
            <a:endParaRPr lang="en-US" sz="622"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4071585" y="75"/>
            <a:ext cx="506983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261600" y="258900"/>
            <a:ext cx="3529200" cy="1266000"/>
          </a:xfrm>
          <a:prstGeom prst="rect">
            <a:avLst/>
          </a:prstGeom>
          <a:noFill/>
          <a:ln/>
        </p:spPr>
        <p:txBody>
          <a:bodyPr wrap="square" lIns="0" tIns="0" rIns="0" bIns="0" rtlCol="0" anchor="t"/>
          <a:lstStyle/>
          <a:p>
            <a:pPr algn="l" indent="0" marL="0">
              <a:lnSpc>
                <a:spcPct val="100000"/>
              </a:lnSpc>
              <a:buNone/>
            </a:pPr>
            <a:r>
              <a:rPr lang="en-US" sz="2012" b="1" dirty="0">
                <a:solidFill>
                  <a:srgbClr val="FFFFFF"/>
                </a:solidFill>
                <a:latin typeface="Arial" pitchFamily="34" charset="0"/>
                <a:ea typeface="Arial" pitchFamily="34" charset="-122"/>
                <a:cs typeface="Arial" pitchFamily="34" charset="-120"/>
              </a:rPr>
              <a:t>The Volga River: key facts in English
</a:t>
            </a:r>
            <a:endParaRPr lang="en-US" sz="2012" dirty="0"/>
          </a:p>
        </p:txBody>
      </p:sp>
      <p:sp>
        <p:nvSpPr>
          <p:cNvPr id="9" name="Text 1"/>
          <p:cNvSpPr txBox="1"/>
          <p:nvPr/>
        </p:nvSpPr>
        <p:spPr>
          <a:xfrm>
            <a:off x="8806841" y="4954441"/>
            <a:ext cx="206700" cy="90900"/>
          </a:xfrm>
          <a:prstGeom prst="rect">
            <a:avLst/>
          </a:prstGeom>
          <a:noFill/>
          <a:ln/>
        </p:spPr>
        <p:txBody>
          <a:bodyPr wrap="square" lIns="0" tIns="0" rIns="0" bIns="0" rtlCol="0" anchor="t"/>
          <a:lstStyle/>
          <a:p>
            <a:pPr algn="ctr" indent="0" marL="0">
              <a:lnSpc>
                <a:spcPct val="115000"/>
              </a:lnSpc>
              <a:buNone/>
            </a:pPr>
            <a:r>
              <a:rPr lang="en-US" sz="622" dirty="0">
                <a:solidFill>
                  <a:srgbClr val="FFFFFF"/>
                </a:solidFill>
                <a:latin typeface="Arial" pitchFamily="34" charset="0"/>
                <a:ea typeface="Arial" pitchFamily="34" charset="-122"/>
                <a:cs typeface="Arial" pitchFamily="34" charset="-120"/>
              </a:rPr>
              <a:t>3</a:t>
            </a:r>
            <a:endParaRPr lang="en-US" sz="622" dirty="0"/>
          </a:p>
        </p:txBody>
      </p:sp>
      <p:sp>
        <p:nvSpPr>
          <p:cNvPr id="10" name="Text 2"/>
          <p:cNvSpPr txBox="1"/>
          <p:nvPr/>
        </p:nvSpPr>
        <p:spPr>
          <a:xfrm>
            <a:off x="497975" y="1749900"/>
            <a:ext cx="3292800" cy="656400"/>
          </a:xfrm>
          <a:prstGeom prst="rect">
            <a:avLst/>
          </a:prstGeom>
          <a:noFill/>
          <a:ln/>
        </p:spPr>
        <p:txBody>
          <a:bodyPr wrap="square" lIns="0" tIns="0" rIns="0" bIns="0" rtlCol="0" anchor="t"/>
          <a:lstStyle/>
          <a:p>
            <a:pPr algn="l" indent="0" marL="0">
              <a:lnSpc>
                <a:spcPct val="115000"/>
              </a:lnSpc>
              <a:buNone/>
            </a:pPr>
            <a:r>
              <a:rPr lang="en-US" sz="1200" b="1" dirty="0">
                <a:solidFill>
                  <a:srgbClr val="FFFFFF"/>
                </a:solidFill>
                <a:latin typeface="Arial" pitchFamily="34" charset="0"/>
                <a:ea typeface="Arial" pitchFamily="34" charset="-122"/>
                <a:cs typeface="Arial" pitchFamily="34" charset="-120"/>
              </a:rPr>
              <a:t>Europe’s longest river
</a:t>
            </a:r>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The Volga River is the longest river in Europe. It flows through western Russia, crosses several natural zones, and finally empties into the Caspian Sea.
</a:t>
            </a:r>
            <a:endParaRPr lang="en-US" sz="1200" dirty="0"/>
          </a:p>
        </p:txBody>
      </p:sp>
      <p:sp>
        <p:nvSpPr>
          <p:cNvPr id="11" name="Text 3"/>
          <p:cNvSpPr txBox="1"/>
          <p:nvPr/>
        </p:nvSpPr>
        <p:spPr>
          <a:xfrm>
            <a:off x="497975" y="2576035"/>
            <a:ext cx="3292800" cy="656400"/>
          </a:xfrm>
          <a:prstGeom prst="rect">
            <a:avLst/>
          </a:prstGeom>
          <a:noFill/>
          <a:ln/>
        </p:spPr>
        <p:txBody>
          <a:bodyPr wrap="square" lIns="0" tIns="0" rIns="0" bIns="0" rtlCol="0" anchor="t"/>
          <a:lstStyle/>
          <a:p>
            <a:pPr algn="l" indent="0" marL="0">
              <a:lnSpc>
                <a:spcPct val="115000"/>
              </a:lnSpc>
              <a:buNone/>
            </a:pPr>
            <a:r>
              <a:rPr lang="en-US" sz="1179" b="1" dirty="0">
                <a:solidFill>
                  <a:srgbClr val="FFFFFF"/>
                </a:solidFill>
                <a:latin typeface="Arial" pitchFamily="34" charset="0"/>
                <a:ea typeface="Arial" pitchFamily="34" charset="-122"/>
                <a:cs typeface="Arial" pitchFamily="34" charset="-120"/>
              </a:rPr>
              <a:t>A huge basin
</a:t>
            </a:r>
            <a:pPr algn="l" indent="0" marL="0">
              <a:lnSpc>
                <a:spcPct val="115000"/>
              </a:lnSpc>
              <a:buNone/>
            </a:pPr>
            <a:r>
              <a:rPr lang="en-US" sz="982" dirty="0">
                <a:solidFill>
                  <a:srgbClr val="FFFFFF"/>
                </a:solidFill>
                <a:latin typeface="Arial" pitchFamily="34" charset="0"/>
                <a:ea typeface="Arial" pitchFamily="34" charset="-122"/>
                <a:cs typeface="Arial" pitchFamily="34" charset="-120"/>
              </a:rPr>
              <a:t>Its river basin covers more than 1.3 million square kilometers. This makes the Volga not only a major waterway, but also a defining feature of regional geography.
</a:t>
            </a:r>
            <a:endParaRPr lang="en-US" sz="1179" dirty="0"/>
          </a:p>
        </p:txBody>
      </p:sp>
      <p:sp>
        <p:nvSpPr>
          <p:cNvPr id="12" name="Text 4"/>
          <p:cNvSpPr txBox="1"/>
          <p:nvPr/>
        </p:nvSpPr>
        <p:spPr>
          <a:xfrm>
            <a:off x="497975" y="3402171"/>
            <a:ext cx="3292800" cy="656400"/>
          </a:xfrm>
          <a:prstGeom prst="rect">
            <a:avLst/>
          </a:prstGeom>
          <a:noFill/>
          <a:ln/>
        </p:spPr>
        <p:txBody>
          <a:bodyPr wrap="square" lIns="0" tIns="0" rIns="0" bIns="0" rtlCol="0" anchor="t"/>
          <a:lstStyle/>
          <a:p>
            <a:pPr algn="l" indent="0" marL="0">
              <a:lnSpc>
                <a:spcPct val="115000"/>
              </a:lnSpc>
              <a:buNone/>
            </a:pPr>
            <a:r>
              <a:rPr lang="en-US" sz="1200" b="1" dirty="0">
                <a:solidFill>
                  <a:srgbClr val="FFFFFF"/>
                </a:solidFill>
                <a:latin typeface="Arial" pitchFamily="34" charset="0"/>
                <a:ea typeface="Arial" pitchFamily="34" charset="-122"/>
                <a:cs typeface="Arial" pitchFamily="34" charset="-120"/>
              </a:rPr>
              <a:t>Cities and settlements
</a:t>
            </a:r>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Many large cities and settlements lie along the river. For Russia, the Volga has long been linked with transport, trade, and everyday life along its banks.
</a:t>
            </a:r>
            <a:endParaRPr lang="en-US" sz="1200" dirty="0"/>
          </a:p>
        </p:txBody>
      </p:sp>
      <p:sp>
        <p:nvSpPr>
          <p:cNvPr id="13" name="Text 5"/>
          <p:cNvSpPr txBox="1"/>
          <p:nvPr/>
        </p:nvSpPr>
        <p:spPr>
          <a:xfrm>
            <a:off x="497975" y="4228323"/>
            <a:ext cx="3292800" cy="656400"/>
          </a:xfrm>
          <a:prstGeom prst="rect">
            <a:avLst/>
          </a:prstGeom>
          <a:noFill/>
          <a:ln/>
        </p:spPr>
        <p:txBody>
          <a:bodyPr wrap="square" lIns="0" tIns="0" rIns="0" bIns="0" rtlCol="0" anchor="t"/>
          <a:lstStyle/>
          <a:p>
            <a:pPr algn="l" indent="0" marL="0">
              <a:lnSpc>
                <a:spcPct val="115000"/>
              </a:lnSpc>
              <a:buNone/>
            </a:pPr>
            <a:r>
              <a:rPr lang="en-US" sz="1155" b="1" dirty="0">
                <a:solidFill>
                  <a:srgbClr val="FFFFFF"/>
                </a:solidFill>
                <a:latin typeface="Arial" pitchFamily="34" charset="0"/>
                <a:ea typeface="Arial" pitchFamily="34" charset="-122"/>
                <a:cs typeface="Arial" pitchFamily="34" charset="-120"/>
              </a:rPr>
              <a:t>Useful vocabulary
</a:t>
            </a:r>
            <a:pPr algn="l" indent="0" marL="0">
              <a:lnSpc>
                <a:spcPct val="115000"/>
              </a:lnSpc>
              <a:buNone/>
            </a:pPr>
            <a:r>
              <a:rPr lang="en-US" sz="963" dirty="0">
                <a:solidFill>
                  <a:srgbClr val="FFFFFF"/>
                </a:solidFill>
                <a:latin typeface="Arial" pitchFamily="34" charset="0"/>
                <a:ea typeface="Arial" pitchFamily="34" charset="-122"/>
                <a:cs typeface="Arial" pitchFamily="34" charset="-120"/>
              </a:rPr>
              <a:t>Key words for description include source, tributary, mouth, flow, coastline, river basin, and settlement. They help explain both the river’s geography and its human importance.
</a:t>
            </a:r>
            <a:endParaRPr lang="en-US" sz="1155"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2907" y="62"/>
            <a:ext cx="365001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3940575" y="258900"/>
            <a:ext cx="4941900" cy="1298400"/>
          </a:xfrm>
          <a:prstGeom prst="rect">
            <a:avLst/>
          </a:prstGeom>
          <a:noFill/>
          <a:ln/>
        </p:spPr>
        <p:txBody>
          <a:bodyPr wrap="square" lIns="0" tIns="0" rIns="0" bIns="0" rtlCol="0" anchor="t"/>
          <a:lstStyle/>
          <a:p>
            <a:pPr algn="l" indent="0" marL="0">
              <a:lnSpc>
                <a:spcPct val="100000"/>
              </a:lnSpc>
              <a:buNone/>
            </a:pPr>
            <a:r>
              <a:rPr lang="en-US" sz="2212" b="1" dirty="0">
                <a:solidFill>
                  <a:srgbClr val="FFFFFF"/>
                </a:solidFill>
                <a:latin typeface="Arial" pitchFamily="34" charset="0"/>
                <a:ea typeface="Arial" pitchFamily="34" charset="-122"/>
                <a:cs typeface="Arial" pitchFamily="34" charset="-120"/>
              </a:rPr>
              <a:t>Source, course, and mouth of the Volga
</a:t>
            </a:r>
            <a:endParaRPr lang="en-US" sz="2212" dirty="0"/>
          </a:p>
        </p:txBody>
      </p:sp>
      <p:sp>
        <p:nvSpPr>
          <p:cNvPr id="9" name="Text 1"/>
          <p:cNvSpPr txBox="1"/>
          <p:nvPr/>
        </p:nvSpPr>
        <p:spPr>
          <a:xfrm>
            <a:off x="8806841" y="4954441"/>
            <a:ext cx="206700" cy="90900"/>
          </a:xfrm>
          <a:prstGeom prst="rect">
            <a:avLst/>
          </a:prstGeom>
          <a:noFill/>
          <a:ln/>
        </p:spPr>
        <p:txBody>
          <a:bodyPr wrap="square" lIns="0" tIns="0" rIns="0" bIns="0" rtlCol="0" anchor="t"/>
          <a:lstStyle/>
          <a:p>
            <a:pPr algn="ctr" indent="0" marL="0">
              <a:lnSpc>
                <a:spcPct val="115000"/>
              </a:lnSpc>
              <a:buNone/>
            </a:pPr>
            <a:r>
              <a:rPr lang="en-US" sz="622" dirty="0">
                <a:solidFill>
                  <a:srgbClr val="FFFFFF"/>
                </a:solidFill>
                <a:latin typeface="Arial" pitchFamily="34" charset="0"/>
                <a:ea typeface="Arial" pitchFamily="34" charset="-122"/>
                <a:cs typeface="Arial" pitchFamily="34" charset="-120"/>
              </a:rPr>
              <a:t>4</a:t>
            </a:r>
            <a:endParaRPr lang="en-US" sz="622" dirty="0"/>
          </a:p>
        </p:txBody>
      </p:sp>
      <p:sp>
        <p:nvSpPr>
          <p:cNvPr id="10" name="Text 2"/>
          <p:cNvSpPr txBox="1"/>
          <p:nvPr/>
        </p:nvSpPr>
        <p:spPr>
          <a:xfrm>
            <a:off x="3940575" y="1681600"/>
            <a:ext cx="4165200" cy="740400"/>
          </a:xfrm>
          <a:prstGeom prst="rect">
            <a:avLst/>
          </a:prstGeom>
          <a:noFill/>
          <a:ln/>
        </p:spPr>
        <p:txBody>
          <a:bodyPr wrap="square" lIns="0" tIns="0" rIns="0" bIns="0" rtlCol="0" anchor="ctr"/>
          <a:lstStyle/>
          <a:p>
            <a:pPr algn="l" indent="0" marL="0">
              <a:lnSpc>
                <a:spcPct val="115000"/>
              </a:lnSpc>
              <a:buNone/>
            </a:pPr>
            <a:r>
              <a:rPr lang="en-US" sz="1200" b="1" dirty="0">
                <a:solidFill>
                  <a:srgbClr val="FFFFFF"/>
                </a:solidFill>
                <a:latin typeface="Arial" pitchFamily="34" charset="0"/>
                <a:ea typeface="Arial" pitchFamily="34" charset="-122"/>
                <a:cs typeface="Arial" pitchFamily="34" charset="-120"/>
              </a:rPr>
              <a:t>Source
</a:t>
            </a:r>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The source of the Volga is on the Valdai Hills. From there, the river begins its long course across western Russia.
</a:t>
            </a:r>
            <a:endParaRPr lang="en-US" sz="1200" dirty="0"/>
          </a:p>
        </p:txBody>
      </p:sp>
      <p:sp>
        <p:nvSpPr>
          <p:cNvPr id="11" name="Text 3"/>
          <p:cNvSpPr txBox="1"/>
          <p:nvPr/>
        </p:nvSpPr>
        <p:spPr>
          <a:xfrm>
            <a:off x="3940575" y="2502426"/>
            <a:ext cx="4165200" cy="740400"/>
          </a:xfrm>
          <a:prstGeom prst="rect">
            <a:avLst/>
          </a:prstGeom>
          <a:noFill/>
          <a:ln/>
        </p:spPr>
        <p:txBody>
          <a:bodyPr wrap="square" lIns="0" tIns="0" rIns="0" bIns="0" rtlCol="0" anchor="ctr"/>
          <a:lstStyle/>
          <a:p>
            <a:pPr algn="l" indent="0" marL="0">
              <a:lnSpc>
                <a:spcPct val="115000"/>
              </a:lnSpc>
              <a:buNone/>
            </a:pPr>
            <a:r>
              <a:rPr lang="en-US" sz="1200" b="1" dirty="0">
                <a:solidFill>
                  <a:srgbClr val="FFFFFF"/>
                </a:solidFill>
                <a:latin typeface="Arial" pitchFamily="34" charset="0"/>
                <a:ea typeface="Arial" pitchFamily="34" charset="-122"/>
                <a:cs typeface="Arial" pitchFamily="34" charset="-120"/>
              </a:rPr>
              <a:t>Reservoirs
</a:t>
            </a:r>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Along the river, large reservoirs were created, including the Kuybyshev and Volgograd reservoirs. They changed the river’s natural flow and water regime.
</a:t>
            </a:r>
            <a:endParaRPr lang="en-US" sz="1200" dirty="0"/>
          </a:p>
        </p:txBody>
      </p:sp>
      <p:sp>
        <p:nvSpPr>
          <p:cNvPr id="12" name="Text 4"/>
          <p:cNvSpPr txBox="1"/>
          <p:nvPr/>
        </p:nvSpPr>
        <p:spPr>
          <a:xfrm>
            <a:off x="3940575" y="3323251"/>
            <a:ext cx="4165200" cy="740400"/>
          </a:xfrm>
          <a:prstGeom prst="rect">
            <a:avLst/>
          </a:prstGeom>
          <a:noFill/>
          <a:ln/>
        </p:spPr>
        <p:txBody>
          <a:bodyPr wrap="square" lIns="0" tIns="0" rIns="0" bIns="0" rtlCol="0" anchor="ctr"/>
          <a:lstStyle/>
          <a:p>
            <a:pPr algn="l" indent="0" marL="0">
              <a:lnSpc>
                <a:spcPct val="115000"/>
              </a:lnSpc>
              <a:buNone/>
            </a:pPr>
            <a:r>
              <a:rPr lang="en-US" sz="1200" b="1" dirty="0">
                <a:solidFill>
                  <a:srgbClr val="FFFFFF"/>
                </a:solidFill>
                <a:latin typeface="Arial" pitchFamily="34" charset="0"/>
                <a:ea typeface="Arial" pitchFamily="34" charset="-122"/>
                <a:cs typeface="Arial" pitchFamily="34" charset="-120"/>
              </a:rPr>
              <a:t>Delta
</a:t>
            </a:r>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Near Astrakhan, the Volga splits into many branches. This delta area is rich in wetlands and plays an important role in the river’s ecosystem.
</a:t>
            </a:r>
            <a:endParaRPr lang="en-US" sz="1200" dirty="0"/>
          </a:p>
        </p:txBody>
      </p:sp>
      <p:sp>
        <p:nvSpPr>
          <p:cNvPr id="13" name="Text 5"/>
          <p:cNvSpPr txBox="1"/>
          <p:nvPr/>
        </p:nvSpPr>
        <p:spPr>
          <a:xfrm>
            <a:off x="3940575" y="4144075"/>
            <a:ext cx="4165200" cy="740400"/>
          </a:xfrm>
          <a:prstGeom prst="rect">
            <a:avLst/>
          </a:prstGeom>
          <a:noFill/>
          <a:ln/>
        </p:spPr>
        <p:txBody>
          <a:bodyPr wrap="square" lIns="0" tIns="0" rIns="0" bIns="0" rtlCol="0" anchor="ctr"/>
          <a:lstStyle/>
          <a:p>
            <a:pPr algn="l" indent="0" marL="0">
              <a:lnSpc>
                <a:spcPct val="115000"/>
              </a:lnSpc>
              <a:buNone/>
            </a:pPr>
            <a:r>
              <a:rPr lang="en-US" sz="1200" b="1" dirty="0">
                <a:solidFill>
                  <a:srgbClr val="FFFFFF"/>
                </a:solidFill>
                <a:latin typeface="Arial" pitchFamily="34" charset="0"/>
                <a:ea typeface="Arial" pitchFamily="34" charset="-122"/>
                <a:cs typeface="Arial" pitchFamily="34" charset="-120"/>
              </a:rPr>
              <a:t>Mouth
</a:t>
            </a:r>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The Volga ends in the Caspian Sea. Its mouth is a key geographic point that connects the river to a wider natural and economic system.
</a:t>
            </a:r>
            <a:endParaRPr lang="en-US" sz="12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262030" y="1258050"/>
            <a:ext cx="4408541" cy="2816700"/>
          </a:xfrm>
          <a:prstGeom prst="rect">
            <a:avLst/>
          </a:prstGeom>
        </p:spPr>
      </p:pic>
      <p:sp>
        <p:nvSpPr>
          <p:cNvPr id="4" name="Text 0"/>
          <p:cNvSpPr txBox="1"/>
          <p:nvPr/>
        </p:nvSpPr>
        <p:spPr>
          <a:xfrm>
            <a:off x="261600" y="258900"/>
            <a:ext cx="8616600" cy="540600"/>
          </a:xfrm>
          <a:prstGeom prst="rect">
            <a:avLst/>
          </a:prstGeom>
          <a:noFill/>
          <a:ln/>
        </p:spPr>
        <p:txBody>
          <a:bodyPr wrap="square" lIns="0" tIns="0" rIns="0" bIns="0" rtlCol="0" anchor="t"/>
          <a:lstStyle/>
          <a:p>
            <a:pPr algn="l" indent="0" marL="0">
              <a:lnSpc>
                <a:spcPct val="100000"/>
              </a:lnSpc>
              <a:buNone/>
            </a:pPr>
            <a:r>
              <a:rPr lang="en-US" sz="2212" b="1" dirty="0">
                <a:solidFill>
                  <a:srgbClr val="FFFFFF"/>
                </a:solidFill>
                <a:latin typeface="Arial" pitchFamily="34" charset="0"/>
                <a:ea typeface="Arial" pitchFamily="34" charset="-122"/>
                <a:cs typeface="Arial" pitchFamily="34" charset="-120"/>
              </a:rPr>
              <a:t>The Volga in numbers
</a:t>
            </a:r>
            <a:endParaRPr lang="en-US" sz="2212" dirty="0"/>
          </a:p>
        </p:txBody>
      </p:sp>
      <p:sp>
        <p:nvSpPr>
          <p:cNvPr id="5" name="Text 1"/>
          <p:cNvSpPr txBox="1"/>
          <p:nvPr/>
        </p:nvSpPr>
        <p:spPr>
          <a:xfrm>
            <a:off x="8806841" y="4954441"/>
            <a:ext cx="206700" cy="90900"/>
          </a:xfrm>
          <a:prstGeom prst="rect">
            <a:avLst/>
          </a:prstGeom>
          <a:noFill/>
          <a:ln/>
        </p:spPr>
        <p:txBody>
          <a:bodyPr wrap="square" lIns="0" tIns="0" rIns="0" bIns="0" rtlCol="0" anchor="t"/>
          <a:lstStyle/>
          <a:p>
            <a:pPr algn="ctr" indent="0" marL="0">
              <a:lnSpc>
                <a:spcPct val="115000"/>
              </a:lnSpc>
              <a:buNone/>
            </a:pPr>
            <a:r>
              <a:rPr lang="en-US" sz="622" dirty="0">
                <a:solidFill>
                  <a:srgbClr val="FFFFFF"/>
                </a:solidFill>
                <a:latin typeface="Arial" pitchFamily="34" charset="0"/>
                <a:ea typeface="Arial" pitchFamily="34" charset="-122"/>
                <a:cs typeface="Arial" pitchFamily="34" charset="-120"/>
              </a:rPr>
              <a:t>5</a:t>
            </a:r>
            <a:endParaRPr lang="en-US" sz="622" dirty="0"/>
          </a:p>
        </p:txBody>
      </p:sp>
      <p:sp>
        <p:nvSpPr>
          <p:cNvPr id="6" name="Text 2"/>
          <p:cNvSpPr txBox="1"/>
          <p:nvPr/>
        </p:nvSpPr>
        <p:spPr>
          <a:xfrm>
            <a:off x="4953725" y="1257999"/>
            <a:ext cx="3589200" cy="1328700"/>
          </a:xfrm>
          <a:prstGeom prst="rect">
            <a:avLst/>
          </a:prstGeom>
          <a:noFill/>
          <a:ln/>
        </p:spPr>
        <p:txBody>
          <a:bodyPr wrap="square" lIns="0" tIns="0" rIns="0" bIns="0" rtlCol="0" anchor="b"/>
          <a:lstStyle/>
          <a:p>
            <a:pPr algn="l" indent="0" marL="0">
              <a:lnSpc>
                <a:spcPct val="115000"/>
              </a:lnSpc>
              <a:buNone/>
            </a:pPr>
            <a:r>
              <a:rPr lang="en-US" sz="1022" dirty="0">
                <a:solidFill>
                  <a:srgbClr val="FFFFFF"/>
                </a:solidFill>
                <a:latin typeface="Arial" pitchFamily="34" charset="0"/>
                <a:ea typeface="Arial" pitchFamily="34" charset="-122"/>
                <a:cs typeface="Arial" pitchFamily="34" charset="-120"/>
              </a:rPr>
              <a:t>These figures show why the Volga is central to Russian geography: it is long, wide in scale, and closely connected with settlement and transport.
</a:t>
            </a:r>
            <a:endParaRPr lang="en-US" sz="1022" dirty="0"/>
          </a:p>
        </p:txBody>
      </p:sp>
      <p:sp>
        <p:nvSpPr>
          <p:cNvPr id="7" name="Text 3"/>
          <p:cNvSpPr txBox="1"/>
          <p:nvPr/>
        </p:nvSpPr>
        <p:spPr>
          <a:xfrm>
            <a:off x="4953725" y="2746103"/>
            <a:ext cx="3589200" cy="1328700"/>
          </a:xfrm>
          <a:prstGeom prst="rect">
            <a:avLst/>
          </a:prstGeom>
          <a:noFill/>
          <a:ln/>
        </p:spPr>
        <p:txBody>
          <a:bodyPr wrap="square" lIns="0" tIns="0" rIns="0" bIns="0" rtlCol="0" anchor="t"/>
          <a:lstStyle/>
          <a:p>
            <a:pPr algn="l" indent="0" marL="0">
              <a:lnSpc>
                <a:spcPct val="115000"/>
              </a:lnSpc>
              <a:buNone/>
            </a:pPr>
            <a:r>
              <a:rPr lang="en-US" sz="1022" dirty="0">
                <a:solidFill>
                  <a:srgbClr val="FFFFFF"/>
                </a:solidFill>
                <a:latin typeface="Arial" pitchFamily="34" charset="0"/>
                <a:ea typeface="Arial" pitchFamily="34" charset="-122"/>
                <a:cs typeface="Arial" pitchFamily="34" charset="-120"/>
              </a:rPr>
              <a:t>The data highlight the Volga as a major natural and economic artery of Russia.
</a:t>
            </a:r>
            <a:endParaRPr lang="en-US" sz="1022" dirty="0"/>
          </a:p>
        </p:txBody>
      </p:sp>
      <p:sp>
        <p:nvSpPr>
          <p:cNvPr id="8" name="Text 4"/>
          <p:cNvSpPr txBox="1"/>
          <p:nvPr/>
        </p:nvSpPr>
        <p:spPr>
          <a:xfrm>
            <a:off x="261600" y="4138275"/>
            <a:ext cx="4409400" cy="215700"/>
          </a:xfrm>
          <a:prstGeom prst="rect">
            <a:avLst/>
          </a:prstGeom>
          <a:noFill/>
          <a:ln/>
        </p:spPr>
        <p:txBody>
          <a:bodyPr wrap="square" lIns="0" tIns="0" rIns="0" bIns="0" rtlCol="0" anchor="t"/>
          <a:lstStyle/>
          <a:p>
            <a:pPr algn="l" indent="0" marL="0">
              <a:lnSpc>
                <a:spcPct val="115000"/>
              </a:lnSpc>
              <a:buNone/>
            </a:pPr>
            <a:r>
              <a:rPr lang="en-US" sz="722" i="1" dirty="0">
                <a:solidFill>
                  <a:srgbClr val="FFFFFF"/>
                </a:solidFill>
                <a:latin typeface="Arial" pitchFamily="34" charset="0"/>
                <a:ea typeface="Arial" pitchFamily="34" charset="-122"/>
                <a:cs typeface="Arial" pitchFamily="34" charset="-120"/>
              </a:rPr>
              <a:t>Учебные географические справочники и общедоступные сведения о бассейне Волги; актуально на дату подготовки урока.
</a:t>
            </a:r>
            <a:endParaRPr lang="en-US" sz="722"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261625" y="1798217"/>
            <a:ext cx="249600" cy="221867"/>
          </a:xfrm>
          <a:prstGeom prst="rect">
            <a:avLst/>
          </a:prstGeom>
        </p:spPr>
      </p:pic>
      <p:pic>
        <p:nvPicPr>
          <p:cNvPr id="4" name="Image 2" descr="preencoded.png">    </p:cNvPr>
          <p:cNvPicPr>
            <a:picLocks noChangeAspect="1"/>
          </p:cNvPicPr>
          <p:nvPr/>
        </p:nvPicPr>
        <p:blipFill>
          <a:blip r:embed="rId3"/>
          <a:stretch>
            <a:fillRect/>
          </a:stretch>
        </p:blipFill>
        <p:spPr>
          <a:xfrm>
            <a:off x="2007848" y="1789450"/>
            <a:ext cx="239400" cy="239400"/>
          </a:xfrm>
          <a:prstGeom prst="rect">
            <a:avLst/>
          </a:prstGeom>
        </p:spPr>
      </p:pic>
      <p:pic>
        <p:nvPicPr>
          <p:cNvPr id="5" name="Image 3" descr="preencoded.png">    </p:cNvPr>
          <p:cNvPicPr>
            <a:picLocks noChangeAspect="1"/>
          </p:cNvPicPr>
          <p:nvPr/>
        </p:nvPicPr>
        <p:blipFill>
          <a:blip r:embed="rId4"/>
          <a:stretch>
            <a:fillRect/>
          </a:stretch>
        </p:blipFill>
        <p:spPr>
          <a:xfrm>
            <a:off x="3743870" y="1798217"/>
            <a:ext cx="249600" cy="221867"/>
          </a:xfrm>
          <a:prstGeom prst="rect">
            <a:avLst/>
          </a:prstGeom>
        </p:spPr>
      </p:pic>
      <p:pic>
        <p:nvPicPr>
          <p:cNvPr id="6" name="Image 4" descr="preencoded.png">    </p:cNvPr>
          <p:cNvPicPr>
            <a:picLocks noChangeAspect="1"/>
          </p:cNvPicPr>
          <p:nvPr/>
        </p:nvPicPr>
        <p:blipFill>
          <a:blip r:embed="rId5"/>
          <a:stretch>
            <a:fillRect/>
          </a:stretch>
        </p:blipFill>
        <p:spPr>
          <a:xfrm>
            <a:off x="5490093" y="1789450"/>
            <a:ext cx="239400" cy="239400"/>
          </a:xfrm>
          <a:prstGeom prst="rect">
            <a:avLst/>
          </a:prstGeom>
        </p:spPr>
      </p:pic>
      <p:pic>
        <p:nvPicPr>
          <p:cNvPr id="7" name="Image 5" descr="preencoded.png">    </p:cNvPr>
          <p:cNvPicPr>
            <a:picLocks noChangeAspect="1"/>
          </p:cNvPicPr>
          <p:nvPr/>
        </p:nvPicPr>
        <p:blipFill>
          <a:blip r:embed="rId6"/>
          <a:stretch>
            <a:fillRect/>
          </a:stretch>
        </p:blipFill>
        <p:spPr>
          <a:xfrm>
            <a:off x="7231218" y="1789450"/>
            <a:ext cx="239400" cy="239400"/>
          </a:xfrm>
          <a:prstGeom prst="rect">
            <a:avLst/>
          </a:prstGeom>
        </p:spPr>
      </p:pic>
      <p:sp>
        <p:nvSpPr>
          <p:cNvPr id="8" name="Text 0"/>
          <p:cNvSpPr txBox="1"/>
          <p:nvPr/>
        </p:nvSpPr>
        <p:spPr>
          <a:xfrm>
            <a:off x="8806841" y="4954441"/>
            <a:ext cx="206700" cy="90900"/>
          </a:xfrm>
          <a:prstGeom prst="rect">
            <a:avLst/>
          </a:prstGeom>
          <a:noFill/>
          <a:ln/>
        </p:spPr>
        <p:txBody>
          <a:bodyPr wrap="square" lIns="0" tIns="0" rIns="0" bIns="0" rtlCol="0" anchor="t"/>
          <a:lstStyle/>
          <a:p>
            <a:pPr algn="ctr" indent="0" marL="0">
              <a:lnSpc>
                <a:spcPct val="115000"/>
              </a:lnSpc>
              <a:buNone/>
            </a:pPr>
            <a:r>
              <a:rPr lang="en-US" sz="622" dirty="0">
                <a:solidFill>
                  <a:srgbClr val="FFFFFF"/>
                </a:solidFill>
                <a:latin typeface="Arial" pitchFamily="34" charset="0"/>
                <a:ea typeface="Arial" pitchFamily="34" charset="-122"/>
                <a:cs typeface="Arial" pitchFamily="34" charset="-120"/>
              </a:rPr>
              <a:t>6</a:t>
            </a:r>
            <a:endParaRPr lang="en-US" sz="622" dirty="0"/>
          </a:p>
        </p:txBody>
      </p:sp>
      <p:sp>
        <p:nvSpPr>
          <p:cNvPr id="9" name="Text 1"/>
          <p:cNvSpPr txBox="1"/>
          <p:nvPr/>
        </p:nvSpPr>
        <p:spPr>
          <a:xfrm>
            <a:off x="261625" y="258900"/>
            <a:ext cx="8620800" cy="541800"/>
          </a:xfrm>
          <a:prstGeom prst="rect">
            <a:avLst/>
          </a:prstGeom>
          <a:noFill/>
          <a:ln/>
        </p:spPr>
        <p:txBody>
          <a:bodyPr wrap="square" lIns="0" tIns="0" rIns="0" bIns="0" rtlCol="0" anchor="t"/>
          <a:lstStyle/>
          <a:p>
            <a:pPr algn="l" indent="0" marL="0">
              <a:lnSpc>
                <a:spcPct val="100000"/>
              </a:lnSpc>
              <a:buNone/>
            </a:pPr>
            <a:r>
              <a:rPr lang="en-US" sz="2012" b="1" dirty="0">
                <a:solidFill>
                  <a:srgbClr val="FFFFFF"/>
                </a:solidFill>
                <a:latin typeface="Arial" pitchFamily="34" charset="0"/>
                <a:ea typeface="Arial" pitchFamily="34" charset="-122"/>
                <a:cs typeface="Arial" pitchFamily="34" charset="-120"/>
              </a:rPr>
              <a:t>The Volga as an ecosystem
</a:t>
            </a:r>
            <a:endParaRPr lang="en-US" sz="2012" dirty="0"/>
          </a:p>
        </p:txBody>
      </p:sp>
      <p:sp>
        <p:nvSpPr>
          <p:cNvPr id="10" name="Text 2"/>
          <p:cNvSpPr txBox="1"/>
          <p:nvPr/>
        </p:nvSpPr>
        <p:spPr>
          <a:xfrm>
            <a:off x="261625" y="2348150"/>
            <a:ext cx="1656300" cy="1924500"/>
          </a:xfrm>
          <a:prstGeom prst="rect">
            <a:avLst/>
          </a:prstGeom>
          <a:noFill/>
          <a:ln/>
        </p:spPr>
        <p:txBody>
          <a:bodyPr wrap="square" lIns="0" tIns="0" rIns="0" bIns="0" rtlCol="0" anchor="t"/>
          <a:lstStyle/>
          <a:p>
            <a:pPr algn="l" indent="0" marL="0">
              <a:lnSpc>
                <a:spcPct val="115000"/>
              </a:lnSpc>
              <a:buNone/>
            </a:pPr>
            <a:r>
              <a:rPr lang="en-US" sz="900" b="1" dirty="0">
                <a:solidFill>
                  <a:srgbClr val="FFFFFF"/>
                </a:solidFill>
                <a:latin typeface="Arial" pitchFamily="34" charset="0"/>
                <a:ea typeface="Arial" pitchFamily="34" charset="-122"/>
                <a:cs typeface="Arial" pitchFamily="34" charset="-120"/>
              </a:rPr>
              <a:t>Wetlands and floodplains
</a:t>
            </a:r>
            <a:pPr algn="l" indent="0" marL="0">
              <a:lnSpc>
                <a:spcPct val="115000"/>
              </a:lnSpc>
              <a:buNone/>
            </a:pPr>
            <a:r>
              <a:rPr lang="en-US" sz="4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800" dirty="0">
                <a:solidFill>
                  <a:srgbClr val="FFFFFF"/>
                </a:solidFill>
                <a:latin typeface="Arial" pitchFamily="34" charset="0"/>
                <a:ea typeface="Arial" pitchFamily="34" charset="-122"/>
                <a:cs typeface="Arial" pitchFamily="34" charset="-120"/>
              </a:rPr>
              <a:t>The lower Volga includes wetlands and floodplains that support freshwater habitats. Seasonal flooding once brought fertile silt, helping the land remain productive and biologically rich.
</a:t>
            </a:r>
            <a:endParaRPr lang="en-US" sz="900" dirty="0"/>
          </a:p>
        </p:txBody>
      </p:sp>
      <p:sp>
        <p:nvSpPr>
          <p:cNvPr id="11" name="Text 3"/>
          <p:cNvSpPr txBox="1"/>
          <p:nvPr/>
        </p:nvSpPr>
        <p:spPr>
          <a:xfrm>
            <a:off x="2002750" y="2348150"/>
            <a:ext cx="1656300" cy="1924500"/>
          </a:xfrm>
          <a:prstGeom prst="rect">
            <a:avLst/>
          </a:prstGeom>
          <a:noFill/>
          <a:ln/>
        </p:spPr>
        <p:txBody>
          <a:bodyPr wrap="square" lIns="0" tIns="0" rIns="0" bIns="0" rtlCol="0" anchor="t"/>
          <a:lstStyle/>
          <a:p>
            <a:pPr algn="l" indent="0" marL="0">
              <a:lnSpc>
                <a:spcPct val="115000"/>
              </a:lnSpc>
              <a:buNone/>
            </a:pPr>
            <a:r>
              <a:rPr lang="en-US" sz="900" b="1" dirty="0">
                <a:solidFill>
                  <a:srgbClr val="FFFFFF"/>
                </a:solidFill>
                <a:latin typeface="Arial" pitchFamily="34" charset="0"/>
                <a:ea typeface="Arial" pitchFamily="34" charset="-122"/>
                <a:cs typeface="Arial" pitchFamily="34" charset="-120"/>
              </a:rPr>
              <a:t>Fertile soil
</a:t>
            </a:r>
            <a:pPr algn="l" indent="0" marL="0">
              <a:lnSpc>
                <a:spcPct val="115000"/>
              </a:lnSpc>
              <a:buNone/>
            </a:pPr>
            <a:r>
              <a:rPr lang="en-US" sz="4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800" dirty="0">
                <a:solidFill>
                  <a:srgbClr val="FFFFFF"/>
                </a:solidFill>
                <a:latin typeface="Arial" pitchFamily="34" charset="0"/>
                <a:ea typeface="Arial" pitchFamily="34" charset="-122"/>
                <a:cs typeface="Arial" pitchFamily="34" charset="-120"/>
              </a:rPr>
              <a:t>River sediments made the banks and delta more fertile. This natural process created conditions for plants, reed beds, and other species that depend on moist ground.
</a:t>
            </a:r>
            <a:endParaRPr lang="en-US" sz="900" dirty="0"/>
          </a:p>
        </p:txBody>
      </p:sp>
      <p:sp>
        <p:nvSpPr>
          <p:cNvPr id="12" name="Text 4"/>
          <p:cNvSpPr txBox="1"/>
          <p:nvPr/>
        </p:nvSpPr>
        <p:spPr>
          <a:xfrm>
            <a:off x="3743875" y="2348150"/>
            <a:ext cx="1656300" cy="1924500"/>
          </a:xfrm>
          <a:prstGeom prst="rect">
            <a:avLst/>
          </a:prstGeom>
          <a:noFill/>
          <a:ln/>
        </p:spPr>
        <p:txBody>
          <a:bodyPr wrap="square" lIns="0" tIns="0" rIns="0" bIns="0" rtlCol="0" anchor="t"/>
          <a:lstStyle/>
          <a:p>
            <a:pPr algn="l" indent="0" marL="0">
              <a:lnSpc>
                <a:spcPct val="115000"/>
              </a:lnSpc>
              <a:buNone/>
            </a:pPr>
            <a:r>
              <a:rPr lang="en-US" sz="900" b="1" dirty="0">
                <a:solidFill>
                  <a:srgbClr val="FFFFFF"/>
                </a:solidFill>
                <a:latin typeface="Arial" pitchFamily="34" charset="0"/>
                <a:ea typeface="Arial" pitchFamily="34" charset="-122"/>
                <a:cs typeface="Arial" pitchFamily="34" charset="-120"/>
              </a:rPr>
              <a:t>Fish spawning grounds
</a:t>
            </a:r>
            <a:pPr algn="l" indent="0" marL="0">
              <a:lnSpc>
                <a:spcPct val="115000"/>
              </a:lnSpc>
              <a:buNone/>
            </a:pPr>
            <a:r>
              <a:rPr lang="en-US" sz="4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800" dirty="0">
                <a:solidFill>
                  <a:srgbClr val="FFFFFF"/>
                </a:solidFill>
                <a:latin typeface="Arial" pitchFamily="34" charset="0"/>
                <a:ea typeface="Arial" pitchFamily="34" charset="-122"/>
                <a:cs typeface="Arial" pitchFamily="34" charset="-120"/>
              </a:rPr>
              <a:t>The delta is an important spawning ground for fish. Freshwater areas, shallow branches, and calm waters make it valuable for biodiversity and ecological balance.
</a:t>
            </a:r>
            <a:endParaRPr lang="en-US" sz="900" dirty="0"/>
          </a:p>
        </p:txBody>
      </p:sp>
      <p:sp>
        <p:nvSpPr>
          <p:cNvPr id="13" name="Text 5"/>
          <p:cNvSpPr txBox="1"/>
          <p:nvPr/>
        </p:nvSpPr>
        <p:spPr>
          <a:xfrm>
            <a:off x="5484999" y="2348150"/>
            <a:ext cx="1656300" cy="1924500"/>
          </a:xfrm>
          <a:prstGeom prst="rect">
            <a:avLst/>
          </a:prstGeom>
          <a:noFill/>
          <a:ln/>
        </p:spPr>
        <p:txBody>
          <a:bodyPr wrap="square" lIns="0" tIns="0" rIns="0" bIns="0" rtlCol="0" anchor="t"/>
          <a:lstStyle/>
          <a:p>
            <a:pPr algn="l" indent="0" marL="0">
              <a:lnSpc>
                <a:spcPct val="115000"/>
              </a:lnSpc>
              <a:buNone/>
            </a:pPr>
            <a:r>
              <a:rPr lang="en-US" sz="900" b="1" dirty="0">
                <a:solidFill>
                  <a:srgbClr val="FFFFFF"/>
                </a:solidFill>
                <a:latin typeface="Arial" pitchFamily="34" charset="0"/>
                <a:ea typeface="Arial" pitchFamily="34" charset="-122"/>
                <a:cs typeface="Arial" pitchFamily="34" charset="-120"/>
              </a:rPr>
              <a:t>Bird habitats
</a:t>
            </a:r>
            <a:pPr algn="l" indent="0" marL="0">
              <a:lnSpc>
                <a:spcPct val="115000"/>
              </a:lnSpc>
              <a:buNone/>
            </a:pPr>
            <a:r>
              <a:rPr lang="en-US" sz="4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800" dirty="0">
                <a:solidFill>
                  <a:srgbClr val="FFFFFF"/>
                </a:solidFill>
                <a:latin typeface="Arial" pitchFamily="34" charset="0"/>
                <a:ea typeface="Arial" pitchFamily="34" charset="-122"/>
                <a:cs typeface="Arial" pitchFamily="34" charset="-120"/>
              </a:rPr>
              <a:t>Migratory birds use the river valley and delta as resting and nesting places. These habitats are essential for many species during seasonal movement.
</a:t>
            </a:r>
            <a:endParaRPr lang="en-US" sz="900" dirty="0"/>
          </a:p>
        </p:txBody>
      </p:sp>
      <p:sp>
        <p:nvSpPr>
          <p:cNvPr id="14" name="Text 6"/>
          <p:cNvSpPr txBox="1"/>
          <p:nvPr/>
        </p:nvSpPr>
        <p:spPr>
          <a:xfrm>
            <a:off x="7226134" y="2348150"/>
            <a:ext cx="1656300" cy="1924500"/>
          </a:xfrm>
          <a:prstGeom prst="rect">
            <a:avLst/>
          </a:prstGeom>
          <a:noFill/>
          <a:ln/>
        </p:spPr>
        <p:txBody>
          <a:bodyPr wrap="square" lIns="0" tIns="0" rIns="0" bIns="0" rtlCol="0" anchor="t"/>
          <a:lstStyle/>
          <a:p>
            <a:pPr algn="l" indent="0" marL="0">
              <a:lnSpc>
                <a:spcPct val="115000"/>
              </a:lnSpc>
              <a:buNone/>
            </a:pPr>
            <a:r>
              <a:rPr lang="en-US" sz="900" b="1" dirty="0">
                <a:solidFill>
                  <a:srgbClr val="FFFFFF"/>
                </a:solidFill>
                <a:latin typeface="Arial" pitchFamily="34" charset="0"/>
                <a:ea typeface="Arial" pitchFamily="34" charset="-122"/>
                <a:cs typeface="Arial" pitchFamily="34" charset="-120"/>
              </a:rPr>
              <a:t>Conservation needs
</a:t>
            </a:r>
            <a:pPr algn="l" indent="0" marL="0">
              <a:lnSpc>
                <a:spcPct val="115000"/>
              </a:lnSpc>
              <a:buNone/>
            </a:pPr>
            <a:r>
              <a:rPr lang="en-US" sz="4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800" dirty="0">
                <a:solidFill>
                  <a:srgbClr val="FFFFFF"/>
                </a:solidFill>
                <a:latin typeface="Arial" pitchFamily="34" charset="0"/>
                <a:ea typeface="Arial" pitchFamily="34" charset="-122"/>
                <a:cs typeface="Arial" pitchFamily="34" charset="-120"/>
              </a:rPr>
              <a:t>Because the ecosystem is sensitive, conservation matters. Protecting habitat, water quality, and seasonal flooding helps preserve biodiversity in the Volga region.
</a:t>
            </a:r>
            <a:endParaRPr lang="en-US" sz="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4008875" y="2181323"/>
            <a:ext cx="4873500" cy="1103704"/>
          </a:xfrm>
          <a:prstGeom prst="rect">
            <a:avLst/>
          </a:prstGeom>
        </p:spPr>
      </p:pic>
      <p:sp>
        <p:nvSpPr>
          <p:cNvPr id="4" name="Text 0"/>
          <p:cNvSpPr txBox="1"/>
          <p:nvPr/>
        </p:nvSpPr>
        <p:spPr>
          <a:xfrm>
            <a:off x="265800" y="258900"/>
            <a:ext cx="8612400" cy="540600"/>
          </a:xfrm>
          <a:prstGeom prst="rect">
            <a:avLst/>
          </a:prstGeom>
          <a:noFill/>
          <a:ln/>
        </p:spPr>
        <p:txBody>
          <a:bodyPr wrap="square" lIns="0" tIns="0" rIns="0" bIns="0" rtlCol="0" anchor="t"/>
          <a:lstStyle/>
          <a:p>
            <a:pPr algn="l" indent="0" marL="0">
              <a:lnSpc>
                <a:spcPct val="100000"/>
              </a:lnSpc>
              <a:buNone/>
            </a:pPr>
            <a:r>
              <a:rPr lang="en-US" sz="2212" b="1" dirty="0">
                <a:solidFill>
                  <a:srgbClr val="FFFFFF"/>
                </a:solidFill>
                <a:latin typeface="Arial" pitchFamily="34" charset="0"/>
                <a:ea typeface="Arial" pitchFamily="34" charset="-122"/>
                <a:cs typeface="Arial" pitchFamily="34" charset="-120"/>
              </a:rPr>
              <a:t>Problems affecting the Volga River
</a:t>
            </a:r>
            <a:endParaRPr lang="en-US" sz="2212" dirty="0"/>
          </a:p>
        </p:txBody>
      </p:sp>
      <p:sp>
        <p:nvSpPr>
          <p:cNvPr id="5" name="Text 1"/>
          <p:cNvSpPr txBox="1"/>
          <p:nvPr/>
        </p:nvSpPr>
        <p:spPr>
          <a:xfrm>
            <a:off x="8806841" y="4954441"/>
            <a:ext cx="206700" cy="90900"/>
          </a:xfrm>
          <a:prstGeom prst="rect">
            <a:avLst/>
          </a:prstGeom>
          <a:noFill/>
          <a:ln/>
        </p:spPr>
        <p:txBody>
          <a:bodyPr wrap="square" lIns="0" tIns="0" rIns="0" bIns="0" rtlCol="0" anchor="t"/>
          <a:lstStyle/>
          <a:p>
            <a:pPr algn="ctr" indent="0" marL="0">
              <a:lnSpc>
                <a:spcPct val="115000"/>
              </a:lnSpc>
              <a:buNone/>
            </a:pPr>
            <a:r>
              <a:rPr lang="en-US" sz="622" dirty="0">
                <a:solidFill>
                  <a:srgbClr val="FFFFFF"/>
                </a:solidFill>
                <a:latin typeface="Arial" pitchFamily="34" charset="0"/>
                <a:ea typeface="Arial" pitchFamily="34" charset="-122"/>
                <a:cs typeface="Arial" pitchFamily="34" charset="-120"/>
              </a:rPr>
              <a:t>7</a:t>
            </a:r>
            <a:endParaRPr lang="en-US" sz="622" dirty="0"/>
          </a:p>
        </p:txBody>
      </p:sp>
      <p:sp>
        <p:nvSpPr>
          <p:cNvPr id="6" name="Text 2"/>
          <p:cNvSpPr txBox="1"/>
          <p:nvPr/>
        </p:nvSpPr>
        <p:spPr>
          <a:xfrm>
            <a:off x="261600" y="1324825"/>
            <a:ext cx="3465000" cy="1328700"/>
          </a:xfrm>
          <a:prstGeom prst="rect">
            <a:avLst/>
          </a:prstGeom>
          <a:noFill/>
          <a:ln/>
        </p:spPr>
        <p:txBody>
          <a:bodyPr wrap="square" lIns="0" tIns="0" rIns="0" bIns="0" rtlCol="0" anchor="b"/>
          <a:lstStyle/>
          <a:p>
            <a:pPr algn="l" indent="0" marL="0">
              <a:lnSpc>
                <a:spcPct val="115000"/>
              </a:lnSpc>
              <a:buNone/>
            </a:pPr>
            <a:r>
              <a:rPr lang="en-US" sz="1022" dirty="0">
                <a:solidFill>
                  <a:srgbClr val="FFFFFF"/>
                </a:solidFill>
                <a:latin typeface="Arial" pitchFamily="34" charset="0"/>
                <a:ea typeface="Arial" pitchFamily="34" charset="-122"/>
                <a:cs typeface="Arial" pitchFamily="34" charset="-120"/>
              </a:rPr>
              <a:t>The table shows how human activity changes the river system and its natural balance.
</a:t>
            </a:r>
            <a:endParaRPr lang="en-US" sz="1022" dirty="0"/>
          </a:p>
        </p:txBody>
      </p:sp>
      <p:sp>
        <p:nvSpPr>
          <p:cNvPr id="7" name="Text 3"/>
          <p:cNvSpPr txBox="1"/>
          <p:nvPr/>
        </p:nvSpPr>
        <p:spPr>
          <a:xfrm>
            <a:off x="261600" y="2812936"/>
            <a:ext cx="3465000" cy="1328700"/>
          </a:xfrm>
          <a:prstGeom prst="rect">
            <a:avLst/>
          </a:prstGeom>
          <a:noFill/>
          <a:ln/>
        </p:spPr>
        <p:txBody>
          <a:bodyPr wrap="square" lIns="0" tIns="0" rIns="0" bIns="0" rtlCol="0" anchor="t"/>
          <a:lstStyle/>
          <a:p>
            <a:pPr algn="l" indent="0" marL="0">
              <a:lnSpc>
                <a:spcPct val="115000"/>
              </a:lnSpc>
              <a:buNone/>
            </a:pPr>
            <a:r>
              <a:rPr lang="en-US" sz="1022" dirty="0">
                <a:solidFill>
                  <a:srgbClr val="FFFFFF"/>
                </a:solidFill>
                <a:latin typeface="Arial" pitchFamily="34" charset="0"/>
                <a:ea typeface="Arial" pitchFamily="34" charset="-122"/>
                <a:cs typeface="Arial" pitchFamily="34" charset="-120"/>
              </a:rPr>
              <a:t>The Volga needs a balance between economic use and environmental protection.
</a:t>
            </a:r>
            <a:endParaRPr lang="en-US" sz="1022" dirty="0"/>
          </a:p>
        </p:txBody>
      </p:sp>
      <p:sp>
        <p:nvSpPr>
          <p:cNvPr id="8" name="Text 4"/>
          <p:cNvSpPr txBox="1"/>
          <p:nvPr/>
        </p:nvSpPr>
        <p:spPr>
          <a:xfrm>
            <a:off x="4008875" y="4268400"/>
            <a:ext cx="4873500" cy="215700"/>
          </a:xfrm>
          <a:prstGeom prst="rect">
            <a:avLst/>
          </a:prstGeom>
          <a:noFill/>
          <a:ln/>
        </p:spPr>
        <p:txBody>
          <a:bodyPr wrap="square" lIns="0" tIns="0" rIns="0" bIns="0" rtlCol="0" anchor="t"/>
          <a:lstStyle/>
          <a:p>
            <a:pPr algn="l" indent="0" marL="0">
              <a:lnSpc>
                <a:spcPct val="115000"/>
              </a:lnSpc>
              <a:buNone/>
            </a:pPr>
            <a:r>
              <a:rPr lang="en-US" sz="722" i="1" dirty="0">
                <a:solidFill>
                  <a:srgbClr val="FFFFFF"/>
                </a:solidFill>
                <a:latin typeface="Arial" pitchFamily="34" charset="0"/>
                <a:ea typeface="Arial" pitchFamily="34" charset="-122"/>
                <a:cs typeface="Arial" pitchFamily="34" charset="-120"/>
              </a:rPr>
              <a:t>Экологические и гидрологические обзоры бассейна Волги.
</a:t>
            </a:r>
            <a:endParaRPr lang="en-US" sz="722"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2755737"/>
            <a:ext cx="9144000" cy="2384227"/>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261600" y="258900"/>
            <a:ext cx="8620800" cy="654900"/>
          </a:xfrm>
          <a:prstGeom prst="rect">
            <a:avLst/>
          </a:prstGeom>
          <a:noFill/>
          <a:ln/>
        </p:spPr>
        <p:txBody>
          <a:bodyPr wrap="square" lIns="0" tIns="0" rIns="0" bIns="0" rtlCol="0" anchor="t"/>
          <a:lstStyle/>
          <a:p>
            <a:pPr algn="l" indent="0" marL="0">
              <a:lnSpc>
                <a:spcPct val="100000"/>
              </a:lnSpc>
              <a:buNone/>
            </a:pPr>
            <a:r>
              <a:rPr lang="en-US" sz="2212" b="1" dirty="0">
                <a:solidFill>
                  <a:srgbClr val="FFFFFF"/>
                </a:solidFill>
                <a:latin typeface="Arial" pitchFamily="34" charset="0"/>
                <a:ea typeface="Arial" pitchFamily="34" charset="-122"/>
                <a:cs typeface="Arial" pitchFamily="34" charset="-120"/>
              </a:rPr>
              <a:t>Rice fields in the Philippines as a cultural landscape
</a:t>
            </a:r>
            <a:endParaRPr lang="en-US" sz="2212" dirty="0"/>
          </a:p>
        </p:txBody>
      </p:sp>
      <p:sp>
        <p:nvSpPr>
          <p:cNvPr id="9" name="Text 1"/>
          <p:cNvSpPr txBox="1"/>
          <p:nvPr/>
        </p:nvSpPr>
        <p:spPr>
          <a:xfrm>
            <a:off x="8806841" y="4954441"/>
            <a:ext cx="206700" cy="90900"/>
          </a:xfrm>
          <a:prstGeom prst="rect">
            <a:avLst/>
          </a:prstGeom>
          <a:noFill/>
          <a:ln/>
        </p:spPr>
        <p:txBody>
          <a:bodyPr wrap="square" lIns="0" tIns="0" rIns="0" bIns="0" rtlCol="0" anchor="t"/>
          <a:lstStyle/>
          <a:p>
            <a:pPr algn="ctr" indent="0" marL="0">
              <a:lnSpc>
                <a:spcPct val="115000"/>
              </a:lnSpc>
              <a:buNone/>
            </a:pPr>
            <a:r>
              <a:rPr lang="en-US" sz="622" dirty="0">
                <a:solidFill>
                  <a:srgbClr val="FFFFFF"/>
                </a:solidFill>
                <a:latin typeface="Arial" pitchFamily="34" charset="0"/>
                <a:ea typeface="Arial" pitchFamily="34" charset="-122"/>
                <a:cs typeface="Arial" pitchFamily="34" charset="-120"/>
              </a:rPr>
              <a:t>8</a:t>
            </a:r>
            <a:endParaRPr lang="en-US" sz="622" dirty="0"/>
          </a:p>
        </p:txBody>
      </p:sp>
      <p:sp>
        <p:nvSpPr>
          <p:cNvPr id="10" name="Text 2"/>
          <p:cNvSpPr txBox="1"/>
          <p:nvPr/>
        </p:nvSpPr>
        <p:spPr>
          <a:xfrm>
            <a:off x="261600" y="1408271"/>
            <a:ext cx="2095800" cy="1143600"/>
          </a:xfrm>
          <a:prstGeom prst="rect">
            <a:avLst/>
          </a:prstGeom>
          <a:noFill/>
          <a:ln/>
        </p:spPr>
        <p:txBody>
          <a:bodyPr wrap="square" lIns="0" tIns="0" rIns="0" bIns="0" rtlCol="0" anchor="t"/>
          <a:lstStyle/>
          <a:p>
            <a:pPr algn="l" indent="0" marL="0">
              <a:lnSpc>
                <a:spcPct val="115000"/>
              </a:lnSpc>
              <a:buNone/>
            </a:pPr>
            <a:r>
              <a:rPr lang="en-US" sz="1160" b="1" dirty="0">
                <a:solidFill>
                  <a:srgbClr val="FFFFFF"/>
                </a:solidFill>
                <a:latin typeface="Arial" pitchFamily="34" charset="0"/>
                <a:ea typeface="Arial" pitchFamily="34" charset="-122"/>
                <a:cs typeface="Arial" pitchFamily="34" charset="-120"/>
              </a:rPr>
              <a:t>Terraced mountains
</a:t>
            </a:r>
            <a:pPr algn="l" indent="0" marL="0">
              <a:lnSpc>
                <a:spcPct val="115000"/>
              </a:lnSpc>
              <a:buNone/>
            </a:pPr>
            <a:r>
              <a:rPr lang="en-US" sz="461"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65" dirty="0">
                <a:solidFill>
                  <a:srgbClr val="FFFFFF"/>
                </a:solidFill>
                <a:latin typeface="Arial" pitchFamily="34" charset="0"/>
                <a:ea typeface="Arial" pitchFamily="34" charset="-122"/>
                <a:cs typeface="Arial" pitchFamily="34" charset="-120"/>
              </a:rPr>
              <a:t>Rice fields in the Philippines often appear as terraces on mountain slopes. In the Cordilleras of Luzon, this form of farming turns steep land into productive agricultural space.
</a:t>
            </a:r>
            <a:endParaRPr lang="en-US" sz="1160" dirty="0"/>
          </a:p>
        </p:txBody>
      </p:sp>
      <p:sp>
        <p:nvSpPr>
          <p:cNvPr id="11" name="Text 3"/>
          <p:cNvSpPr txBox="1"/>
          <p:nvPr/>
        </p:nvSpPr>
        <p:spPr>
          <a:xfrm>
            <a:off x="2436615" y="1408271"/>
            <a:ext cx="2095800" cy="1143600"/>
          </a:xfrm>
          <a:prstGeom prst="rect">
            <a:avLst/>
          </a:prstGeom>
          <a:noFill/>
          <a:ln/>
        </p:spPr>
        <p:txBody>
          <a:bodyPr wrap="square" lIns="0" tIns="0" rIns="0" bIns="0" rtlCol="0" anchor="t"/>
          <a:lstStyle/>
          <a:p>
            <a:pPr algn="l" indent="0" marL="0">
              <a:lnSpc>
                <a:spcPct val="115000"/>
              </a:lnSpc>
              <a:buNone/>
            </a:pPr>
            <a:r>
              <a:rPr lang="en-US" sz="1160" b="1" dirty="0">
                <a:solidFill>
                  <a:srgbClr val="FFFFFF"/>
                </a:solidFill>
                <a:latin typeface="Arial" pitchFamily="34" charset="0"/>
                <a:ea typeface="Arial" pitchFamily="34" charset="-122"/>
                <a:cs typeface="Arial" pitchFamily="34" charset="-120"/>
              </a:rPr>
              <a:t>Water control
</a:t>
            </a:r>
            <a:pPr algn="l" indent="0" marL="0">
              <a:lnSpc>
                <a:spcPct val="115000"/>
              </a:lnSpc>
              <a:buNone/>
            </a:pPr>
            <a:r>
              <a:rPr lang="en-US" sz="461"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65" dirty="0">
                <a:solidFill>
                  <a:srgbClr val="FFFFFF"/>
                </a:solidFill>
                <a:latin typeface="Arial" pitchFamily="34" charset="0"/>
                <a:ea typeface="Arial" pitchFamily="34" charset="-122"/>
                <a:cs typeface="Arial" pitchFamily="34" charset="-120"/>
              </a:rPr>
              <a:t>Terraces help keep water on the slopes and reduce erosion. Irrigation channels guide water carefully from one level to another, especially during the rainy season.
</a:t>
            </a:r>
            <a:endParaRPr lang="en-US" sz="1160" dirty="0"/>
          </a:p>
        </p:txBody>
      </p:sp>
      <p:sp>
        <p:nvSpPr>
          <p:cNvPr id="12" name="Text 4"/>
          <p:cNvSpPr txBox="1"/>
          <p:nvPr/>
        </p:nvSpPr>
        <p:spPr>
          <a:xfrm>
            <a:off x="4611634" y="1408259"/>
            <a:ext cx="2095800" cy="1143600"/>
          </a:xfrm>
          <a:prstGeom prst="rect">
            <a:avLst/>
          </a:prstGeom>
          <a:noFill/>
          <a:ln/>
        </p:spPr>
        <p:txBody>
          <a:bodyPr wrap="square" lIns="0" tIns="0" rIns="0" bIns="0" rtlCol="0" anchor="t"/>
          <a:lstStyle/>
          <a:p>
            <a:pPr algn="l" indent="0" marL="0">
              <a:lnSpc>
                <a:spcPct val="115000"/>
              </a:lnSpc>
              <a:buNone/>
            </a:pPr>
            <a:r>
              <a:rPr lang="en-US" sz="1160" b="1" dirty="0">
                <a:solidFill>
                  <a:srgbClr val="FFFFFF"/>
                </a:solidFill>
                <a:latin typeface="Arial" pitchFamily="34" charset="0"/>
                <a:ea typeface="Arial" pitchFamily="34" charset="-122"/>
                <a:cs typeface="Arial" pitchFamily="34" charset="-120"/>
              </a:rPr>
              <a:t>Climate support
</a:t>
            </a:r>
            <a:pPr algn="l" indent="0" marL="0">
              <a:lnSpc>
                <a:spcPct val="115000"/>
              </a:lnSpc>
              <a:buNone/>
            </a:pPr>
            <a:r>
              <a:rPr lang="en-US" sz="461"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65" dirty="0">
                <a:solidFill>
                  <a:srgbClr val="FFFFFF"/>
                </a:solidFill>
                <a:latin typeface="Arial" pitchFamily="34" charset="0"/>
                <a:ea typeface="Arial" pitchFamily="34" charset="-122"/>
                <a:cs typeface="Arial" pitchFamily="34" charset="-120"/>
              </a:rPr>
              <a:t>Monsoon rains and warm temperatures make rice growing possible in many regions. The crop depends on regular moisture, so climate is a key factor in harvest success.
</a:t>
            </a:r>
            <a:endParaRPr lang="en-US" sz="1160" dirty="0"/>
          </a:p>
        </p:txBody>
      </p:sp>
      <p:sp>
        <p:nvSpPr>
          <p:cNvPr id="13" name="Text 5"/>
          <p:cNvSpPr txBox="1"/>
          <p:nvPr/>
        </p:nvSpPr>
        <p:spPr>
          <a:xfrm>
            <a:off x="6786653" y="1408271"/>
            <a:ext cx="2095800" cy="1143600"/>
          </a:xfrm>
          <a:prstGeom prst="rect">
            <a:avLst/>
          </a:prstGeom>
          <a:noFill/>
          <a:ln/>
        </p:spPr>
        <p:txBody>
          <a:bodyPr wrap="square" lIns="0" tIns="0" rIns="0" bIns="0" rtlCol="0" anchor="t"/>
          <a:lstStyle/>
          <a:p>
            <a:pPr algn="l" indent="0" marL="0">
              <a:lnSpc>
                <a:spcPct val="115000"/>
              </a:lnSpc>
              <a:buNone/>
            </a:pPr>
            <a:r>
              <a:rPr lang="en-US" sz="1160" b="1" dirty="0">
                <a:solidFill>
                  <a:srgbClr val="FFFFFF"/>
                </a:solidFill>
                <a:latin typeface="Arial" pitchFamily="34" charset="0"/>
                <a:ea typeface="Arial" pitchFamily="34" charset="-122"/>
                <a:cs typeface="Arial" pitchFamily="34" charset="-120"/>
              </a:rPr>
              <a:t>Rural communities
</a:t>
            </a:r>
            <a:pPr algn="l" indent="0" marL="0">
              <a:lnSpc>
                <a:spcPct val="115000"/>
              </a:lnSpc>
              <a:buNone/>
            </a:pPr>
            <a:r>
              <a:rPr lang="en-US" sz="461"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65" dirty="0">
                <a:solidFill>
                  <a:srgbClr val="FFFFFF"/>
                </a:solidFill>
                <a:latin typeface="Arial" pitchFamily="34" charset="0"/>
                <a:ea typeface="Arial" pitchFamily="34" charset="-122"/>
                <a:cs typeface="Arial" pitchFamily="34" charset="-120"/>
              </a:rPr>
              <a:t>Rice farming is closely connected with rural communities. It supports everyday work, local traditions, and the landscape itself, making the fields both economic and cultural.
</a:t>
            </a:r>
            <a:endParaRPr lang="en-US" sz="116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3901160" y="1097437"/>
            <a:ext cx="4981200" cy="1186927"/>
          </a:xfrm>
          <a:prstGeom prst="rect">
            <a:avLst/>
          </a:prstGeom>
        </p:spPr>
      </p:pic>
      <p:pic>
        <p:nvPicPr>
          <p:cNvPr id="4" name="Image 2" descr="preencoded.png">    </p:cNvPr>
          <p:cNvPicPr>
            <a:picLocks noChangeAspect="1"/>
          </p:cNvPicPr>
          <p:nvPr/>
        </p:nvPicPr>
        <p:blipFill>
          <a:blip r:embed="rId3"/>
          <a:stretch>
            <a:fillRect/>
          </a:stretch>
        </p:blipFill>
        <p:spPr>
          <a:xfrm>
            <a:off x="3901198" y="2396601"/>
            <a:ext cx="4981200" cy="1186927"/>
          </a:xfrm>
          <a:prstGeom prst="rect">
            <a:avLst/>
          </a:prstGeom>
        </p:spPr>
      </p:pic>
      <p:pic>
        <p:nvPicPr>
          <p:cNvPr id="5" name="Image 3" descr="preencoded.png">    </p:cNvPr>
          <p:cNvPicPr>
            <a:picLocks noChangeAspect="1"/>
          </p:cNvPicPr>
          <p:nvPr/>
        </p:nvPicPr>
        <p:blipFill>
          <a:blip r:embed="rId4"/>
          <a:stretch>
            <a:fillRect/>
          </a:stretch>
        </p:blipFill>
        <p:spPr>
          <a:xfrm>
            <a:off x="3901173" y="3695752"/>
            <a:ext cx="4981200" cy="1186927"/>
          </a:xfrm>
          <a:prstGeom prst="rect">
            <a:avLst/>
          </a:prstGeom>
        </p:spPr>
      </p:pic>
      <p:sp>
        <p:nvSpPr>
          <p:cNvPr id="6" name="Text 0"/>
          <p:cNvSpPr txBox="1"/>
          <p:nvPr/>
        </p:nvSpPr>
        <p:spPr>
          <a:xfrm>
            <a:off x="261600" y="258900"/>
            <a:ext cx="8620800" cy="525600"/>
          </a:xfrm>
          <a:prstGeom prst="rect">
            <a:avLst/>
          </a:prstGeom>
          <a:noFill/>
          <a:ln/>
        </p:spPr>
        <p:txBody>
          <a:bodyPr wrap="square" lIns="0" tIns="0" rIns="0" bIns="0" rtlCol="0" anchor="t"/>
          <a:lstStyle/>
          <a:p>
            <a:pPr algn="l" indent="0" marL="0">
              <a:lnSpc>
                <a:spcPct val="100000"/>
              </a:lnSpc>
              <a:buNone/>
            </a:pPr>
            <a:r>
              <a:rPr lang="en-US" sz="2012" b="1" dirty="0">
                <a:solidFill>
                  <a:srgbClr val="FFFFFF"/>
                </a:solidFill>
                <a:latin typeface="Arial" pitchFamily="34" charset="0"/>
                <a:ea typeface="Arial" pitchFamily="34" charset="-122"/>
                <a:cs typeface="Arial" pitchFamily="34" charset="-120"/>
              </a:rPr>
              <a:t>The Ifugao Rice Terraces
</a:t>
            </a:r>
            <a:endParaRPr lang="en-US" sz="2012" dirty="0"/>
          </a:p>
        </p:txBody>
      </p:sp>
      <p:sp>
        <p:nvSpPr>
          <p:cNvPr id="7" name="Text 1"/>
          <p:cNvSpPr txBox="1"/>
          <p:nvPr/>
        </p:nvSpPr>
        <p:spPr>
          <a:xfrm>
            <a:off x="8806841" y="4954441"/>
            <a:ext cx="206700" cy="90900"/>
          </a:xfrm>
          <a:prstGeom prst="rect">
            <a:avLst/>
          </a:prstGeom>
          <a:noFill/>
          <a:ln/>
        </p:spPr>
        <p:txBody>
          <a:bodyPr wrap="square" lIns="0" tIns="0" rIns="0" bIns="0" rtlCol="0" anchor="t"/>
          <a:lstStyle/>
          <a:p>
            <a:pPr algn="ctr" indent="0" marL="0">
              <a:lnSpc>
                <a:spcPct val="115000"/>
              </a:lnSpc>
              <a:buNone/>
            </a:pPr>
            <a:r>
              <a:rPr lang="en-US" sz="622" dirty="0">
                <a:solidFill>
                  <a:srgbClr val="FFFFFF"/>
                </a:solidFill>
                <a:latin typeface="Arial" pitchFamily="34" charset="0"/>
                <a:ea typeface="Arial" pitchFamily="34" charset="-122"/>
                <a:cs typeface="Arial" pitchFamily="34" charset="-120"/>
              </a:rPr>
              <a:t>9</a:t>
            </a:r>
            <a:endParaRPr lang="en-US" sz="622" dirty="0"/>
          </a:p>
        </p:txBody>
      </p:sp>
      <p:sp>
        <p:nvSpPr>
          <p:cNvPr id="8" name="Text 2"/>
          <p:cNvSpPr txBox="1"/>
          <p:nvPr/>
        </p:nvSpPr>
        <p:spPr>
          <a:xfrm>
            <a:off x="261600" y="1095400"/>
            <a:ext cx="3493200" cy="1191000"/>
          </a:xfrm>
          <a:prstGeom prst="rect">
            <a:avLst/>
          </a:prstGeom>
          <a:noFill/>
          <a:ln/>
        </p:spPr>
        <p:txBody>
          <a:bodyPr wrap="square" lIns="0" tIns="0" rIns="0" bIns="0" rtlCol="0" anchor="ctr"/>
          <a:lstStyle/>
          <a:p>
            <a:pPr algn="l" indent="0" marL="0">
              <a:lnSpc>
                <a:spcPct val="115000"/>
              </a:lnSpc>
              <a:buNone/>
            </a:pPr>
            <a:r>
              <a:rPr lang="en-US" sz="1002" b="1" dirty="0">
                <a:solidFill>
                  <a:srgbClr val="FFFFFF"/>
                </a:solidFill>
                <a:latin typeface="Arial" pitchFamily="34" charset="0"/>
                <a:ea typeface="Arial" pitchFamily="34" charset="-122"/>
                <a:cs typeface="Arial" pitchFamily="34" charset="-120"/>
              </a:rPr>
              <a:t>A mountain landscape shaped by people
</a:t>
            </a:r>
            <a:pPr algn="l" indent="0" marL="0">
              <a:lnSpc>
                <a:spcPct val="115000"/>
              </a:lnSpc>
              <a:buNone/>
            </a:pPr>
            <a:r>
              <a:rPr lang="en-US" sz="609"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48" dirty="0">
                <a:solidFill>
                  <a:srgbClr val="FFFFFF"/>
                </a:solidFill>
                <a:latin typeface="Arial" pitchFamily="34" charset="0"/>
                <a:ea typeface="Arial" pitchFamily="34" charset="-122"/>
                <a:cs typeface="Arial" pitchFamily="34" charset="-120"/>
              </a:rPr>
              <a:t>The Ifugao Rice Terraces are a UNESCO World Heritage Site and one of the most remarkable cultural landscapes in Asia. They were built by hand more than 2,000 years ago. Today, they still show how community work and tradition can shape mountain land into a sustainable farming system.
</a:t>
            </a:r>
            <a:endParaRPr lang="en-US" sz="1002" dirty="0"/>
          </a:p>
        </p:txBody>
      </p:sp>
      <p:sp>
        <p:nvSpPr>
          <p:cNvPr id="9" name="Text 3"/>
          <p:cNvSpPr txBox="1"/>
          <p:nvPr/>
        </p:nvSpPr>
        <p:spPr>
          <a:xfrm>
            <a:off x="261638" y="2394564"/>
            <a:ext cx="3493200" cy="1191000"/>
          </a:xfrm>
          <a:prstGeom prst="rect">
            <a:avLst/>
          </a:prstGeom>
          <a:noFill/>
          <a:ln/>
        </p:spPr>
        <p:txBody>
          <a:bodyPr wrap="square" lIns="0" tIns="0" rIns="0" bIns="0" rtlCol="0" anchor="ctr"/>
          <a:lstStyle/>
          <a:p>
            <a:pPr algn="l" indent="0" marL="0">
              <a:lnSpc>
                <a:spcPct val="115000"/>
              </a:lnSpc>
              <a:buNone/>
            </a:pPr>
            <a:r>
              <a:rPr lang="en-US" sz="1002" b="1" dirty="0">
                <a:solidFill>
                  <a:srgbClr val="FFFFFF"/>
                </a:solidFill>
                <a:latin typeface="Arial" pitchFamily="34" charset="0"/>
                <a:ea typeface="Arial" pitchFamily="34" charset="-122"/>
                <a:cs typeface="Arial" pitchFamily="34" charset="-120"/>
              </a:rPr>
              <a:t>Water from forest streams
</a:t>
            </a:r>
            <a:pPr algn="l" indent="0" marL="0">
              <a:lnSpc>
                <a:spcPct val="115000"/>
              </a:lnSpc>
              <a:buNone/>
            </a:pPr>
            <a:r>
              <a:rPr lang="en-US" sz="609"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48" dirty="0">
                <a:solidFill>
                  <a:srgbClr val="FFFFFF"/>
                </a:solidFill>
                <a:latin typeface="Arial" pitchFamily="34" charset="0"/>
                <a:ea typeface="Arial" pitchFamily="34" charset="-122"/>
                <a:cs typeface="Arial" pitchFamily="34" charset="-120"/>
              </a:rPr>
              <a:t>The terraces are supported by a mountain irrigation system that brings water from forest streams and springs. This careful design allows rice to grow on steep slopes while reducing erosion. It is a clear example of practical knowledge passed from one generation to the next.
</a:t>
            </a:r>
            <a:endParaRPr lang="en-US" sz="1002" dirty="0"/>
          </a:p>
        </p:txBody>
      </p:sp>
      <p:sp>
        <p:nvSpPr>
          <p:cNvPr id="10" name="Text 4"/>
          <p:cNvSpPr txBox="1"/>
          <p:nvPr/>
        </p:nvSpPr>
        <p:spPr>
          <a:xfrm>
            <a:off x="261613" y="3693715"/>
            <a:ext cx="3493200" cy="1191000"/>
          </a:xfrm>
          <a:prstGeom prst="rect">
            <a:avLst/>
          </a:prstGeom>
          <a:noFill/>
          <a:ln/>
        </p:spPr>
        <p:txBody>
          <a:bodyPr wrap="square" lIns="0" tIns="0" rIns="0" bIns="0" rtlCol="0" anchor="ctr"/>
          <a:lstStyle/>
          <a:p>
            <a:pPr algn="l" indent="0" marL="0">
              <a:lnSpc>
                <a:spcPct val="115000"/>
              </a:lnSpc>
              <a:buNone/>
            </a:pPr>
            <a:r>
              <a:rPr lang="en-US" sz="1002" b="1" dirty="0">
                <a:solidFill>
                  <a:srgbClr val="FFFFFF"/>
                </a:solidFill>
                <a:latin typeface="Arial" pitchFamily="34" charset="0"/>
                <a:ea typeface="Arial" pitchFamily="34" charset="-122"/>
                <a:cs typeface="Arial" pitchFamily="34" charset="-120"/>
              </a:rPr>
              <a:t>Heritage that still lives
</a:t>
            </a:r>
            <a:pPr algn="l" indent="0" marL="0">
              <a:lnSpc>
                <a:spcPct val="115000"/>
              </a:lnSpc>
              <a:buNone/>
            </a:pPr>
            <a:r>
              <a:rPr lang="en-US" sz="609"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48" dirty="0">
                <a:solidFill>
                  <a:srgbClr val="FFFFFF"/>
                </a:solidFill>
                <a:latin typeface="Arial" pitchFamily="34" charset="0"/>
                <a:ea typeface="Arial" pitchFamily="34" charset="-122"/>
                <a:cs typeface="Arial" pitchFamily="34" charset="-120"/>
              </a:rPr>
              <a:t>For local communities, the terraces are more than fields. They represent heritage, identity, and shared responsibility. Their preservation depends on maintenance, cooperation, and respect for traditional farming methods that remain valuable today.
</a:t>
            </a:r>
            <a:endParaRPr lang="en-US" sz="1002"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262030" y="1258050"/>
            <a:ext cx="4408541" cy="2816700"/>
          </a:xfrm>
          <a:prstGeom prst="rect">
            <a:avLst/>
          </a:prstGeom>
        </p:spPr>
      </p:pic>
      <p:sp>
        <p:nvSpPr>
          <p:cNvPr id="4" name="Text 0"/>
          <p:cNvSpPr txBox="1"/>
          <p:nvPr/>
        </p:nvSpPr>
        <p:spPr>
          <a:xfrm>
            <a:off x="261600" y="258900"/>
            <a:ext cx="8616600" cy="540600"/>
          </a:xfrm>
          <a:prstGeom prst="rect">
            <a:avLst/>
          </a:prstGeom>
          <a:noFill/>
          <a:ln/>
        </p:spPr>
        <p:txBody>
          <a:bodyPr wrap="square" lIns="0" tIns="0" rIns="0" bIns="0" rtlCol="0" anchor="t"/>
          <a:lstStyle/>
          <a:p>
            <a:pPr algn="l" indent="0" marL="0">
              <a:lnSpc>
                <a:spcPct val="100000"/>
              </a:lnSpc>
              <a:buNone/>
            </a:pPr>
            <a:r>
              <a:rPr lang="en-US" sz="2212" b="1" dirty="0">
                <a:solidFill>
                  <a:srgbClr val="FFFFFF"/>
                </a:solidFill>
                <a:latin typeface="Arial" pitchFamily="34" charset="0"/>
                <a:ea typeface="Arial" pitchFamily="34" charset="-122"/>
                <a:cs typeface="Arial" pitchFamily="34" charset="-120"/>
              </a:rPr>
              <a:t>What rice growing depends on
</a:t>
            </a:r>
            <a:endParaRPr lang="en-US" sz="2212" dirty="0"/>
          </a:p>
        </p:txBody>
      </p:sp>
      <p:sp>
        <p:nvSpPr>
          <p:cNvPr id="5" name="Text 1"/>
          <p:cNvSpPr txBox="1"/>
          <p:nvPr/>
        </p:nvSpPr>
        <p:spPr>
          <a:xfrm>
            <a:off x="8806841" y="4954441"/>
            <a:ext cx="206700" cy="90900"/>
          </a:xfrm>
          <a:prstGeom prst="rect">
            <a:avLst/>
          </a:prstGeom>
          <a:noFill/>
          <a:ln/>
        </p:spPr>
        <p:txBody>
          <a:bodyPr wrap="square" lIns="0" tIns="0" rIns="0" bIns="0" rtlCol="0" anchor="t"/>
          <a:lstStyle/>
          <a:p>
            <a:pPr algn="ctr" indent="0" marL="0">
              <a:lnSpc>
                <a:spcPct val="115000"/>
              </a:lnSpc>
              <a:buNone/>
            </a:pPr>
            <a:r>
              <a:rPr lang="en-US" sz="622" dirty="0">
                <a:solidFill>
                  <a:srgbClr val="FFFFFF"/>
                </a:solidFill>
                <a:latin typeface="Arial" pitchFamily="34" charset="0"/>
                <a:ea typeface="Arial" pitchFamily="34" charset="-122"/>
                <a:cs typeface="Arial" pitchFamily="34" charset="-120"/>
              </a:rPr>
              <a:t>10</a:t>
            </a:r>
            <a:endParaRPr lang="en-US" sz="622" dirty="0"/>
          </a:p>
        </p:txBody>
      </p:sp>
      <p:sp>
        <p:nvSpPr>
          <p:cNvPr id="6" name="Text 2"/>
          <p:cNvSpPr txBox="1"/>
          <p:nvPr/>
        </p:nvSpPr>
        <p:spPr>
          <a:xfrm>
            <a:off x="4953725" y="1257999"/>
            <a:ext cx="3589200" cy="1328700"/>
          </a:xfrm>
          <a:prstGeom prst="rect">
            <a:avLst/>
          </a:prstGeom>
          <a:noFill/>
          <a:ln/>
        </p:spPr>
        <p:txBody>
          <a:bodyPr wrap="square" lIns="0" tIns="0" rIns="0" bIns="0" rtlCol="0" anchor="b"/>
          <a:lstStyle/>
          <a:p>
            <a:pPr algn="l" indent="0" marL="0">
              <a:lnSpc>
                <a:spcPct val="115000"/>
              </a:lnSpc>
              <a:buNone/>
            </a:pPr>
            <a:r>
              <a:rPr lang="en-US" sz="1022" dirty="0">
                <a:solidFill>
                  <a:srgbClr val="FFFFFF"/>
                </a:solidFill>
                <a:latin typeface="Arial" pitchFamily="34" charset="0"/>
                <a:ea typeface="Arial" pitchFamily="34" charset="-122"/>
                <a:cs typeface="Arial" pitchFamily="34" charset="-120"/>
              </a:rPr>
              <a:t>Rice grows best in a wet season with stable warmth, regular water control, and careful field maintenance. These conditions support healthy seedlings and steady harvests.
</a:t>
            </a:r>
            <a:endParaRPr lang="en-US" sz="1022" dirty="0"/>
          </a:p>
        </p:txBody>
      </p:sp>
      <p:sp>
        <p:nvSpPr>
          <p:cNvPr id="7" name="Text 3"/>
          <p:cNvSpPr txBox="1"/>
          <p:nvPr/>
        </p:nvSpPr>
        <p:spPr>
          <a:xfrm>
            <a:off x="4953725" y="2746103"/>
            <a:ext cx="3589200" cy="1328700"/>
          </a:xfrm>
          <a:prstGeom prst="rect">
            <a:avLst/>
          </a:prstGeom>
          <a:noFill/>
          <a:ln/>
        </p:spPr>
        <p:txBody>
          <a:bodyPr wrap="square" lIns="0" tIns="0" rIns="0" bIns="0" rtlCol="0" anchor="t"/>
          <a:lstStyle/>
          <a:p>
            <a:pPr algn="l" indent="0" marL="0">
              <a:lnSpc>
                <a:spcPct val="115000"/>
              </a:lnSpc>
              <a:buNone/>
            </a:pPr>
            <a:r>
              <a:rPr lang="en-US" sz="1022" dirty="0">
                <a:solidFill>
                  <a:srgbClr val="FFFFFF"/>
                </a:solidFill>
                <a:latin typeface="Arial" pitchFamily="34" charset="0"/>
                <a:ea typeface="Arial" pitchFamily="34" charset="-122"/>
                <a:cs typeface="Arial" pitchFamily="34" charset="-120"/>
              </a:rPr>
              <a:t>Rice production requires a balance of climate, water management, soil quality, and human labour.
</a:t>
            </a:r>
            <a:endParaRPr lang="en-US" sz="1022" dirty="0"/>
          </a:p>
        </p:txBody>
      </p:sp>
      <p:sp>
        <p:nvSpPr>
          <p:cNvPr id="8" name="Text 4"/>
          <p:cNvSpPr txBox="1"/>
          <p:nvPr/>
        </p:nvSpPr>
        <p:spPr>
          <a:xfrm>
            <a:off x="261600" y="4138275"/>
            <a:ext cx="4409400" cy="215700"/>
          </a:xfrm>
          <a:prstGeom prst="rect">
            <a:avLst/>
          </a:prstGeom>
          <a:noFill/>
          <a:ln/>
        </p:spPr>
        <p:txBody>
          <a:bodyPr wrap="square" lIns="0" tIns="0" rIns="0" bIns="0" rtlCol="0" anchor="t"/>
          <a:lstStyle/>
          <a:p>
            <a:pPr algn="l" indent="0" marL="0">
              <a:lnSpc>
                <a:spcPct val="115000"/>
              </a:lnSpc>
              <a:buNone/>
            </a:pPr>
            <a:r>
              <a:rPr lang="en-US" sz="722" i="1" dirty="0">
                <a:solidFill>
                  <a:srgbClr val="FFFFFF"/>
                </a:solidFill>
                <a:latin typeface="Arial" pitchFamily="34" charset="0"/>
                <a:ea typeface="Arial" pitchFamily="34" charset="-122"/>
                <a:cs typeface="Arial" pitchFamily="34" charset="-120"/>
              </a:rPr>
              <a:t>Учебная схема по теме урока; относительные значения используются для наглядного сравнения факторов.
</a:t>
            </a:r>
            <a:endParaRPr lang="en-US" sz="722"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261550" y="1481832"/>
            <a:ext cx="8612400" cy="3401136"/>
          </a:xfrm>
          <a:prstGeom prst="rect">
            <a:avLst/>
          </a:prstGeom>
        </p:spPr>
      </p:pic>
      <p:sp>
        <p:nvSpPr>
          <p:cNvPr id="4" name="Text 0"/>
          <p:cNvSpPr txBox="1"/>
          <p:nvPr/>
        </p:nvSpPr>
        <p:spPr>
          <a:xfrm>
            <a:off x="261550" y="258900"/>
            <a:ext cx="8612400" cy="393600"/>
          </a:xfrm>
          <a:prstGeom prst="rect">
            <a:avLst/>
          </a:prstGeom>
          <a:noFill/>
          <a:ln/>
        </p:spPr>
        <p:txBody>
          <a:bodyPr wrap="square" lIns="0" tIns="0" rIns="0" bIns="0" rtlCol="0" anchor="t"/>
          <a:lstStyle/>
          <a:p>
            <a:pPr algn="l" indent="0" marL="0">
              <a:lnSpc>
                <a:spcPct val="100000"/>
              </a:lnSpc>
              <a:buNone/>
            </a:pPr>
            <a:r>
              <a:rPr lang="en-US" sz="2212" b="1" dirty="0">
                <a:solidFill>
                  <a:srgbClr val="FFFFFF"/>
                </a:solidFill>
                <a:latin typeface="Arial" pitchFamily="34" charset="0"/>
                <a:ea typeface="Arial" pitchFamily="34" charset="-122"/>
                <a:cs typeface="Arial" pitchFamily="34" charset="-120"/>
              </a:rPr>
              <a:t>Как работает рисовая терраса
</a:t>
            </a:r>
            <a:endParaRPr lang="en-US" sz="2212" dirty="0"/>
          </a:p>
        </p:txBody>
      </p:sp>
      <p:sp>
        <p:nvSpPr>
          <p:cNvPr id="5" name="Text 1"/>
          <p:cNvSpPr txBox="1"/>
          <p:nvPr/>
        </p:nvSpPr>
        <p:spPr>
          <a:xfrm>
            <a:off x="8806841" y="4954441"/>
            <a:ext cx="206700" cy="90900"/>
          </a:xfrm>
          <a:prstGeom prst="rect">
            <a:avLst/>
          </a:prstGeom>
          <a:noFill/>
          <a:ln/>
        </p:spPr>
        <p:txBody>
          <a:bodyPr wrap="square" lIns="0" tIns="0" rIns="0" bIns="0" rtlCol="0" anchor="t"/>
          <a:lstStyle/>
          <a:p>
            <a:pPr algn="ctr" indent="0" marL="0">
              <a:lnSpc>
                <a:spcPct val="115000"/>
              </a:lnSpc>
              <a:buNone/>
            </a:pPr>
            <a:r>
              <a:rPr lang="en-US" sz="622" dirty="0">
                <a:solidFill>
                  <a:srgbClr val="FFFFFF"/>
                </a:solidFill>
                <a:latin typeface="Arial" pitchFamily="34" charset="0"/>
                <a:ea typeface="Arial" pitchFamily="34" charset="-122"/>
                <a:cs typeface="Arial" pitchFamily="34" charset="-120"/>
              </a:rPr>
              <a:t>11</a:t>
            </a:r>
            <a:endParaRPr lang="en-US" sz="622" dirty="0"/>
          </a:p>
        </p:txBody>
      </p:sp>
      <p:sp>
        <p:nvSpPr>
          <p:cNvPr id="6" name="Text 2"/>
          <p:cNvSpPr txBox="1"/>
          <p:nvPr/>
        </p:nvSpPr>
        <p:spPr>
          <a:xfrm>
            <a:off x="261550" y="710475"/>
            <a:ext cx="8612400" cy="323100"/>
          </a:xfrm>
          <a:prstGeom prst="rect">
            <a:avLst/>
          </a:prstGeom>
          <a:noFill/>
          <a:ln/>
        </p:spPr>
        <p:txBody>
          <a:bodyPr wrap="square" lIns="0" tIns="0" rIns="0" bIns="0" rtlCol="0" anchor="t"/>
          <a:lstStyle/>
          <a:p>
            <a:pPr algn="l" indent="0" marL="0">
              <a:lnSpc>
                <a:spcPct val="80000"/>
              </a:lnSpc>
              <a:buNone/>
            </a:pPr>
            <a:r>
              <a:rPr lang="en-US" sz="1112" dirty="0">
                <a:solidFill>
                  <a:srgbClr val="FFFFFF"/>
                </a:solidFill>
                <a:latin typeface="Arial" pitchFamily="34" charset="0"/>
                <a:ea typeface="Arial" pitchFamily="34" charset="-122"/>
                <a:cs typeface="Arial" pitchFamily="34" charset="-120"/>
              </a:rPr>
              <a:t>Схема террасного земледелия в горных районах Филиппин: watershed, irrigation system, seedlings, crop, harvest, maintenance.
</a:t>
            </a:r>
            <a:endParaRPr lang="en-US" sz="1112"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8806841" y="4954441"/>
            <a:ext cx="206700" cy="90900"/>
          </a:xfrm>
          <a:prstGeom prst="rect">
            <a:avLst/>
          </a:prstGeom>
          <a:noFill/>
          <a:ln/>
        </p:spPr>
        <p:txBody>
          <a:bodyPr wrap="square" lIns="0" tIns="0" rIns="0" bIns="0" rtlCol="0" anchor="t"/>
          <a:lstStyle/>
          <a:p>
            <a:pPr algn="ctr" indent="0" marL="0">
              <a:lnSpc>
                <a:spcPct val="115000"/>
              </a:lnSpc>
              <a:buNone/>
            </a:pPr>
            <a:r>
              <a:rPr lang="en-US" sz="622" dirty="0">
                <a:solidFill>
                  <a:srgbClr val="FFFFFF"/>
                </a:solidFill>
                <a:latin typeface="Arial" pitchFamily="34" charset="0"/>
                <a:ea typeface="Arial" pitchFamily="34" charset="-122"/>
                <a:cs typeface="Arial" pitchFamily="34" charset="-120"/>
              </a:rPr>
              <a:t>12</a:t>
            </a:r>
            <a:endParaRPr lang="en-US" sz="622" dirty="0"/>
          </a:p>
        </p:txBody>
      </p:sp>
      <p:sp>
        <p:nvSpPr>
          <p:cNvPr id="8" name="Text 1"/>
          <p:cNvSpPr txBox="1"/>
          <p:nvPr/>
        </p:nvSpPr>
        <p:spPr>
          <a:xfrm>
            <a:off x="261600" y="258900"/>
            <a:ext cx="8620800" cy="654900"/>
          </a:xfrm>
          <a:prstGeom prst="rect">
            <a:avLst/>
          </a:prstGeom>
          <a:noFill/>
          <a:ln/>
        </p:spPr>
        <p:txBody>
          <a:bodyPr wrap="square" lIns="0" tIns="0" rIns="0" bIns="0" rtlCol="0" anchor="t"/>
          <a:lstStyle/>
          <a:p>
            <a:pPr algn="l" indent="0" marL="0">
              <a:lnSpc>
                <a:spcPct val="100000"/>
              </a:lnSpc>
              <a:buNone/>
            </a:pPr>
            <a:r>
              <a:rPr lang="en-US" sz="2212" b="1" dirty="0">
                <a:solidFill>
                  <a:srgbClr val="FFFFFF"/>
                </a:solidFill>
                <a:latin typeface="Arial" pitchFamily="34" charset="0"/>
                <a:ea typeface="Arial" pitchFamily="34" charset="-122"/>
                <a:cs typeface="Arial" pitchFamily="34" charset="-120"/>
              </a:rPr>
              <a:t>The social importance of rice in the Philippines
</a:t>
            </a:r>
            <a:endParaRPr lang="en-US" sz="2212" dirty="0"/>
          </a:p>
        </p:txBody>
      </p:sp>
      <p:sp>
        <p:nvSpPr>
          <p:cNvPr id="9" name="Text 2"/>
          <p:cNvSpPr txBox="1"/>
          <p:nvPr/>
        </p:nvSpPr>
        <p:spPr>
          <a:xfrm>
            <a:off x="261600" y="1928650"/>
            <a:ext cx="2068800" cy="1659600"/>
          </a:xfrm>
          <a:prstGeom prst="rect">
            <a:avLst/>
          </a:prstGeom>
          <a:noFill/>
          <a:ln/>
        </p:spPr>
        <p:txBody>
          <a:bodyPr wrap="square" lIns="0" tIns="0" rIns="0" bIns="0" rtlCol="0" anchor="t"/>
          <a:lstStyle/>
          <a:p>
            <a:pPr algn="l" indent="0" marL="0">
              <a:lnSpc>
                <a:spcPct val="115000"/>
              </a:lnSpc>
              <a:buNone/>
            </a:pPr>
            <a:r>
              <a:rPr lang="en-US" sz="1342" b="1" dirty="0">
                <a:solidFill>
                  <a:srgbClr val="FFFFFF"/>
                </a:solidFill>
                <a:latin typeface="Arial" pitchFamily="34" charset="0"/>
                <a:ea typeface="Arial" pitchFamily="34" charset="-122"/>
                <a:cs typeface="Arial" pitchFamily="34" charset="-120"/>
              </a:rPr>
              <a:t>Основной продукт
</a:t>
            </a:r>
            <a:pPr algn="l" indent="0" marL="0">
              <a:lnSpc>
                <a:spcPct val="115000"/>
              </a:lnSpc>
              <a:buNone/>
            </a:pPr>
            <a:r>
              <a:rPr lang="en-US" sz="604"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137" dirty="0">
                <a:solidFill>
                  <a:srgbClr val="FFFFFF"/>
                </a:solidFill>
                <a:latin typeface="Arial" pitchFamily="34" charset="0"/>
                <a:ea typeface="Arial" pitchFamily="34" charset="-122"/>
                <a:cs typeface="Arial" pitchFamily="34" charset="-120"/>
              </a:rPr>
              <a:t>Рис — staple food в Филиппинах, поэтому он напрямую связан с food security и повседневным рационом. От урожая зависит доступность питания для миллионов семей.
</a:t>
            </a:r>
            <a:endParaRPr lang="en-US" sz="1342" dirty="0"/>
          </a:p>
        </p:txBody>
      </p:sp>
      <p:sp>
        <p:nvSpPr>
          <p:cNvPr id="10" name="Text 3"/>
          <p:cNvSpPr txBox="1"/>
          <p:nvPr/>
        </p:nvSpPr>
        <p:spPr>
          <a:xfrm>
            <a:off x="2445608" y="1928650"/>
            <a:ext cx="2068800" cy="1659600"/>
          </a:xfrm>
          <a:prstGeom prst="rect">
            <a:avLst/>
          </a:prstGeom>
          <a:noFill/>
          <a:ln/>
        </p:spPr>
        <p:txBody>
          <a:bodyPr wrap="square" lIns="0" tIns="0" rIns="0" bIns="0" rtlCol="0" anchor="t"/>
          <a:lstStyle/>
          <a:p>
            <a:pPr algn="l" indent="0" marL="0">
              <a:lnSpc>
                <a:spcPct val="115000"/>
              </a:lnSpc>
              <a:buNone/>
            </a:pPr>
            <a:r>
              <a:rPr lang="en-US" sz="1342" b="1" dirty="0">
                <a:solidFill>
                  <a:srgbClr val="FFFFFF"/>
                </a:solidFill>
                <a:latin typeface="Arial" pitchFamily="34" charset="0"/>
                <a:ea typeface="Arial" pitchFamily="34" charset="-122"/>
                <a:cs typeface="Arial" pitchFamily="34" charset="-120"/>
              </a:rPr>
              <a:t>Сельские семьи
</a:t>
            </a:r>
            <a:pPr algn="l" indent="0" marL="0">
              <a:lnSpc>
                <a:spcPct val="115000"/>
              </a:lnSpc>
              <a:buNone/>
            </a:pPr>
            <a:r>
              <a:rPr lang="en-US" sz="604"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137" dirty="0">
                <a:solidFill>
                  <a:srgbClr val="FFFFFF"/>
                </a:solidFill>
                <a:latin typeface="Arial" pitchFamily="34" charset="0"/>
                <a:ea typeface="Arial" pitchFamily="34" charset="-122"/>
                <a:cs typeface="Arial" pitchFamily="34" charset="-120"/>
              </a:rPr>
              <a:t>Rice farming supports many rural families by providing livelihood and seasonal work. Во многих общинах этот доход остаётся важной частью семейного хозяйства и местной экономики.
</a:t>
            </a:r>
            <a:endParaRPr lang="en-US" sz="1342" dirty="0"/>
          </a:p>
        </p:txBody>
      </p:sp>
      <p:sp>
        <p:nvSpPr>
          <p:cNvPr id="11" name="Text 4"/>
          <p:cNvSpPr txBox="1"/>
          <p:nvPr/>
        </p:nvSpPr>
        <p:spPr>
          <a:xfrm>
            <a:off x="4629623" y="1928650"/>
            <a:ext cx="2068800" cy="1659600"/>
          </a:xfrm>
          <a:prstGeom prst="rect">
            <a:avLst/>
          </a:prstGeom>
          <a:noFill/>
          <a:ln/>
        </p:spPr>
        <p:txBody>
          <a:bodyPr wrap="square" lIns="0" tIns="0" rIns="0" bIns="0" rtlCol="0" anchor="t"/>
          <a:lstStyle/>
          <a:p>
            <a:pPr algn="l" indent="0" marL="0">
              <a:lnSpc>
                <a:spcPct val="115000"/>
              </a:lnSpc>
              <a:buNone/>
            </a:pPr>
            <a:r>
              <a:rPr lang="en-US" sz="1342" b="1" dirty="0">
                <a:solidFill>
                  <a:srgbClr val="FFFFFF"/>
                </a:solidFill>
                <a:latin typeface="Arial" pitchFamily="34" charset="0"/>
                <a:ea typeface="Arial" pitchFamily="34" charset="-122"/>
                <a:cs typeface="Arial" pitchFamily="34" charset="-120"/>
              </a:rPr>
              <a:t>Традиции общин
</a:t>
            </a:r>
            <a:pPr algn="l" indent="0" marL="0">
              <a:lnSpc>
                <a:spcPct val="115000"/>
              </a:lnSpc>
              <a:buNone/>
            </a:pPr>
            <a:r>
              <a:rPr lang="en-US" sz="604"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137" dirty="0">
                <a:solidFill>
                  <a:srgbClr val="FFFFFF"/>
                </a:solidFill>
                <a:latin typeface="Arial" pitchFamily="34" charset="0"/>
                <a:ea typeface="Arial" pitchFamily="34" charset="-122"/>
                <a:cs typeface="Arial" pitchFamily="34" charset="-120"/>
              </a:rPr>
              <a:t>Terrace agriculture сохраняет local identity, потому что объединяет труд поколений, общие правила ухода за полями и уважение к ancestral knowledge, передаваемому в семье и общине.
</a:t>
            </a:r>
            <a:endParaRPr lang="en-US" sz="1342" dirty="0"/>
          </a:p>
        </p:txBody>
      </p:sp>
      <p:sp>
        <p:nvSpPr>
          <p:cNvPr id="12" name="Text 5"/>
          <p:cNvSpPr txBox="1"/>
          <p:nvPr/>
        </p:nvSpPr>
        <p:spPr>
          <a:xfrm>
            <a:off x="6813651" y="1928650"/>
            <a:ext cx="2068800" cy="1659600"/>
          </a:xfrm>
          <a:prstGeom prst="rect">
            <a:avLst/>
          </a:prstGeom>
          <a:noFill/>
          <a:ln/>
        </p:spPr>
        <p:txBody>
          <a:bodyPr wrap="square" lIns="0" tIns="0" rIns="0" bIns="0" rtlCol="0" anchor="t"/>
          <a:lstStyle/>
          <a:p>
            <a:pPr algn="l" indent="0" marL="0">
              <a:lnSpc>
                <a:spcPct val="115000"/>
              </a:lnSpc>
              <a:buNone/>
            </a:pPr>
            <a:r>
              <a:rPr lang="en-US" sz="1342" b="1" dirty="0">
                <a:solidFill>
                  <a:srgbClr val="FFFFFF"/>
                </a:solidFill>
                <a:latin typeface="Arial" pitchFamily="34" charset="0"/>
                <a:ea typeface="Arial" pitchFamily="34" charset="-122"/>
                <a:cs typeface="Arial" pitchFamily="34" charset="-120"/>
              </a:rPr>
              <a:t>Культурное наследие
</a:t>
            </a:r>
            <a:pPr algn="l" indent="0" marL="0">
              <a:lnSpc>
                <a:spcPct val="115000"/>
              </a:lnSpc>
              <a:buNone/>
            </a:pPr>
            <a:r>
              <a:rPr lang="en-US" sz="604"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137" dirty="0">
                <a:solidFill>
                  <a:srgbClr val="FFFFFF"/>
                </a:solidFill>
                <a:latin typeface="Arial" pitchFamily="34" charset="0"/>
                <a:ea typeface="Arial" pitchFamily="34" charset="-122"/>
                <a:cs typeface="Arial" pitchFamily="34" charset="-120"/>
              </a:rPr>
              <a:t>Рисовые поля — это не только agricultural landscape, but also a cultural heritage site for mountain communities. Они соединяют труд, память и collective work в одном пространстве.
</a:t>
            </a:r>
            <a:endParaRPr lang="en-US" sz="1342"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259525" y="1042040"/>
            <a:ext cx="8625000" cy="2435294"/>
          </a:xfrm>
          <a:prstGeom prst="rect">
            <a:avLst/>
          </a:prstGeom>
        </p:spPr>
      </p:pic>
      <p:sp>
        <p:nvSpPr>
          <p:cNvPr id="4" name="Text 0"/>
          <p:cNvSpPr txBox="1"/>
          <p:nvPr/>
        </p:nvSpPr>
        <p:spPr>
          <a:xfrm>
            <a:off x="265813" y="258900"/>
            <a:ext cx="8612400" cy="540600"/>
          </a:xfrm>
          <a:prstGeom prst="rect">
            <a:avLst/>
          </a:prstGeom>
          <a:noFill/>
          <a:ln/>
        </p:spPr>
        <p:txBody>
          <a:bodyPr wrap="square" lIns="0" tIns="0" rIns="0" bIns="0" rtlCol="0" anchor="t"/>
          <a:lstStyle/>
          <a:p>
            <a:pPr algn="l" indent="0" marL="0">
              <a:lnSpc>
                <a:spcPct val="100000"/>
              </a:lnSpc>
              <a:buNone/>
            </a:pPr>
            <a:r>
              <a:rPr lang="en-US" sz="2212" b="1" dirty="0">
                <a:solidFill>
                  <a:srgbClr val="FFFFFF"/>
                </a:solidFill>
                <a:latin typeface="Arial" pitchFamily="34" charset="0"/>
                <a:ea typeface="Arial" pitchFamily="34" charset="-122"/>
                <a:cs typeface="Arial" pitchFamily="34" charset="-120"/>
              </a:rPr>
              <a:t>Волга и рисовые поля Филиппин: сравнение
</a:t>
            </a:r>
            <a:endParaRPr lang="en-US" sz="2212" dirty="0"/>
          </a:p>
        </p:txBody>
      </p:sp>
      <p:sp>
        <p:nvSpPr>
          <p:cNvPr id="5" name="Text 1"/>
          <p:cNvSpPr txBox="1"/>
          <p:nvPr/>
        </p:nvSpPr>
        <p:spPr>
          <a:xfrm>
            <a:off x="8806841" y="4954441"/>
            <a:ext cx="206700" cy="90900"/>
          </a:xfrm>
          <a:prstGeom prst="rect">
            <a:avLst/>
          </a:prstGeom>
          <a:noFill/>
          <a:ln/>
        </p:spPr>
        <p:txBody>
          <a:bodyPr wrap="square" lIns="0" tIns="0" rIns="0" bIns="0" rtlCol="0" anchor="t"/>
          <a:lstStyle/>
          <a:p>
            <a:pPr algn="ctr" indent="0" marL="0">
              <a:lnSpc>
                <a:spcPct val="115000"/>
              </a:lnSpc>
              <a:buNone/>
            </a:pPr>
            <a:r>
              <a:rPr lang="en-US" sz="622" dirty="0">
                <a:solidFill>
                  <a:srgbClr val="FFFFFF"/>
                </a:solidFill>
                <a:latin typeface="Arial" pitchFamily="34" charset="0"/>
                <a:ea typeface="Arial" pitchFamily="34" charset="-122"/>
                <a:cs typeface="Arial" pitchFamily="34" charset="-120"/>
              </a:rPr>
              <a:t>13</a:t>
            </a:r>
            <a:endParaRPr lang="en-US" sz="622" dirty="0"/>
          </a:p>
        </p:txBody>
      </p:sp>
      <p:sp>
        <p:nvSpPr>
          <p:cNvPr id="6" name="Text 2"/>
          <p:cNvSpPr txBox="1"/>
          <p:nvPr/>
        </p:nvSpPr>
        <p:spPr>
          <a:xfrm>
            <a:off x="265825" y="4000500"/>
            <a:ext cx="4201200" cy="884100"/>
          </a:xfrm>
          <a:prstGeom prst="rect">
            <a:avLst/>
          </a:prstGeom>
          <a:noFill/>
          <a:ln/>
        </p:spPr>
        <p:txBody>
          <a:bodyPr wrap="square" lIns="0" tIns="0" rIns="0" bIns="0" rtlCol="0" anchor="ctr"/>
          <a:lstStyle/>
          <a:p>
            <a:pPr algn="l" indent="0" marL="0">
              <a:lnSpc>
                <a:spcPct val="115000"/>
              </a:lnSpc>
              <a:buNone/>
            </a:pPr>
            <a:r>
              <a:rPr lang="en-US" sz="1022" dirty="0">
                <a:solidFill>
                  <a:srgbClr val="FFFFFF"/>
                </a:solidFill>
                <a:latin typeface="Arial" pitchFamily="34" charset="0"/>
                <a:ea typeface="Arial" pitchFamily="34" charset="-122"/>
                <a:cs typeface="Arial" pitchFamily="34" charset="-120"/>
              </a:rPr>
              <a:t>Сравнение показывает, как разные ландшафты объединяет вода, труд людей и зависимость от природных условий.
</a:t>
            </a:r>
            <a:endParaRPr lang="en-US" sz="1022" dirty="0"/>
          </a:p>
        </p:txBody>
      </p:sp>
      <p:sp>
        <p:nvSpPr>
          <p:cNvPr id="7" name="Text 3"/>
          <p:cNvSpPr txBox="1"/>
          <p:nvPr/>
        </p:nvSpPr>
        <p:spPr>
          <a:xfrm>
            <a:off x="4689510" y="4000500"/>
            <a:ext cx="4201200" cy="884100"/>
          </a:xfrm>
          <a:prstGeom prst="rect">
            <a:avLst/>
          </a:prstGeom>
          <a:noFill/>
          <a:ln/>
        </p:spPr>
        <p:txBody>
          <a:bodyPr wrap="square" lIns="0" tIns="0" rIns="0" bIns="0" rtlCol="0" anchor="ctr"/>
          <a:lstStyle/>
          <a:p>
            <a:pPr algn="l" indent="0" marL="0">
              <a:lnSpc>
                <a:spcPct val="115000"/>
              </a:lnSpc>
              <a:buNone/>
            </a:pPr>
            <a:r>
              <a:rPr lang="en-US" sz="1022" dirty="0">
                <a:solidFill>
                  <a:srgbClr val="FFFFFF"/>
                </a:solidFill>
                <a:latin typeface="Arial" pitchFamily="34" charset="0"/>
                <a:ea typeface="Arial" pitchFamily="34" charset="-122"/>
                <a:cs typeface="Arial" pitchFamily="34" charset="-120"/>
              </a:rPr>
              <a:t>Оба ландшафта показывают тесную связь между природой, трудом и расселением людей, хотя формы использования воды и рельефа у них разные.
</a:t>
            </a:r>
            <a:endParaRPr lang="en-US" sz="1022" dirty="0"/>
          </a:p>
        </p:txBody>
      </p:sp>
      <p:sp>
        <p:nvSpPr>
          <p:cNvPr id="8" name="Text 4"/>
          <p:cNvSpPr txBox="1"/>
          <p:nvPr/>
        </p:nvSpPr>
        <p:spPr>
          <a:xfrm>
            <a:off x="259525" y="3715950"/>
            <a:ext cx="4405200" cy="162300"/>
          </a:xfrm>
          <a:prstGeom prst="rect">
            <a:avLst/>
          </a:prstGeom>
          <a:noFill/>
          <a:ln/>
        </p:spPr>
        <p:txBody>
          <a:bodyPr wrap="square" lIns="0" tIns="0" rIns="0" bIns="0" rtlCol="0" anchor="t"/>
          <a:lstStyle/>
          <a:p>
            <a:pPr algn="l" indent="0" marL="0">
              <a:lnSpc>
                <a:spcPct val="115000"/>
              </a:lnSpc>
              <a:buNone/>
            </a:pPr>
            <a:r>
              <a:rPr lang="en-US" sz="722" i="1" dirty="0">
                <a:solidFill>
                  <a:srgbClr val="FFFFFF"/>
                </a:solidFill>
                <a:latin typeface="Arial" pitchFamily="34" charset="0"/>
                <a:ea typeface="Arial" pitchFamily="34" charset="-122"/>
                <a:cs typeface="Arial" pitchFamily="34" charset="-120"/>
              </a:rPr>
              <a:t>География и материалы по природному наследию России и Филиппин.
</a:t>
            </a:r>
            <a:endParaRPr lang="en-US" sz="722"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sp>
        <p:nvSpPr>
          <p:cNvPr id="3" name="Text 0"/>
          <p:cNvSpPr txBox="1"/>
          <p:nvPr/>
        </p:nvSpPr>
        <p:spPr>
          <a:xfrm>
            <a:off x="8806841" y="4954441"/>
            <a:ext cx="206700" cy="90900"/>
          </a:xfrm>
          <a:prstGeom prst="rect">
            <a:avLst/>
          </a:prstGeom>
          <a:noFill/>
          <a:ln/>
        </p:spPr>
        <p:txBody>
          <a:bodyPr wrap="square" lIns="0" tIns="0" rIns="0" bIns="0" rtlCol="0" anchor="t"/>
          <a:lstStyle/>
          <a:p>
            <a:pPr algn="ctr" indent="0" marL="0">
              <a:lnSpc>
                <a:spcPct val="115000"/>
              </a:lnSpc>
              <a:buNone/>
            </a:pPr>
            <a:r>
              <a:rPr lang="en-US" sz="622" dirty="0">
                <a:solidFill>
                  <a:srgbClr val="FFFFFF"/>
                </a:solidFill>
                <a:latin typeface="Arial" pitchFamily="34" charset="0"/>
                <a:ea typeface="Arial" pitchFamily="34" charset="-122"/>
                <a:cs typeface="Arial" pitchFamily="34" charset="-120"/>
              </a:rPr>
              <a:t>14</a:t>
            </a:r>
            <a:endParaRPr lang="en-US" sz="622" dirty="0"/>
          </a:p>
        </p:txBody>
      </p:sp>
      <p:sp>
        <p:nvSpPr>
          <p:cNvPr id="4" name="Text 1"/>
          <p:cNvSpPr txBox="1"/>
          <p:nvPr/>
        </p:nvSpPr>
        <p:spPr>
          <a:xfrm>
            <a:off x="5204650" y="1710750"/>
            <a:ext cx="3677700" cy="1722000"/>
          </a:xfrm>
          <a:prstGeom prst="rect">
            <a:avLst/>
          </a:prstGeom>
          <a:noFill/>
          <a:ln/>
        </p:spPr>
        <p:txBody>
          <a:bodyPr wrap="square" lIns="0" tIns="0" rIns="0" bIns="0" rtlCol="0" anchor="ctr"/>
          <a:lstStyle/>
          <a:p>
            <a:pPr algn="l" indent="0" marL="0">
              <a:lnSpc>
                <a:spcPct val="115000"/>
              </a:lnSpc>
              <a:buNone/>
            </a:pPr>
            <a:r>
              <a:rPr lang="en-US" sz="1022" dirty="0">
                <a:solidFill>
                  <a:srgbClr val="FFFFFF"/>
                </a:solidFill>
                <a:latin typeface="Arial" pitchFamily="34" charset="0"/>
                <a:ea typeface="Arial" pitchFamily="34" charset="-122"/>
                <a:cs typeface="Arial" pitchFamily="34" charset="-120"/>
              </a:rPr>
              <a:t>На Волге вода поддерживает транспорт, поймы и рыбные местообитания, а на филиппинских террасах делает возможным выращивание риса и сохранение продуктивности полей.
</a:t>
            </a:r>
            <a:endParaRPr lang="en-US" sz="1022" dirty="0"/>
          </a:p>
        </p:txBody>
      </p:sp>
      <p:sp>
        <p:nvSpPr>
          <p:cNvPr id="5" name="Text 2"/>
          <p:cNvSpPr txBox="1"/>
          <p:nvPr/>
        </p:nvSpPr>
        <p:spPr>
          <a:xfrm>
            <a:off x="5204650" y="3751475"/>
            <a:ext cx="3677700" cy="183600"/>
          </a:xfrm>
          <a:prstGeom prst="rect">
            <a:avLst/>
          </a:prstGeom>
          <a:noFill/>
          <a:ln/>
        </p:spPr>
        <p:txBody>
          <a:bodyPr wrap="square" lIns="0" tIns="0" rIns="0" bIns="0" rtlCol="0" anchor="t"/>
          <a:lstStyle/>
          <a:p>
            <a:pPr algn="l" indent="0" marL="0">
              <a:lnSpc>
                <a:spcPct val="115000"/>
              </a:lnSpc>
              <a:buNone/>
            </a:pPr>
            <a:r>
              <a:rPr lang="en-US" sz="722" i="1" dirty="0">
                <a:solidFill>
                  <a:srgbClr val="FFFFFF"/>
                </a:solidFill>
                <a:latin typeface="Arial" pitchFamily="34" charset="0"/>
                <a:ea typeface="Arial" pitchFamily="34" charset="-122"/>
                <a:cs typeface="Arial" pitchFamily="34" charset="-120"/>
              </a:rPr>
              <a:t>Сравнительный материал урока по географии и английскому языку.
</a:t>
            </a:r>
            <a:endParaRPr lang="en-US" sz="722" dirty="0"/>
          </a:p>
        </p:txBody>
      </p:sp>
      <p:sp>
        <p:nvSpPr>
          <p:cNvPr id="6" name="Text 3"/>
          <p:cNvSpPr txBox="1"/>
          <p:nvPr/>
        </p:nvSpPr>
        <p:spPr>
          <a:xfrm>
            <a:off x="261600" y="1208427"/>
            <a:ext cx="4372200" cy="1309800"/>
          </a:xfrm>
          <a:prstGeom prst="rect">
            <a:avLst/>
          </a:prstGeom>
          <a:noFill/>
          <a:ln/>
        </p:spPr>
        <p:txBody>
          <a:bodyPr wrap="square" lIns="0" tIns="0" rIns="0" bIns="0" rtlCol="0" anchor="b"/>
          <a:lstStyle/>
          <a:p>
            <a:pPr algn="ctr" indent="0" marL="0">
              <a:lnSpc>
                <a:spcPct val="80000"/>
              </a:lnSpc>
              <a:buNone/>
            </a:pPr>
            <a:r>
              <a:rPr lang="en-US" sz="7200" b="1" dirty="0">
                <a:solidFill>
                  <a:srgbClr val="FFFFFF"/>
                </a:solidFill>
                <a:latin typeface="Arial" pitchFamily="34" charset="0"/>
                <a:ea typeface="Arial" pitchFamily="34" charset="-122"/>
                <a:cs typeface="Arial" pitchFamily="34" charset="-120"/>
              </a:rPr>
              <a:t>2
</a:t>
            </a:r>
            <a:endParaRPr lang="en-US" sz="7200" dirty="0"/>
          </a:p>
        </p:txBody>
      </p:sp>
      <p:sp>
        <p:nvSpPr>
          <p:cNvPr id="7" name="Text 4"/>
          <p:cNvSpPr txBox="1"/>
          <p:nvPr/>
        </p:nvSpPr>
        <p:spPr>
          <a:xfrm>
            <a:off x="261600" y="2669675"/>
            <a:ext cx="4372200" cy="1265400"/>
          </a:xfrm>
          <a:prstGeom prst="rect">
            <a:avLst/>
          </a:prstGeom>
          <a:noFill/>
          <a:ln/>
        </p:spPr>
        <p:txBody>
          <a:bodyPr wrap="square" lIns="0" tIns="0" rIns="0" bIns="0" rtlCol="0" anchor="t"/>
          <a:lstStyle/>
          <a:p>
            <a:pPr algn="ctr" indent="0" marL="0">
              <a:lnSpc>
                <a:spcPct val="100000"/>
              </a:lnSpc>
              <a:buNone/>
            </a:pPr>
            <a:r>
              <a:rPr lang="en-US" sz="2224" b="1" dirty="0">
                <a:solidFill>
                  <a:srgbClr val="FFFFFF"/>
                </a:solidFill>
                <a:latin typeface="Arial" pitchFamily="34" charset="0"/>
                <a:ea typeface="Arial" pitchFamily="34" charset="-122"/>
                <a:cs typeface="Arial" pitchFamily="34" charset="-120"/>
              </a:rPr>
              <a:t>ландшафта показывают, как один ресурс может по-разному определять природу и хозяйственную деятельность.
</a:t>
            </a:r>
            <a:endParaRPr lang="en-US" sz="2224"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262030" y="1258050"/>
            <a:ext cx="4408541" cy="2816700"/>
          </a:xfrm>
          <a:prstGeom prst="rect">
            <a:avLst/>
          </a:prstGeom>
        </p:spPr>
      </p:pic>
      <p:sp>
        <p:nvSpPr>
          <p:cNvPr id="4" name="Text 0"/>
          <p:cNvSpPr txBox="1"/>
          <p:nvPr/>
        </p:nvSpPr>
        <p:spPr>
          <a:xfrm>
            <a:off x="261600" y="258900"/>
            <a:ext cx="8616600" cy="540600"/>
          </a:xfrm>
          <a:prstGeom prst="rect">
            <a:avLst/>
          </a:prstGeom>
          <a:noFill/>
          <a:ln/>
        </p:spPr>
        <p:txBody>
          <a:bodyPr wrap="square" lIns="0" tIns="0" rIns="0" bIns="0" rtlCol="0" anchor="t"/>
          <a:lstStyle/>
          <a:p>
            <a:pPr algn="l" indent="0" marL="0">
              <a:lnSpc>
                <a:spcPct val="100000"/>
              </a:lnSpc>
              <a:buNone/>
            </a:pPr>
            <a:r>
              <a:rPr lang="en-US" sz="2212" b="1" dirty="0">
                <a:solidFill>
                  <a:srgbClr val="FFFFFF"/>
                </a:solidFill>
                <a:latin typeface="Arial" pitchFamily="34" charset="0"/>
                <a:ea typeface="Arial" pitchFamily="34" charset="-122"/>
                <a:cs typeface="Arial" pitchFamily="34" charset="-120"/>
              </a:rPr>
              <a:t>Human pressure on natural systems
</a:t>
            </a:r>
            <a:endParaRPr lang="en-US" sz="2212" dirty="0"/>
          </a:p>
        </p:txBody>
      </p:sp>
      <p:sp>
        <p:nvSpPr>
          <p:cNvPr id="5" name="Text 1"/>
          <p:cNvSpPr txBox="1"/>
          <p:nvPr/>
        </p:nvSpPr>
        <p:spPr>
          <a:xfrm>
            <a:off x="8806841" y="4954441"/>
            <a:ext cx="206700" cy="90900"/>
          </a:xfrm>
          <a:prstGeom prst="rect">
            <a:avLst/>
          </a:prstGeom>
          <a:noFill/>
          <a:ln/>
        </p:spPr>
        <p:txBody>
          <a:bodyPr wrap="square" lIns="0" tIns="0" rIns="0" bIns="0" rtlCol="0" anchor="t"/>
          <a:lstStyle/>
          <a:p>
            <a:pPr algn="ctr" indent="0" marL="0">
              <a:lnSpc>
                <a:spcPct val="115000"/>
              </a:lnSpc>
              <a:buNone/>
            </a:pPr>
            <a:r>
              <a:rPr lang="en-US" sz="622" dirty="0">
                <a:solidFill>
                  <a:srgbClr val="FFFFFF"/>
                </a:solidFill>
                <a:latin typeface="Arial" pitchFamily="34" charset="0"/>
                <a:ea typeface="Arial" pitchFamily="34" charset="-122"/>
                <a:cs typeface="Arial" pitchFamily="34" charset="-120"/>
              </a:rPr>
              <a:t>15</a:t>
            </a:r>
            <a:endParaRPr lang="en-US" sz="622" dirty="0"/>
          </a:p>
        </p:txBody>
      </p:sp>
      <p:sp>
        <p:nvSpPr>
          <p:cNvPr id="6" name="Text 2"/>
          <p:cNvSpPr txBox="1"/>
          <p:nvPr/>
        </p:nvSpPr>
        <p:spPr>
          <a:xfrm>
            <a:off x="4953725" y="1257999"/>
            <a:ext cx="3589200" cy="1328700"/>
          </a:xfrm>
          <a:prstGeom prst="rect">
            <a:avLst/>
          </a:prstGeom>
          <a:noFill/>
          <a:ln/>
        </p:spPr>
        <p:txBody>
          <a:bodyPr wrap="square" lIns="0" tIns="0" rIns="0" bIns="0" rtlCol="0" anchor="b"/>
          <a:lstStyle/>
          <a:p>
            <a:pPr algn="l" indent="0" marL="0">
              <a:lnSpc>
                <a:spcPct val="115000"/>
              </a:lnSpc>
              <a:buNone/>
            </a:pPr>
            <a:r>
              <a:rPr lang="en-US" sz="1022" dirty="0">
                <a:solidFill>
                  <a:srgbClr val="FFFFFF"/>
                </a:solidFill>
                <a:latin typeface="Arial" pitchFamily="34" charset="0"/>
                <a:ea typeface="Arial" pitchFamily="34" charset="-122"/>
                <a:cs typeface="Arial" pitchFamily="34" charset="-120"/>
              </a:rPr>
              <a:t>Диаграмма показывает, что угрозы различаются по природе, но одинаково усиливают environmental stress и требуют protection measures.
</a:t>
            </a:r>
            <a:endParaRPr lang="en-US" sz="1022" dirty="0"/>
          </a:p>
        </p:txBody>
      </p:sp>
      <p:sp>
        <p:nvSpPr>
          <p:cNvPr id="7" name="Text 3"/>
          <p:cNvSpPr txBox="1"/>
          <p:nvPr/>
        </p:nvSpPr>
        <p:spPr>
          <a:xfrm>
            <a:off x="4953725" y="2746103"/>
            <a:ext cx="3589200" cy="1328700"/>
          </a:xfrm>
          <a:prstGeom prst="rect">
            <a:avLst/>
          </a:prstGeom>
          <a:noFill/>
          <a:ln/>
        </p:spPr>
        <p:txBody>
          <a:bodyPr wrap="square" lIns="0" tIns="0" rIns="0" bIns="0" rtlCol="0" anchor="t"/>
          <a:lstStyle/>
          <a:p>
            <a:pPr algn="l" indent="0" marL="0">
              <a:lnSpc>
                <a:spcPct val="115000"/>
              </a:lnSpc>
              <a:buNone/>
            </a:pPr>
            <a:r>
              <a:rPr lang="en-US" sz="1022" dirty="0">
                <a:solidFill>
                  <a:srgbClr val="FFFFFF"/>
                </a:solidFill>
                <a:latin typeface="Arial" pitchFamily="34" charset="0"/>
                <a:ea typeface="Arial" pitchFamily="34" charset="-122"/>
                <a:cs typeface="Arial" pitchFamily="34" charset="-120"/>
              </a:rPr>
              <a:t>Наибольший риск возникает там, где человек нарушает природный баланс: в реке — через загрязнение и плотины, на террасах — через вырубку леса и эрозию.
</a:t>
            </a:r>
            <a:endParaRPr lang="en-US" sz="1022" dirty="0"/>
          </a:p>
        </p:txBody>
      </p:sp>
      <p:sp>
        <p:nvSpPr>
          <p:cNvPr id="8" name="Text 4"/>
          <p:cNvSpPr txBox="1"/>
          <p:nvPr/>
        </p:nvSpPr>
        <p:spPr>
          <a:xfrm>
            <a:off x="261600" y="4138275"/>
            <a:ext cx="4409400" cy="215700"/>
          </a:xfrm>
          <a:prstGeom prst="rect">
            <a:avLst/>
          </a:prstGeom>
          <a:noFill/>
          <a:ln/>
        </p:spPr>
        <p:txBody>
          <a:bodyPr wrap="square" lIns="0" tIns="0" rIns="0" bIns="0" rtlCol="0" anchor="t"/>
          <a:lstStyle/>
          <a:p>
            <a:pPr algn="l" indent="0" marL="0">
              <a:lnSpc>
                <a:spcPct val="115000"/>
              </a:lnSpc>
              <a:buNone/>
            </a:pPr>
            <a:r>
              <a:rPr lang="en-US" sz="722" i="1" dirty="0">
                <a:solidFill>
                  <a:srgbClr val="FFFFFF"/>
                </a:solidFill>
                <a:latin typeface="Arial" pitchFamily="34" charset="0"/>
                <a:ea typeface="Arial" pitchFamily="34" charset="-122"/>
                <a:cs typeface="Arial" pitchFamily="34" charset="-120"/>
              </a:rPr>
              <a:t>Схематическая оценка по материалам об экологических рисках бассейна Волги и горных рисковых террас Филиппин.
</a:t>
            </a:r>
            <a:endParaRPr lang="en-US" sz="722"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261600" y="2634646"/>
            <a:ext cx="4264500" cy="2248857"/>
          </a:xfrm>
          <a:prstGeom prst="rect">
            <a:avLst/>
          </a:prstGeom>
        </p:spPr>
      </p:pic>
      <p:pic>
        <p:nvPicPr>
          <p:cNvPr id="4" name="Image 2" descr="preencoded.png">    </p:cNvPr>
          <p:cNvPicPr>
            <a:picLocks noChangeAspect="1"/>
          </p:cNvPicPr>
          <p:nvPr/>
        </p:nvPicPr>
        <p:blipFill>
          <a:blip r:embed="rId3"/>
          <a:stretch>
            <a:fillRect/>
          </a:stretch>
        </p:blipFill>
        <p:spPr>
          <a:xfrm>
            <a:off x="4617900" y="2634646"/>
            <a:ext cx="4264500" cy="2248857"/>
          </a:xfrm>
          <a:prstGeom prst="rect">
            <a:avLst/>
          </a:prstGeom>
        </p:spPr>
      </p:pic>
      <p:sp>
        <p:nvSpPr>
          <p:cNvPr id="5" name="Text 0"/>
          <p:cNvSpPr txBox="1"/>
          <p:nvPr/>
        </p:nvSpPr>
        <p:spPr>
          <a:xfrm>
            <a:off x="261600" y="258900"/>
            <a:ext cx="8620800" cy="541800"/>
          </a:xfrm>
          <a:prstGeom prst="rect">
            <a:avLst/>
          </a:prstGeom>
          <a:noFill/>
          <a:ln/>
        </p:spPr>
        <p:txBody>
          <a:bodyPr wrap="square" lIns="0" tIns="0" rIns="0" bIns="0" rtlCol="0" anchor="t"/>
          <a:lstStyle/>
          <a:p>
            <a:pPr algn="l" indent="0" marL="0">
              <a:lnSpc>
                <a:spcPct val="100000"/>
              </a:lnSpc>
              <a:buNone/>
            </a:pPr>
            <a:r>
              <a:rPr lang="en-US" sz="2012" b="1" dirty="0">
                <a:solidFill>
                  <a:srgbClr val="FFFFFF"/>
                </a:solidFill>
                <a:latin typeface="Arial" pitchFamily="34" charset="0"/>
                <a:ea typeface="Arial" pitchFamily="34" charset="-122"/>
                <a:cs typeface="Arial" pitchFamily="34" charset="-120"/>
              </a:rPr>
              <a:t>Ландшафт и идентичность
</a:t>
            </a:r>
            <a:endParaRPr lang="en-US" sz="2012" dirty="0"/>
          </a:p>
        </p:txBody>
      </p:sp>
      <p:sp>
        <p:nvSpPr>
          <p:cNvPr id="6" name="Text 1"/>
          <p:cNvSpPr txBox="1"/>
          <p:nvPr/>
        </p:nvSpPr>
        <p:spPr>
          <a:xfrm>
            <a:off x="8806841" y="4954441"/>
            <a:ext cx="206700" cy="90900"/>
          </a:xfrm>
          <a:prstGeom prst="rect">
            <a:avLst/>
          </a:prstGeom>
          <a:noFill/>
          <a:ln/>
        </p:spPr>
        <p:txBody>
          <a:bodyPr wrap="square" lIns="0" tIns="0" rIns="0" bIns="0" rtlCol="0" anchor="t"/>
          <a:lstStyle/>
          <a:p>
            <a:pPr algn="ctr" indent="0" marL="0">
              <a:lnSpc>
                <a:spcPct val="115000"/>
              </a:lnSpc>
              <a:buNone/>
            </a:pPr>
            <a:r>
              <a:rPr lang="en-US" sz="622" dirty="0">
                <a:solidFill>
                  <a:srgbClr val="FFFFFF"/>
                </a:solidFill>
                <a:latin typeface="Arial" pitchFamily="34" charset="0"/>
                <a:ea typeface="Arial" pitchFamily="34" charset="-122"/>
                <a:cs typeface="Arial" pitchFamily="34" charset="-120"/>
              </a:rPr>
              <a:t>16</a:t>
            </a:r>
            <a:endParaRPr lang="en-US" sz="622" dirty="0"/>
          </a:p>
        </p:txBody>
      </p:sp>
      <p:sp>
        <p:nvSpPr>
          <p:cNvPr id="7" name="Text 2"/>
          <p:cNvSpPr txBox="1"/>
          <p:nvPr/>
        </p:nvSpPr>
        <p:spPr>
          <a:xfrm>
            <a:off x="261600" y="1095400"/>
            <a:ext cx="3377400" cy="1397700"/>
          </a:xfrm>
          <a:prstGeom prst="rect">
            <a:avLst/>
          </a:prstGeom>
          <a:noFill/>
          <a:ln/>
        </p:spPr>
        <p:txBody>
          <a:bodyPr wrap="square" lIns="0" tIns="0" rIns="0" bIns="0" rtlCol="0" anchor="t"/>
          <a:lstStyle/>
          <a:p>
            <a:pPr algn="l" indent="0" marL="0">
              <a:lnSpc>
                <a:spcPct val="115000"/>
              </a:lnSpc>
              <a:buNone/>
            </a:pPr>
            <a:r>
              <a:rPr lang="en-US" sz="1102" b="1" dirty="0">
                <a:solidFill>
                  <a:srgbClr val="FFFFFF"/>
                </a:solidFill>
                <a:latin typeface="Arial" pitchFamily="34" charset="0"/>
                <a:ea typeface="Arial" pitchFamily="34" charset="-122"/>
                <a:cs typeface="Arial" pitchFamily="34" charset="-120"/>
              </a:rPr>
              <a:t>Волга как память страны
</a:t>
            </a:r>
            <a:pPr algn="l" indent="0" marL="0">
              <a:lnSpc>
                <a:spcPct val="115000"/>
              </a:lnSpc>
              <a:buNone/>
            </a:pPr>
            <a:r>
              <a:rPr lang="en-US" sz="709"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048" dirty="0">
                <a:solidFill>
                  <a:srgbClr val="FFFFFF"/>
                </a:solidFill>
                <a:latin typeface="Arial" pitchFamily="34" charset="0"/>
                <a:ea typeface="Arial" pitchFamily="34" charset="-122"/>
                <a:cs typeface="Arial" pitchFamily="34" charset="-120"/>
              </a:rPr>
              <a:t>Для России Волга — больше, чем река: это линии городов, литературные образы и речная культура. Её берега хранят память о торговле, переселениях и повседневной жизни, поэтому ландшафт становится частью identity.
</a:t>
            </a:r>
            <a:endParaRPr lang="en-US" sz="1102" dirty="0"/>
          </a:p>
        </p:txBody>
      </p:sp>
      <p:sp>
        <p:nvSpPr>
          <p:cNvPr id="8" name="Text 3"/>
          <p:cNvSpPr txBox="1"/>
          <p:nvPr/>
        </p:nvSpPr>
        <p:spPr>
          <a:xfrm>
            <a:off x="4617900" y="1095400"/>
            <a:ext cx="3377400" cy="1397700"/>
          </a:xfrm>
          <a:prstGeom prst="rect">
            <a:avLst/>
          </a:prstGeom>
          <a:noFill/>
          <a:ln/>
        </p:spPr>
        <p:txBody>
          <a:bodyPr wrap="square" lIns="0" tIns="0" rIns="0" bIns="0" rtlCol="0" anchor="t"/>
          <a:lstStyle/>
          <a:p>
            <a:pPr algn="l" indent="0" marL="0">
              <a:lnSpc>
                <a:spcPct val="115000"/>
              </a:lnSpc>
              <a:buNone/>
            </a:pPr>
            <a:r>
              <a:rPr lang="en-US" sz="1102" b="1" dirty="0">
                <a:solidFill>
                  <a:srgbClr val="FFFFFF"/>
                </a:solidFill>
                <a:latin typeface="Arial" pitchFamily="34" charset="0"/>
                <a:ea typeface="Arial" pitchFamily="34" charset="-122"/>
                <a:cs typeface="Arial" pitchFamily="34" charset="-120"/>
              </a:rPr>
              <a:t>Террасы как голос общины
</a:t>
            </a:r>
            <a:pPr algn="l" indent="0" marL="0">
              <a:lnSpc>
                <a:spcPct val="115000"/>
              </a:lnSpc>
              <a:buNone/>
            </a:pPr>
            <a:r>
              <a:rPr lang="en-US" sz="709"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048" dirty="0">
                <a:solidFill>
                  <a:srgbClr val="FFFFFF"/>
                </a:solidFill>
                <a:latin typeface="Arial" pitchFamily="34" charset="0"/>
                <a:ea typeface="Arial" pitchFamily="34" charset="-122"/>
                <a:cs typeface="Arial" pitchFamily="34" charset="-120"/>
              </a:rPr>
              <a:t>Рисовые террасы Филиппин связаны с Indigenous communities, ancestral knowledge и коллективным трудом. Их ступени, каналы и склоны показывают, как традиция превращает природный рельеф в символ heritage и local memory.
</a:t>
            </a:r>
            <a:endParaRPr lang="en-US" sz="1102"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261550" y="1481832"/>
            <a:ext cx="8612400" cy="3401136"/>
          </a:xfrm>
          <a:prstGeom prst="rect">
            <a:avLst/>
          </a:prstGeom>
        </p:spPr>
      </p:pic>
      <p:sp>
        <p:nvSpPr>
          <p:cNvPr id="4" name="Text 0"/>
          <p:cNvSpPr txBox="1"/>
          <p:nvPr/>
        </p:nvSpPr>
        <p:spPr>
          <a:xfrm>
            <a:off x="261550" y="258900"/>
            <a:ext cx="8612400" cy="393600"/>
          </a:xfrm>
          <a:prstGeom prst="rect">
            <a:avLst/>
          </a:prstGeom>
          <a:noFill/>
          <a:ln/>
        </p:spPr>
        <p:txBody>
          <a:bodyPr wrap="square" lIns="0" tIns="0" rIns="0" bIns="0" rtlCol="0" anchor="t"/>
          <a:lstStyle/>
          <a:p>
            <a:pPr algn="l" indent="0" marL="0">
              <a:lnSpc>
                <a:spcPct val="100000"/>
              </a:lnSpc>
              <a:buNone/>
            </a:pPr>
            <a:r>
              <a:rPr lang="en-US" sz="2212" b="1" dirty="0">
                <a:solidFill>
                  <a:srgbClr val="FFFFFF"/>
                </a:solidFill>
                <a:latin typeface="Arial" pitchFamily="34" charset="0"/>
                <a:ea typeface="Arial" pitchFamily="34" charset="-122"/>
                <a:cs typeface="Arial" pitchFamily="34" charset="-120"/>
              </a:rPr>
              <a:t>Как защитить оба ландшафта
</a:t>
            </a:r>
            <a:endParaRPr lang="en-US" sz="2212" dirty="0"/>
          </a:p>
        </p:txBody>
      </p:sp>
      <p:sp>
        <p:nvSpPr>
          <p:cNvPr id="5" name="Text 1"/>
          <p:cNvSpPr txBox="1"/>
          <p:nvPr/>
        </p:nvSpPr>
        <p:spPr>
          <a:xfrm>
            <a:off x="8806841" y="4954441"/>
            <a:ext cx="206700" cy="90900"/>
          </a:xfrm>
          <a:prstGeom prst="rect">
            <a:avLst/>
          </a:prstGeom>
          <a:noFill/>
          <a:ln/>
        </p:spPr>
        <p:txBody>
          <a:bodyPr wrap="square" lIns="0" tIns="0" rIns="0" bIns="0" rtlCol="0" anchor="t"/>
          <a:lstStyle/>
          <a:p>
            <a:pPr algn="ctr" indent="0" marL="0">
              <a:lnSpc>
                <a:spcPct val="115000"/>
              </a:lnSpc>
              <a:buNone/>
            </a:pPr>
            <a:r>
              <a:rPr lang="en-US" sz="622" dirty="0">
                <a:solidFill>
                  <a:srgbClr val="FFFFFF"/>
                </a:solidFill>
                <a:latin typeface="Arial" pitchFamily="34" charset="0"/>
                <a:ea typeface="Arial" pitchFamily="34" charset="-122"/>
                <a:cs typeface="Arial" pitchFamily="34" charset="-120"/>
              </a:rPr>
              <a:t>17</a:t>
            </a:r>
            <a:endParaRPr lang="en-US" sz="622" dirty="0"/>
          </a:p>
        </p:txBody>
      </p:sp>
      <p:sp>
        <p:nvSpPr>
          <p:cNvPr id="6" name="Text 2"/>
          <p:cNvSpPr txBox="1"/>
          <p:nvPr/>
        </p:nvSpPr>
        <p:spPr>
          <a:xfrm>
            <a:off x="261550" y="710475"/>
            <a:ext cx="8612400" cy="323100"/>
          </a:xfrm>
          <a:prstGeom prst="rect">
            <a:avLst/>
          </a:prstGeom>
          <a:noFill/>
          <a:ln/>
        </p:spPr>
        <p:txBody>
          <a:bodyPr wrap="square" lIns="0" tIns="0" rIns="0" bIns="0" rtlCol="0" anchor="t"/>
          <a:lstStyle/>
          <a:p>
            <a:pPr algn="l" indent="0" marL="0">
              <a:lnSpc>
                <a:spcPct val="80000"/>
              </a:lnSpc>
              <a:buNone/>
            </a:pPr>
            <a:r>
              <a:rPr lang="en-US" sz="1112" dirty="0">
                <a:solidFill>
                  <a:srgbClr val="FFFFFF"/>
                </a:solidFill>
                <a:latin typeface="Arial" pitchFamily="34" charset="0"/>
                <a:ea typeface="Arial" pitchFamily="34" charset="-122"/>
                <a:cs typeface="Arial" pitchFamily="34" charset="-120"/>
              </a:rPr>
              <a:t>Последовательность мер по данным экологических и культурных подходов: monitoring, conservation, restoration, sustainable use, local participation.
</a:t>
            </a:r>
            <a:endParaRPr lang="en-US" sz="1112"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261600" y="258900"/>
            <a:ext cx="8620800" cy="615000"/>
          </a:xfrm>
          <a:prstGeom prst="rect">
            <a:avLst/>
          </a:prstGeom>
          <a:noFill/>
          <a:ln/>
        </p:spPr>
        <p:txBody>
          <a:bodyPr wrap="square" lIns="0" tIns="0" rIns="0" bIns="0" rtlCol="0" anchor="t"/>
          <a:lstStyle/>
          <a:p>
            <a:pPr algn="l" indent="0" marL="0">
              <a:lnSpc>
                <a:spcPct val="100000"/>
              </a:lnSpc>
              <a:buNone/>
            </a:pPr>
            <a:r>
              <a:rPr lang="en-US" sz="2012" b="1" dirty="0">
                <a:solidFill>
                  <a:srgbClr val="FFFFFF"/>
                </a:solidFill>
                <a:latin typeface="Arial" pitchFamily="34" charset="0"/>
                <a:ea typeface="Arial" pitchFamily="34" charset="-122"/>
                <a:cs typeface="Arial" pitchFamily="34" charset="-120"/>
              </a:rPr>
              <a:t>Lessons for sustainable development
</a:t>
            </a:r>
            <a:endParaRPr lang="en-US" sz="2012" dirty="0"/>
          </a:p>
        </p:txBody>
      </p:sp>
      <p:sp>
        <p:nvSpPr>
          <p:cNvPr id="8" name="Text 1"/>
          <p:cNvSpPr txBox="1"/>
          <p:nvPr/>
        </p:nvSpPr>
        <p:spPr>
          <a:xfrm>
            <a:off x="8806841" y="4954441"/>
            <a:ext cx="206700" cy="90900"/>
          </a:xfrm>
          <a:prstGeom prst="rect">
            <a:avLst/>
          </a:prstGeom>
          <a:noFill/>
          <a:ln/>
        </p:spPr>
        <p:txBody>
          <a:bodyPr wrap="square" lIns="0" tIns="0" rIns="0" bIns="0" rtlCol="0" anchor="t"/>
          <a:lstStyle/>
          <a:p>
            <a:pPr algn="ctr" indent="0" marL="0">
              <a:lnSpc>
                <a:spcPct val="115000"/>
              </a:lnSpc>
              <a:buNone/>
            </a:pPr>
            <a:r>
              <a:rPr lang="en-US" sz="622" dirty="0">
                <a:solidFill>
                  <a:srgbClr val="FFFFFF"/>
                </a:solidFill>
                <a:latin typeface="Arial" pitchFamily="34" charset="0"/>
                <a:ea typeface="Arial" pitchFamily="34" charset="-122"/>
                <a:cs typeface="Arial" pitchFamily="34" charset="-120"/>
              </a:rPr>
              <a:t>18</a:t>
            </a:r>
            <a:endParaRPr lang="en-US" sz="622" dirty="0"/>
          </a:p>
        </p:txBody>
      </p:sp>
      <p:sp>
        <p:nvSpPr>
          <p:cNvPr id="9" name="Text 2"/>
          <p:cNvSpPr txBox="1"/>
          <p:nvPr/>
        </p:nvSpPr>
        <p:spPr>
          <a:xfrm>
            <a:off x="559275" y="1278700"/>
            <a:ext cx="4785600" cy="843600"/>
          </a:xfrm>
          <a:prstGeom prst="rect">
            <a:avLst/>
          </a:prstGeom>
          <a:noFill/>
          <a:ln/>
        </p:spPr>
        <p:txBody>
          <a:bodyPr wrap="square" lIns="0" tIns="0" rIns="0" bIns="0" rtlCol="0" anchor="t"/>
          <a:lstStyle/>
          <a:p>
            <a:pPr algn="l" indent="0" marL="0">
              <a:lnSpc>
                <a:spcPct val="115000"/>
              </a:lnSpc>
              <a:buNone/>
            </a:pPr>
            <a:r>
              <a:rPr lang="en-US" sz="1382" b="1" dirty="0">
                <a:solidFill>
                  <a:srgbClr val="FFFFFF"/>
                </a:solidFill>
                <a:latin typeface="Arial" pitchFamily="34" charset="0"/>
                <a:ea typeface="Arial" pitchFamily="34" charset="-122"/>
                <a:cs typeface="Arial" pitchFamily="34" charset="-120"/>
              </a:rPr>
              <a:t>Региональное сотрудничество
</a:t>
            </a:r>
            <a:pPr algn="l" indent="0" marL="0">
              <a:lnSpc>
                <a:spcPct val="115000"/>
              </a:lnSpc>
              <a:buNone/>
            </a:pPr>
            <a:r>
              <a:rPr lang="en-US" sz="1185" dirty="0">
                <a:solidFill>
                  <a:srgbClr val="FFFFFF"/>
                </a:solidFill>
                <a:latin typeface="Arial" pitchFamily="34" charset="0"/>
                <a:ea typeface="Arial" pitchFamily="34" charset="-122"/>
                <a:cs typeface="Arial" pitchFamily="34" charset="-120"/>
              </a:rPr>
              <a:t>Large rivers need regional cooperation because their water quality, flow, and biodiversity depend on many settlements at once. Without shared responsibility, protection measures remain incomplete and short-lived.
</a:t>
            </a:r>
            <a:endParaRPr lang="en-US" sz="1382" dirty="0"/>
          </a:p>
        </p:txBody>
      </p:sp>
      <p:sp>
        <p:nvSpPr>
          <p:cNvPr id="10" name="Text 3"/>
          <p:cNvSpPr txBox="1"/>
          <p:nvPr/>
        </p:nvSpPr>
        <p:spPr>
          <a:xfrm>
            <a:off x="559275" y="2200905"/>
            <a:ext cx="4785600" cy="843600"/>
          </a:xfrm>
          <a:prstGeom prst="rect">
            <a:avLst/>
          </a:prstGeom>
          <a:noFill/>
          <a:ln/>
        </p:spPr>
        <p:txBody>
          <a:bodyPr wrap="square" lIns="0" tIns="0" rIns="0" bIns="0" rtlCol="0" anchor="t"/>
          <a:lstStyle/>
          <a:p>
            <a:pPr algn="l" indent="0" marL="0">
              <a:lnSpc>
                <a:spcPct val="115000"/>
              </a:lnSpc>
              <a:buNone/>
            </a:pPr>
            <a:r>
              <a:rPr lang="en-US" sz="1385" b="1" dirty="0">
                <a:solidFill>
                  <a:srgbClr val="FFFFFF"/>
                </a:solidFill>
                <a:latin typeface="Arial" pitchFamily="34" charset="0"/>
                <a:ea typeface="Arial" pitchFamily="34" charset="-122"/>
                <a:cs typeface="Arial" pitchFamily="34" charset="-120"/>
              </a:rPr>
              <a:t>Сила традиции
</a:t>
            </a:r>
            <a:pPr algn="l" indent="0" marL="0">
              <a:lnSpc>
                <a:spcPct val="115000"/>
              </a:lnSpc>
              <a:buNone/>
            </a:pPr>
            <a:r>
              <a:rPr lang="en-US" sz="1187" dirty="0">
                <a:solidFill>
                  <a:srgbClr val="FFFFFF"/>
                </a:solidFill>
                <a:latin typeface="Arial" pitchFamily="34" charset="0"/>
                <a:ea typeface="Arial" pitchFamily="34" charset="-122"/>
                <a:cs typeface="Arial" pitchFamily="34" charset="-120"/>
              </a:rPr>
              <a:t>Traditional agricultural systems can stay sustainable when water, forest, and labour are preserved together. The Philippine terraces show that inherited knowledge can support long-term result, not only memory.
</a:t>
            </a:r>
            <a:endParaRPr lang="en-US" sz="1385" dirty="0"/>
          </a:p>
        </p:txBody>
      </p:sp>
      <p:sp>
        <p:nvSpPr>
          <p:cNvPr id="11" name="Text 4"/>
          <p:cNvSpPr txBox="1"/>
          <p:nvPr/>
        </p:nvSpPr>
        <p:spPr>
          <a:xfrm>
            <a:off x="559275" y="3123107"/>
            <a:ext cx="4785600" cy="843600"/>
          </a:xfrm>
          <a:prstGeom prst="rect">
            <a:avLst/>
          </a:prstGeom>
          <a:noFill/>
          <a:ln/>
        </p:spPr>
        <p:txBody>
          <a:bodyPr wrap="square" lIns="0" tIns="0" rIns="0" bIns="0" rtlCol="0" anchor="t"/>
          <a:lstStyle/>
          <a:p>
            <a:pPr algn="l" indent="0" marL="0">
              <a:lnSpc>
                <a:spcPct val="115000"/>
              </a:lnSpc>
              <a:buNone/>
            </a:pPr>
            <a:r>
              <a:rPr lang="en-US" sz="1400" b="1" dirty="0">
                <a:solidFill>
                  <a:srgbClr val="FFFFFF"/>
                </a:solidFill>
                <a:latin typeface="Arial" pitchFamily="34" charset="0"/>
                <a:ea typeface="Arial" pitchFamily="34" charset="-122"/>
                <a:cs typeface="Arial" pitchFamily="34" charset="-120"/>
              </a:rPr>
              <a:t>Баланс интересов
</a:t>
            </a:r>
            <a:pPr algn="l" indent="0" marL="0">
              <a:lnSpc>
                <a:spcPct val="115000"/>
              </a:lnSpc>
              <a:buNone/>
            </a:pPr>
            <a:r>
              <a:rPr lang="en-US" sz="1200" dirty="0">
                <a:solidFill>
                  <a:srgbClr val="FFFFFF"/>
                </a:solidFill>
                <a:latin typeface="Arial" pitchFamily="34" charset="0"/>
                <a:ea typeface="Arial" pitchFamily="34" charset="-122"/>
                <a:cs typeface="Arial" pitchFamily="34" charset="-120"/>
              </a:rPr>
              <a:t>Environmental protection is not opposed to development; it supports economy and culture at the same time. This balance is essential for sustainable development in both river basins and mountain regions.
</a:t>
            </a:r>
            <a:endParaRPr lang="en-US" sz="1400" dirty="0"/>
          </a:p>
        </p:txBody>
      </p:sp>
      <p:sp>
        <p:nvSpPr>
          <p:cNvPr id="12" name="Text 5"/>
          <p:cNvSpPr txBox="1"/>
          <p:nvPr/>
        </p:nvSpPr>
        <p:spPr>
          <a:xfrm>
            <a:off x="559275" y="4045307"/>
            <a:ext cx="4785600" cy="843600"/>
          </a:xfrm>
          <a:prstGeom prst="rect">
            <a:avLst/>
          </a:prstGeom>
          <a:noFill/>
          <a:ln/>
        </p:spPr>
        <p:txBody>
          <a:bodyPr wrap="square" lIns="0" tIns="0" rIns="0" bIns="0" rtlCol="0" anchor="t"/>
          <a:lstStyle/>
          <a:p>
            <a:pPr algn="l" indent="0" marL="0">
              <a:lnSpc>
                <a:spcPct val="115000"/>
              </a:lnSpc>
              <a:buNone/>
            </a:pPr>
            <a:r>
              <a:rPr lang="en-US" sz="1400" b="1" dirty="0">
                <a:solidFill>
                  <a:srgbClr val="FFFFFF"/>
                </a:solidFill>
                <a:latin typeface="Arial" pitchFamily="34" charset="0"/>
                <a:ea typeface="Arial" pitchFamily="34" charset="-122"/>
                <a:cs typeface="Arial" pitchFamily="34" charset="-120"/>
              </a:rPr>
              <a:t>Личный вывод
</a:t>
            </a:r>
            <a:pPr algn="l" indent="0" marL="0">
              <a:lnSpc>
                <a:spcPct val="115000"/>
              </a:lnSpc>
              <a:buNone/>
            </a:pPr>
            <a:r>
              <a:rPr lang="en-US" sz="1200" dirty="0">
                <a:solidFill>
                  <a:srgbClr val="FFFFFF"/>
                </a:solidFill>
                <a:latin typeface="Arial" pitchFamily="34" charset="0"/>
                <a:ea typeface="Arial" pitchFamily="34" charset="-122"/>
                <a:cs typeface="Arial" pitchFamily="34" charset="-120"/>
              </a:rPr>
              <a:t>Volga and rice terraces remind us that human choices matter every day. Careful use of resources, cooperation, and responsibility turn natural landscapes into a shared future.
</a:t>
            </a:r>
            <a:endParaRPr lang="en-US" sz="14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4008875" y="2045151"/>
            <a:ext cx="4873500" cy="1376047"/>
          </a:xfrm>
          <a:prstGeom prst="rect">
            <a:avLst/>
          </a:prstGeom>
        </p:spPr>
      </p:pic>
      <p:sp>
        <p:nvSpPr>
          <p:cNvPr id="4" name="Text 0"/>
          <p:cNvSpPr txBox="1"/>
          <p:nvPr/>
        </p:nvSpPr>
        <p:spPr>
          <a:xfrm>
            <a:off x="265800" y="258900"/>
            <a:ext cx="8612400" cy="540600"/>
          </a:xfrm>
          <a:prstGeom prst="rect">
            <a:avLst/>
          </a:prstGeom>
          <a:noFill/>
          <a:ln/>
        </p:spPr>
        <p:txBody>
          <a:bodyPr wrap="square" lIns="0" tIns="0" rIns="0" bIns="0" rtlCol="0" anchor="t"/>
          <a:lstStyle/>
          <a:p>
            <a:pPr algn="l" indent="0" marL="0">
              <a:lnSpc>
                <a:spcPct val="100000"/>
              </a:lnSpc>
              <a:buNone/>
            </a:pPr>
            <a:r>
              <a:rPr lang="en-US" sz="2212" b="1" dirty="0">
                <a:solidFill>
                  <a:srgbClr val="FFFFFF"/>
                </a:solidFill>
                <a:latin typeface="Arial" pitchFamily="34" charset="0"/>
                <a:ea typeface="Arial" pitchFamily="34" charset="-122"/>
                <a:cs typeface="Arial" pitchFamily="34" charset="-120"/>
              </a:rPr>
              <a:t>Что нужно отслеживать в будущем
</a:t>
            </a:r>
            <a:endParaRPr lang="en-US" sz="2212" dirty="0"/>
          </a:p>
        </p:txBody>
      </p:sp>
      <p:sp>
        <p:nvSpPr>
          <p:cNvPr id="5" name="Text 1"/>
          <p:cNvSpPr txBox="1"/>
          <p:nvPr/>
        </p:nvSpPr>
        <p:spPr>
          <a:xfrm>
            <a:off x="8806841" y="4954441"/>
            <a:ext cx="206700" cy="90900"/>
          </a:xfrm>
          <a:prstGeom prst="rect">
            <a:avLst/>
          </a:prstGeom>
          <a:noFill/>
          <a:ln/>
        </p:spPr>
        <p:txBody>
          <a:bodyPr wrap="square" lIns="0" tIns="0" rIns="0" bIns="0" rtlCol="0" anchor="t"/>
          <a:lstStyle/>
          <a:p>
            <a:pPr algn="ctr" indent="0" marL="0">
              <a:lnSpc>
                <a:spcPct val="115000"/>
              </a:lnSpc>
              <a:buNone/>
            </a:pPr>
            <a:r>
              <a:rPr lang="en-US" sz="622" dirty="0">
                <a:solidFill>
                  <a:srgbClr val="FFFFFF"/>
                </a:solidFill>
                <a:latin typeface="Arial" pitchFamily="34" charset="0"/>
                <a:ea typeface="Arial" pitchFamily="34" charset="-122"/>
                <a:cs typeface="Arial" pitchFamily="34" charset="-120"/>
              </a:rPr>
              <a:t>19</a:t>
            </a:r>
            <a:endParaRPr lang="en-US" sz="622" dirty="0"/>
          </a:p>
        </p:txBody>
      </p:sp>
      <p:sp>
        <p:nvSpPr>
          <p:cNvPr id="6" name="Text 2"/>
          <p:cNvSpPr txBox="1"/>
          <p:nvPr/>
        </p:nvSpPr>
        <p:spPr>
          <a:xfrm>
            <a:off x="261600" y="1324825"/>
            <a:ext cx="3465000" cy="1328700"/>
          </a:xfrm>
          <a:prstGeom prst="rect">
            <a:avLst/>
          </a:prstGeom>
          <a:noFill/>
          <a:ln/>
        </p:spPr>
        <p:txBody>
          <a:bodyPr wrap="square" lIns="0" tIns="0" rIns="0" bIns="0" rtlCol="0" anchor="b"/>
          <a:lstStyle/>
          <a:p>
            <a:pPr algn="l" indent="0" marL="0">
              <a:lnSpc>
                <a:spcPct val="115000"/>
              </a:lnSpc>
              <a:buNone/>
            </a:pPr>
            <a:r>
              <a:rPr lang="en-US" sz="1022" dirty="0">
                <a:solidFill>
                  <a:srgbClr val="FFFFFF"/>
                </a:solidFill>
                <a:latin typeface="Arial" pitchFamily="34" charset="0"/>
                <a:ea typeface="Arial" pitchFamily="34" charset="-122"/>
                <a:cs typeface="Arial" pitchFamily="34" charset="-120"/>
              </a:rPr>
              <a:t>Регулярный мониторинг помогает вовремя замечать изменения и сохранять природные и культурные функции обеих систем.
</a:t>
            </a:r>
            <a:endParaRPr lang="en-US" sz="1022" dirty="0"/>
          </a:p>
        </p:txBody>
      </p:sp>
      <p:sp>
        <p:nvSpPr>
          <p:cNvPr id="7" name="Text 3"/>
          <p:cNvSpPr txBox="1"/>
          <p:nvPr/>
        </p:nvSpPr>
        <p:spPr>
          <a:xfrm>
            <a:off x="261600" y="2812936"/>
            <a:ext cx="3465000" cy="1328700"/>
          </a:xfrm>
          <a:prstGeom prst="rect">
            <a:avLst/>
          </a:prstGeom>
          <a:noFill/>
          <a:ln/>
        </p:spPr>
        <p:txBody>
          <a:bodyPr wrap="square" lIns="0" tIns="0" rIns="0" bIns="0" rtlCol="0" anchor="t"/>
          <a:lstStyle/>
          <a:p>
            <a:pPr algn="l" indent="0" marL="0">
              <a:lnSpc>
                <a:spcPct val="115000"/>
              </a:lnSpc>
              <a:buNone/>
            </a:pPr>
            <a:r>
              <a:rPr lang="en-US" sz="1022" dirty="0">
                <a:solidFill>
                  <a:srgbClr val="FFFFFF"/>
                </a:solidFill>
                <a:latin typeface="Arial" pitchFamily="34" charset="0"/>
                <a:ea typeface="Arial" pitchFamily="34" charset="-122"/>
                <a:cs typeface="Arial" pitchFamily="34" charset="-120"/>
              </a:rPr>
              <a:t>Долгосрочная защита зависит от совместного управления: необходимы контроль, участие местных жителей и меры, которые одновременно поддерживают природу и хозяйство.
</a:t>
            </a:r>
            <a:endParaRPr lang="en-US" sz="1022" dirty="0"/>
          </a:p>
        </p:txBody>
      </p:sp>
      <p:sp>
        <p:nvSpPr>
          <p:cNvPr id="8" name="Text 4"/>
          <p:cNvSpPr txBox="1"/>
          <p:nvPr/>
        </p:nvSpPr>
        <p:spPr>
          <a:xfrm>
            <a:off x="4008875" y="4268400"/>
            <a:ext cx="4873500" cy="215700"/>
          </a:xfrm>
          <a:prstGeom prst="rect">
            <a:avLst/>
          </a:prstGeom>
          <a:noFill/>
          <a:ln/>
        </p:spPr>
        <p:txBody>
          <a:bodyPr wrap="square" lIns="0" tIns="0" rIns="0" bIns="0" rtlCol="0" anchor="t"/>
          <a:lstStyle/>
          <a:p>
            <a:pPr algn="l" indent="0" marL="0">
              <a:lnSpc>
                <a:spcPct val="115000"/>
              </a:lnSpc>
              <a:buNone/>
            </a:pPr>
            <a:r>
              <a:rPr lang="en-US" sz="722" i="1" dirty="0">
                <a:solidFill>
                  <a:srgbClr val="FFFFFF"/>
                </a:solidFill>
                <a:latin typeface="Arial" pitchFamily="34" charset="0"/>
                <a:ea typeface="Arial" pitchFamily="34" charset="-122"/>
                <a:cs typeface="Arial" pitchFamily="34" charset="-120"/>
              </a:rPr>
              <a:t>Экологические и культурные обзоры по бассейну Волги и рисовым террасам Филиппин.
</a:t>
            </a:r>
            <a:endParaRPr lang="en-US" sz="722"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sp>
        <p:nvSpPr>
          <p:cNvPr id="3" name="Text 0"/>
          <p:cNvSpPr txBox="1"/>
          <p:nvPr/>
        </p:nvSpPr>
        <p:spPr>
          <a:xfrm>
            <a:off x="261600" y="1100350"/>
            <a:ext cx="6155400" cy="1298400"/>
          </a:xfrm>
          <a:prstGeom prst="rect">
            <a:avLst/>
          </a:prstGeom>
          <a:noFill/>
          <a:ln/>
        </p:spPr>
        <p:txBody>
          <a:bodyPr wrap="square" lIns="0" tIns="0" rIns="0" bIns="0" rtlCol="0" anchor="b"/>
          <a:lstStyle/>
          <a:p>
            <a:pPr algn="l" indent="0" marL="0">
              <a:lnSpc>
                <a:spcPct val="100000"/>
              </a:lnSpc>
              <a:buNone/>
            </a:pPr>
            <a:r>
              <a:rPr lang="en-US" sz="2412" b="1" dirty="0">
                <a:solidFill>
                  <a:srgbClr val="FFFFFF"/>
                </a:solidFill>
                <a:latin typeface="Arial" pitchFamily="34" charset="0"/>
                <a:ea typeface="Arial" pitchFamily="34" charset="-122"/>
                <a:cs typeface="Arial" pitchFamily="34" charset="-120"/>
              </a:rPr>
              <a:t>Итог: природа и человек связаны
</a:t>
            </a:r>
            <a:endParaRPr lang="en-US" sz="2412" dirty="0"/>
          </a:p>
        </p:txBody>
      </p:sp>
      <p:sp>
        <p:nvSpPr>
          <p:cNvPr id="4" name="Text 1"/>
          <p:cNvSpPr txBox="1"/>
          <p:nvPr/>
        </p:nvSpPr>
        <p:spPr>
          <a:xfrm>
            <a:off x="261600" y="2615925"/>
            <a:ext cx="4551300" cy="1188300"/>
          </a:xfrm>
          <a:prstGeom prst="rect">
            <a:avLst/>
          </a:prstGeom>
          <a:noFill/>
          <a:ln/>
        </p:spPr>
        <p:txBody>
          <a:bodyPr wrap="square" lIns="0" tIns="0" rIns="0" bIns="0" rtlCol="0" anchor="t"/>
          <a:lstStyle/>
          <a:p>
            <a:pPr algn="l" indent="0" marL="0">
              <a:lnSpc>
                <a:spcPct val="115000"/>
              </a:lnSpc>
              <a:buNone/>
            </a:pPr>
            <a:r>
              <a:rPr lang="en-US" sz="986" dirty="0">
                <a:solidFill>
                  <a:srgbClr val="FFFFFF"/>
                </a:solidFill>
                <a:latin typeface="Arial" pitchFamily="34" charset="0"/>
                <a:ea typeface="Arial" pitchFamily="34" charset="-122"/>
                <a:cs typeface="Arial" pitchFamily="34" charset="-120"/>
              </a:rPr>
              <a:t>The Volga River and the rice fields of the Philippines belong to different climate zones, but both prove the same idea: nature, water, relief, and human labour create a sustainable landscape only through responsibility and care.
</a:t>
            </a:r>
            <a:endParaRPr lang="en-US" sz="986"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20</Slides>
  <Notes>20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2026-05-31T15:59:01Z</dcterms:created>
  <dcterms:modified xsi:type="dcterms:W3CDTF">2026-05-31T15:59:01Z</dcterms:modified>
</cp:coreProperties>
</file>