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jpe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jpeg"/><Relationship Id="rId5" Type="http://schemas.openxmlformats.org/officeDocument/2006/relationships/image" Target="../media/image-14-5.png"/><Relationship Id="rId6" Type="http://schemas.openxmlformats.org/officeDocument/2006/relationships/image" Target="../media/image-14-6.jpe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jpeg"/><Relationship Id="rId3" Type="http://schemas.openxmlformats.org/officeDocument/2006/relationships/image" Target="../media/image-17-3.jpeg"/><Relationship Id="rId4" Type="http://schemas.openxmlformats.org/officeDocument/2006/relationships/image" Target="../media/image-17-4.jpe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71375" y="878965"/>
            <a:ext cx="3661200" cy="361472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6925" y="729250"/>
            <a:ext cx="3750300" cy="407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Леса умеренного пояса — зелёный дом для растений и животных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лес меняется вместе с временами года и всегда полон жизни.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416925" y="256225"/>
            <a:ext cx="37503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71545" y="0"/>
            <a:ext cx="487226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1631075"/>
            <a:ext cx="3877500" cy="278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леса встречаются в России, Европе, Северной Америке и Восточной Азии. Им хватает влаги, но нет вечной жары и вечного холода. Зимой многие растения отдыхают, а деревья меняют свой ритм жизни.
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311075"/>
            <a:ext cx="38775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Леса умеренного пояса: где они растут и чем особенные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Четыре времени года в лесу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579775" y="1279475"/>
            <a:ext cx="37959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Весна просыпается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Почки на ветках набухают, из земли показываются первые цветы, а лес наполняется свежим запахом влажной почвы и молодой травы. Все вокруг будто тянется к солнцу после долгого сна.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79775" y="2863175"/>
            <a:ext cx="37959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 зеленеет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Кроны становятся густыми и широкими, под ними приятно прятаться от жары. В тени слышны птицы, жужжат насекомые, а лес кажется большим зелёным зонтиком.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5014650" y="1279475"/>
            <a:ext cx="37959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 окрашивает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Листья желтеют, краснеют и золотятся, а потом тихо падают на землю. Лес становится особенно нарядным, словно надел праздничный костюм из ярких красок.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5014650" y="2863175"/>
            <a:ext cx="37959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Зима отдыхает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затихает, покрывается снегом и выглядит спокойным. Многие животные меняют поведение, а растения ждут весну, чтобы снова начать свой зелёный труд.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46834" y="0"/>
            <a:ext cx="359643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6750" y="311075"/>
            <a:ext cx="4983600" cy="11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Лиственный лес: деревья, которые меняют одежду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84601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322575" y="3430858"/>
            <a:ext cx="2388199" cy="146553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Весеннее обновление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становится теплее, на ветках появляются новые почки и листья. Лес быстро оживает, будто кто-то включил в нём зелёный свет.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322575" y="1699827"/>
            <a:ext cx="2388199" cy="146553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Листья на зиму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Дуб, берёза, клён, липа и осина осенью сбрасывают листья. Так деревьям легче пережить холод и сохранить силы до весны.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2917911" y="3430858"/>
            <a:ext cx="2388199" cy="146553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для многих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таком лесу есть еда и укрытие для птиц, насекомых и зверей. Поэтому лиственный лес всегда полон маленьких лесных дел и забот.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2917911" y="1699827"/>
            <a:ext cx="2388199" cy="146553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Осенняя красота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сентябре и октябре лиственный лес особенно красив. Жёлтые, красные и оранжевые листья превращают его в яркую картину.
</a:t>
            </a:r>
            <a:endParaRPr lang="en-US" sz="16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191925" y="1126406"/>
            <a:ext cx="2130000" cy="152053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07000" y="1126406"/>
            <a:ext cx="2130000" cy="152053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2075" y="1126406"/>
            <a:ext cx="2130000" cy="152053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1191925" y="2787577"/>
            <a:ext cx="2130000" cy="17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Ёлки, сосны и их иголки
</a:t>
            </a:r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Хвойные деревья похожи на зелёных стражей, которые стоят в лесу даже зимой. Их иголки помогают меньше терять воду, поэтому ель и сосна чувствуют себя уверенно и в мороз, и в тёплый день.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3507000" y="2787577"/>
            <a:ext cx="2130000" cy="17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Тихая жизнь под кронами
</a:t>
            </a:r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 хвойными деревьями часто мягко стелются мхи, а среди них прячутся ягоды и грибы. Такой лес кажется спокойным и чуть таинственным, словно он хранит свои секреты для внимательных наблюдателей.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5822075" y="2787577"/>
            <a:ext cx="2130000" cy="17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Лиственница не спешит
</a:t>
            </a:r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Лиственница тоже относится к хвойным деревьям, но осенью она сбрасывает свои мягкие иголки. Это помогает ей пережить холодный сезон, а весной снова одеться в свежую зелень.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306750" y="311075"/>
            <a:ext cx="8509500" cy="6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Хвойный лес: зелёный круглый год
</a:t>
            </a:r>
            <a:endParaRPr lang="en-US" sz="2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07125" y="1221954"/>
            <a:ext cx="3803400" cy="29416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Смешанный лес: лиственные и хвойные деревья рядом
</a:t>
            </a:r>
            <a:endParaRPr lang="en-US" sz="2702" dirty="0"/>
          </a:p>
        </p:txBody>
      </p:sp>
      <p:sp>
        <p:nvSpPr>
          <p:cNvPr id="9" name="Text 1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  <p:sp>
        <p:nvSpPr>
          <p:cNvPr id="10" name="Text 2"/>
          <p:cNvSpPr txBox="1"/>
          <p:nvPr/>
        </p:nvSpPr>
        <p:spPr>
          <a:xfrm>
            <a:off x="657150" y="1156200"/>
            <a:ext cx="4135200" cy="8039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типа деревьев
</a:t>
            </a:r>
            <a:pPr algn="l" indent="0" marL="0">
              <a:lnSpc>
                <a:spcPct val="100000"/>
              </a:lnSpc>
              <a:buNone/>
            </a:pPr>
            <a:r>
              <a:rPr lang="en-US" sz="5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смешанном лесу рядом растут и лиственные, и хвойные деревья. Благодаря этому лес выглядит очень разнообразным, а в нём хватает света, тени и укрытий.
</a:t>
            </a:r>
            <a:endParaRPr lang="en-US" sz="1252" dirty="0"/>
          </a:p>
        </p:txBody>
      </p:sp>
      <p:sp>
        <p:nvSpPr>
          <p:cNvPr id="11" name="Text 3"/>
          <p:cNvSpPr txBox="1"/>
          <p:nvPr/>
        </p:nvSpPr>
        <p:spPr>
          <a:xfrm>
            <a:off x="657150" y="2051344"/>
            <a:ext cx="4135200" cy="8039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пищи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деревья дают животным больше семян, плодов, коры и насекомых. Поэтому в таком лесу легче найти корм и спрятаться от опасности.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657150" y="2946494"/>
            <a:ext cx="4135200" cy="8039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Живые соседи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можно увидеть белку, дятла, ёжика, синицу и многих других обитателей. У каждого есть своё любимое место, где он чувствует себя дома.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657150" y="3833695"/>
            <a:ext cx="4135200" cy="803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растений
</a:t>
            </a:r>
            <a:pPr algn="l" indent="0" marL="0">
              <a:lnSpc>
                <a:spcPct val="100000"/>
              </a:lnSpc>
              <a:buNone/>
            </a:pPr>
            <a:r>
              <a:rPr lang="en-US" sz="5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 деревьями растут травы, кусты, мхи и грибы. Смешанный лес очень богат растениями, поэтому он похож на большой зелёный мир в миниатюре.
</a:t>
            </a:r>
            <a:endParaRPr lang="en-US" sz="1386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71375" y="878965"/>
            <a:ext cx="3661200" cy="361472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06750" y="311075"/>
            <a:ext cx="85038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живёт в лесу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84601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  <p:sp>
        <p:nvSpPr>
          <p:cNvPr id="10" name="Text 2"/>
          <p:cNvSpPr txBox="1"/>
          <p:nvPr/>
        </p:nvSpPr>
        <p:spPr>
          <a:xfrm>
            <a:off x="306750" y="1987922"/>
            <a:ext cx="3836700" cy="85478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Проворные соседи
</a:t>
            </a:r>
            <a:pPr algn="l" indent="0" marL="0">
              <a:lnSpc>
                <a:spcPct val="100000"/>
              </a:lnSpc>
              <a:buNone/>
            </a:pPr>
            <a:r>
              <a:rPr lang="en-US" sz="7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Заяц, лиса, белка и ёж умеют быстро двигаться, прятаться или лазать. Эти навыки помогают им находить еду и спасаться от опасности.
</a:t>
            </a:r>
            <a:endParaRPr lang="en-US" sz="1337" dirty="0"/>
          </a:p>
        </p:txBody>
      </p:sp>
      <p:sp>
        <p:nvSpPr>
          <p:cNvPr id="11" name="Text 3"/>
          <p:cNvSpPr txBox="1"/>
          <p:nvPr/>
        </p:nvSpPr>
        <p:spPr>
          <a:xfrm>
            <a:off x="319173" y="1049000"/>
            <a:ext cx="3836700" cy="85478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звери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Лось, олень и кабан спокойно ходят по лесу в поисках пищи. Они хорошо приспособлены к жизни среди деревьев и кустарников.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306750" y="2926845"/>
            <a:ext cx="3836700" cy="85478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Хищники и помощники
</a:t>
            </a:r>
            <a:pPr algn="l" indent="0" marL="0">
              <a:lnSpc>
                <a:spcPct val="100000"/>
              </a:lnSpc>
              <a:buNone/>
            </a:pPr>
            <a:r>
              <a:rPr lang="en-US" sz="7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7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Волк и сова помогают поддерживать порядок в лесу, потому что охотятся на слабых и больных животных. Так природа остаётся уравновешенной.
</a:t>
            </a:r>
            <a:endParaRPr lang="en-US" sz="1277" dirty="0"/>
          </a:p>
        </p:txBody>
      </p:sp>
      <p:sp>
        <p:nvSpPr>
          <p:cNvPr id="13" name="Text 5"/>
          <p:cNvSpPr txBox="1"/>
          <p:nvPr/>
        </p:nvSpPr>
        <p:spPr>
          <a:xfrm>
            <a:off x="306750" y="3865768"/>
            <a:ext cx="3836700" cy="85478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над головой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Дятел, синица и тетерев живут в лесу по-разному: кто-то стучит по коре, кто-то поёт, а кто-то прячется в густых ветках.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5370" y="1319944"/>
            <a:ext cx="180159" cy="20589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60451" y="1319944"/>
            <a:ext cx="205896" cy="20589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22501" y="3106289"/>
            <a:ext cx="205896" cy="205896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760451" y="3106289"/>
            <a:ext cx="205896" cy="205896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Лесные этажи: кто где живёт
</a:t>
            </a:r>
            <a:endParaRPr lang="en-US" sz="2800" dirty="0"/>
          </a:p>
        </p:txBody>
      </p:sp>
      <p:sp>
        <p:nvSpPr>
          <p:cNvPr id="11" name="Text 1"/>
          <p:cNvSpPr txBox="1"/>
          <p:nvPr/>
        </p:nvSpPr>
        <p:spPr>
          <a:xfrm>
            <a:off x="84601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  <p:sp>
        <p:nvSpPr>
          <p:cNvPr id="12" name="Text 2"/>
          <p:cNvSpPr txBox="1"/>
          <p:nvPr/>
        </p:nvSpPr>
        <p:spPr>
          <a:xfrm>
            <a:off x="740400" y="1319950"/>
            <a:ext cx="3307645" cy="11855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Верхний этаж
</a:t>
            </a:r>
            <a:pPr algn="l" indent="0" marL="0">
              <a:lnSpc>
                <a:spcPct val="100000"/>
              </a:lnSpc>
              <a:buNone/>
            </a:pPr>
            <a:r>
              <a:rPr lang="en-US" sz="6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кронах деревьев строят гнёзда птицы. Там больше света, и сверху удобно заметить опасность или найти место для отдыха.
</a:t>
            </a:r>
            <a:endParaRPr lang="en-US" sz="1423" dirty="0"/>
          </a:p>
        </p:txBody>
      </p:sp>
      <p:sp>
        <p:nvSpPr>
          <p:cNvPr id="13" name="Text 3"/>
          <p:cNvSpPr txBox="1"/>
          <p:nvPr/>
        </p:nvSpPr>
        <p:spPr>
          <a:xfrm>
            <a:off x="5078353" y="1319950"/>
            <a:ext cx="3307645" cy="11855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Средний этаж
</a:t>
            </a:r>
            <a:pPr algn="l" indent="0" marL="0">
              <a:lnSpc>
                <a:spcPct val="100000"/>
              </a:lnSpc>
              <a:buNone/>
            </a:pPr>
            <a:r>
              <a:rPr lang="en-US" sz="6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кустах и молодых деревцах прячутся зверьки и птицы. Здесь легко найти укрытие, а ещё можно быстро спрятаться от ветра.
</a:t>
            </a:r>
            <a:endParaRPr lang="en-US" sz="1423" dirty="0"/>
          </a:p>
        </p:txBody>
      </p:sp>
      <p:sp>
        <p:nvSpPr>
          <p:cNvPr id="14" name="Text 4"/>
          <p:cNvSpPr txBox="1"/>
          <p:nvPr/>
        </p:nvSpPr>
        <p:spPr>
          <a:xfrm>
            <a:off x="740400" y="3106295"/>
            <a:ext cx="3307645" cy="11855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Нижний этаж
</a:t>
            </a:r>
            <a:pPr algn="l" indent="0" marL="0">
              <a:lnSpc>
                <a:spcPct val="100000"/>
              </a:lnSpc>
              <a:buNone/>
            </a:pPr>
            <a:r>
              <a:rPr lang="en-US" sz="6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земле растут травы, мхи и грибы. Этот этаж кажется тихим, но именно здесь идёт много важной работы для леса.
</a:t>
            </a:r>
            <a:endParaRPr lang="en-US" sz="1423" dirty="0"/>
          </a:p>
        </p:txBody>
      </p:sp>
      <p:sp>
        <p:nvSpPr>
          <p:cNvPr id="15" name="Text 5"/>
          <p:cNvSpPr txBox="1"/>
          <p:nvPr/>
        </p:nvSpPr>
        <p:spPr>
          <a:xfrm>
            <a:off x="5078353" y="3106295"/>
            <a:ext cx="3307645" cy="11855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Подземный этаж
</a:t>
            </a:r>
            <a:pPr algn="l" indent="0" marL="0">
              <a:lnSpc>
                <a:spcPct val="100000"/>
              </a:lnSpc>
              <a:buNone/>
            </a:pPr>
            <a:r>
              <a:rPr lang="en-US" sz="6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 землёй находятся корни деревьев. Они держат растения крепко и помогают им получать воду и питательные вещества из почвы.
</a:t>
            </a:r>
            <a:endParaRPr lang="en-US" sz="1423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975025" y="1235377"/>
            <a:ext cx="1733700" cy="166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Воздух становится лучше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Деревья делают воздух чище и прохладнее. Когда лес здоров, рядом с ним легче дышать и жить людям, животным и растениям.
</a:t>
            </a:r>
            <a:endParaRPr lang="en-US" sz="1300" dirty="0"/>
          </a:p>
        </p:txBody>
      </p:sp>
      <p:sp>
        <p:nvSpPr>
          <p:cNvPr id="8" name="Text 1"/>
          <p:cNvSpPr txBox="1"/>
          <p:nvPr/>
        </p:nvSpPr>
        <p:spPr>
          <a:xfrm>
            <a:off x="4806342" y="1235377"/>
            <a:ext cx="1733700" cy="166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сохраняется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задерживает снег и влагу, поэтому ручьи и реки не пересыхают слишком быстро. Это очень важно для природы.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468975" y="1235375"/>
            <a:ext cx="1733700" cy="166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Солнце и рост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Солнечный свет помогает растениям расти и создавать пищу. Без него лес не смог бы стать зелёным и высоким.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2637658" y="1224624"/>
            <a:ext cx="1733700" cy="166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Почва защищена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Корни деревьев удерживают землю и не дают дождям уносить её. Так почва остаётся крепкой и не размывается.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лес помогает Земле
</a:t>
            </a:r>
            <a:endParaRPr lang="en-US" sz="2800" dirty="0"/>
          </a:p>
        </p:txBody>
      </p:sp>
      <p:sp>
        <p:nvSpPr>
          <p:cNvPr id="12" name="Text 5"/>
          <p:cNvSpPr txBox="1"/>
          <p:nvPr/>
        </p:nvSpPr>
        <p:spPr>
          <a:xfrm>
            <a:off x="84601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84841" y="0"/>
            <a:ext cx="2958517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06750" y="311075"/>
            <a:ext cx="56466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лес даёт людям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  <p:sp>
        <p:nvSpPr>
          <p:cNvPr id="10" name="Text 2"/>
          <p:cNvSpPr txBox="1"/>
          <p:nvPr/>
        </p:nvSpPr>
        <p:spPr>
          <a:xfrm>
            <a:off x="589357" y="1279468"/>
            <a:ext cx="2480621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дары
</a:t>
            </a:r>
            <a:pPr algn="l" indent="0" marL="0">
              <a:lnSpc>
                <a:spcPct val="100000"/>
              </a:lnSpc>
              <a:buNone/>
            </a:pPr>
            <a:r>
              <a:rPr lang="en-US" sz="5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щедро делится древесиной, ягодами, грибами, орехами и лекарственными растениями. Но брать эти богатства нужно бережно, чтобы лес не обиделся.
</a:t>
            </a:r>
            <a:endParaRPr lang="en-US" sz="1343" dirty="0"/>
          </a:p>
        </p:txBody>
      </p:sp>
      <p:sp>
        <p:nvSpPr>
          <p:cNvPr id="11" name="Text 3"/>
          <p:cNvSpPr txBox="1"/>
          <p:nvPr/>
        </p:nvSpPr>
        <p:spPr>
          <a:xfrm>
            <a:off x="589357" y="2863168"/>
            <a:ext cx="2480621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 для отдыха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лесу приятно гулять, слушать птиц и просто отдыхать от городского шума. Это настоящий природный уголок спокойствия.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3472665" y="1279468"/>
            <a:ext cx="2480621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Свежий воздух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Леса помогают воздуху становиться чище, а рядом с ними людям дышится легче. Поэтому лес очень важен для городов и посёлков.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3472665" y="2863168"/>
            <a:ext cx="2480621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7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Красота круглый год
</a:t>
            </a:r>
            <a:pPr algn="l" indent="0" marL="0">
              <a:lnSpc>
                <a:spcPct val="100000"/>
              </a:lnSpc>
              <a:buNone/>
            </a:pPr>
            <a:r>
              <a:rPr lang="en-US" sz="5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Весной, летом, осенью и зимой лес выглядит по-разному, но всегда красиво. Он радует людей и напоминает, как чудесна природа.
</a:t>
            </a:r>
            <a:endParaRPr lang="en-US" sz="1379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2175" y="2300050"/>
            <a:ext cx="1643100" cy="11008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Осень: пора запасов
</a:t>
            </a:r>
            <a:pPr algn="l" indent="0" marL="0">
              <a:lnSpc>
                <a:spcPct val="100000"/>
              </a:lnSpc>
              <a:buNone/>
            </a:pPr>
            <a:r>
              <a:rPr lang="en-US" sz="6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2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Белки и некоторые другие звери собирают орехи, семена и жёлуди. Запасы прячут в дуплах, под корой и в земле, чтобы еды хватило на холодные дни.
</a:t>
            </a:r>
            <a:endParaRPr lang="en-US" sz="1209" dirty="0"/>
          </a:p>
        </p:txBody>
      </p:sp>
      <p:sp>
        <p:nvSpPr>
          <p:cNvPr id="7" name="Text 1"/>
          <p:cNvSpPr txBox="1"/>
          <p:nvPr/>
        </p:nvSpPr>
        <p:spPr>
          <a:xfrm>
            <a:off x="2208225" y="1763958"/>
            <a:ext cx="1643100" cy="11008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холодом: смена одежды
</a:t>
            </a:r>
            <a:pPr algn="l" indent="0" marL="0">
              <a:lnSpc>
                <a:spcPct val="100000"/>
              </a:lnSpc>
              <a:buNone/>
            </a:pPr>
            <a:r>
              <a:rPr lang="en-US" sz="5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Зайцы, лисы и другие животные меняют шерсть или мех. Новый покров становится теплее, а у некоторых — заметно светлее, чтобы лучше прятаться в снегу.
</a:t>
            </a:r>
            <a:endParaRPr lang="en-US" sz="1068" dirty="0"/>
          </a:p>
        </p:txBody>
      </p:sp>
      <p:sp>
        <p:nvSpPr>
          <p:cNvPr id="8" name="Text 2"/>
          <p:cNvSpPr txBox="1"/>
          <p:nvPr/>
        </p:nvSpPr>
        <p:spPr>
          <a:xfrm>
            <a:off x="4014275" y="1245118"/>
            <a:ext cx="1643100" cy="11008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Зима: сон и покой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Ёж и медведь впадают в зимнюю спячку, чтобы экономить силы. Их организм замедляется, и они почти не тратят энергию до весны.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5820325" y="671568"/>
            <a:ext cx="1643100" cy="11008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Птицы: путь в тепло
</a:t>
            </a:r>
            <a:pPr algn="l" indent="0" marL="0">
              <a:lnSpc>
                <a:spcPct val="100000"/>
              </a:lnSpc>
              <a:buNone/>
            </a:pPr>
            <a:r>
              <a:rPr lang="en-US" sz="6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птицы улетают туда, где легче найти корм. Так им проще пережить зиму, а весной они возвращаются в родные леса.
</a:t>
            </a:r>
            <a:endParaRPr lang="en-US" sz="1262" dirty="0"/>
          </a:p>
        </p:txBody>
      </p:sp>
      <p:sp>
        <p:nvSpPr>
          <p:cNvPr id="10" name="Text 4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  <p:sp>
        <p:nvSpPr>
          <p:cNvPr id="11" name="Text 5"/>
          <p:cNvSpPr txBox="1"/>
          <p:nvPr/>
        </p:nvSpPr>
        <p:spPr>
          <a:xfrm>
            <a:off x="1869825" y="4244225"/>
            <a:ext cx="6954900" cy="760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животные готовятся к зиме
</a:t>
            </a:r>
            <a:endParaRPr lang="en-US" sz="2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6750" y="1552956"/>
            <a:ext cx="8503800" cy="29901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311075"/>
            <a:ext cx="8503800" cy="10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живёт лес: от солнца до перегноя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в лесу связаны свет, растения, животные и почва.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311075"/>
            <a:ext cx="4983600" cy="11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 и маленькие помощники леса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322574" y="2757526"/>
            <a:ext cx="6806417" cy="93324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Делают землю живой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разложители заканчивают работу, появляется перегной. Он помогает почве удерживать влагу и даёт растениям питание, словно лесной обед на каждый день.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322574" y="1659646"/>
            <a:ext cx="6806417" cy="93324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Убирают лесную подстилку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Грибы, жуки и дождевые черви разбирают старые листья, ветки и остатки растений. Они не мусорят, а аккуратно превращают всё это в полезные вещества для почвы.
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322574" y="3855401"/>
            <a:ext cx="6806417" cy="93324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 них лес ослабевает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бы маленьких помощников не было, на земле скапливались бы сухие остатки. Лесу стало бы труднее расти, а почва быстро обеднела бы.
</a:t>
            </a:r>
            <a:endParaRPr lang="en-US" sz="1600" dirty="0"/>
          </a:p>
        </p:txBody>
      </p:sp>
      <p:sp>
        <p:nvSpPr>
          <p:cNvPr id="9" name="Text 4"/>
          <p:cNvSpPr txBox="1"/>
          <p:nvPr/>
        </p:nvSpPr>
        <p:spPr>
          <a:xfrm>
            <a:off x="84601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91925" y="1126406"/>
            <a:ext cx="2130000" cy="152053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07000" y="1126406"/>
            <a:ext cx="2130000" cy="152053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822075" y="1126406"/>
            <a:ext cx="2130000" cy="1520537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  <p:sp>
        <p:nvSpPr>
          <p:cNvPr id="10" name="Text 1"/>
          <p:cNvSpPr txBox="1"/>
          <p:nvPr/>
        </p:nvSpPr>
        <p:spPr>
          <a:xfrm>
            <a:off x="1306725" y="2787575"/>
            <a:ext cx="2015100" cy="17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Погрызенная шишка под сосной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тропинке лежит шишка, аккуратно обгрызенная со всех сторон. Это почти как лесная визитка белки. По таким следам можно догадаться, кто недавно ужинал среди деревьев и куда, возможно, спрятал новый запас.
</a:t>
            </a:r>
            <a:endParaRPr lang="en-US" sz="1300" dirty="0"/>
          </a:p>
        </p:txBody>
      </p:sp>
      <p:sp>
        <p:nvSpPr>
          <p:cNvPr id="11" name="Text 2"/>
          <p:cNvSpPr txBox="1"/>
          <p:nvPr/>
        </p:nvSpPr>
        <p:spPr>
          <a:xfrm>
            <a:off x="3611350" y="2787575"/>
            <a:ext cx="2015100" cy="17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Тихое дупло в старом дереве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толстом стволе виднеется дупло, похожее на маленькое окно. В нём могут жить птицы или прятаться зверьки. Даже пустое дупло подсказывает, что лес уже много лет принимает гостей.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5936925" y="2787575"/>
            <a:ext cx="2015100" cy="17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Стук, шорох и песня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слышен стук дятла, потом шорох в кустах, а высоко над головой — короткая песня синицы. Лес рассказывает о себе звуками, даже если его жители не показываются сразу.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306750" y="311075"/>
            <a:ext cx="8509500" cy="6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Следы в лесу: как заметить его жителей
</a:t>
            </a:r>
            <a:endParaRPr lang="en-US" sz="2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6590" y="2077821"/>
            <a:ext cx="191272" cy="21859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607465" y="2077821"/>
            <a:ext cx="191272" cy="21859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748340" y="2077821"/>
            <a:ext cx="191272" cy="218597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871778" y="2086609"/>
            <a:ext cx="226148" cy="201021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вредит лесу
</a:t>
            </a:r>
            <a:endParaRPr lang="en-US" sz="2800" dirty="0"/>
          </a:p>
        </p:txBody>
      </p:sp>
      <p:sp>
        <p:nvSpPr>
          <p:cNvPr id="11" name="Text 1"/>
          <p:cNvSpPr txBox="1"/>
          <p:nvPr/>
        </p:nvSpPr>
        <p:spPr>
          <a:xfrm>
            <a:off x="84601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  <p:sp>
        <p:nvSpPr>
          <p:cNvPr id="12" name="Text 2"/>
          <p:cNvSpPr txBox="1"/>
          <p:nvPr/>
        </p:nvSpPr>
        <p:spPr>
          <a:xfrm>
            <a:off x="1014250" y="1964785"/>
            <a:ext cx="1433369" cy="28797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Пожары
</a:t>
            </a:r>
            <a:pPr algn="l" indent="0" marL="0">
              <a:lnSpc>
                <a:spcPct val="100000"/>
              </a:lnSpc>
              <a:buNone/>
            </a:pPr>
            <a:r>
              <a:rPr lang="en-US" sz="3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Огонь быстро уничтожает деревья, кусты, гнёзда и убежища зверей. После пожара лес долго болеет, а на его восстановление уходят многие годы.
</a:t>
            </a:r>
            <a:endParaRPr lang="en-US" sz="1204" dirty="0"/>
          </a:p>
        </p:txBody>
      </p:sp>
      <p:sp>
        <p:nvSpPr>
          <p:cNvPr id="13" name="Text 3"/>
          <p:cNvSpPr txBox="1"/>
          <p:nvPr/>
        </p:nvSpPr>
        <p:spPr>
          <a:xfrm>
            <a:off x="3155127" y="1964785"/>
            <a:ext cx="1433369" cy="28797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Мусор
</a:t>
            </a:r>
            <a:pPr algn="l" indent="0" marL="0">
              <a:lnSpc>
                <a:spcPct val="100000"/>
              </a:lnSpc>
              <a:buNone/>
            </a:pPr>
            <a:r>
              <a:rPr lang="en-US" sz="3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Брошенные бутылки, пакеты и банки засоряют почву и могут поранить животных. В грязном лесу труднее расти растениям и труднее жить его обитателям.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5296004" y="1964785"/>
            <a:ext cx="1433369" cy="28797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Вырубка деревьев
</a:t>
            </a:r>
            <a:pPr algn="l" indent="0" marL="0">
              <a:lnSpc>
                <a:spcPct val="100000"/>
              </a:lnSpc>
              <a:buNone/>
            </a:pPr>
            <a:r>
              <a:rPr lang="en-US" sz="3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срубить слишком много деревьев, лес становится редким и беззащитным. Птицам и зверям не хватает укрытий, а почва быстрее высыхает и разрушается.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7436881" y="1964785"/>
            <a:ext cx="1433369" cy="28797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Шум и беспокойство
</a:t>
            </a:r>
            <a:pPr algn="l" indent="0" marL="0">
              <a:lnSpc>
                <a:spcPct val="100000"/>
              </a:lnSpc>
              <a:buNone/>
            </a:pPr>
            <a:r>
              <a:rPr lang="en-US" sz="3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Громкие крики, музыка и беготня пугают лесных жителей. Из-за этого птицы бросают гнёзда, а звери тратят силы на поиски более спокойного места.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люди защищают леса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579775" y="1279475"/>
            <a:ext cx="37959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Охраняют территории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заповедниках и национальных парках лес берегут особенно внимательно. Там действуют строгие правила, чтобы деревья, животные и редкие растения могли спокойно жить и размножаться.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79775" y="2863175"/>
            <a:ext cx="37959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Следят за пожарной безопасностью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убирают сухую траву, не разводят огонь где попало и напоминают о правилах поведения. Так лес становится защищённее от беды, которая распространяется очень быстро.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5014650" y="1279475"/>
            <a:ext cx="37959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Сажают новые деревья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часть леса пострадала, люди высаживают молодые деревья и помогают им прижиться. Это долгий труд, но именно он возвращает лесу силу и красоту.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5014650" y="2863175"/>
            <a:ext cx="37959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Убирают мусор и берегут тишину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прогулок важно оставить лес чистым и спокойным. Когда люди не шумят, не ломают ветки и уносят мусор с собой, лес остаётся домом для своих жителей.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06877" y="1126960"/>
            <a:ext cx="1997301" cy="151943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77746" y="1126960"/>
            <a:ext cx="1997301" cy="151943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48504" y="1126960"/>
            <a:ext cx="1997301" cy="151943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819267" y="1126960"/>
            <a:ext cx="1997301" cy="151943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306877" y="2787578"/>
            <a:ext cx="1997301" cy="17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Зимняя тишина
</a:t>
            </a:r>
            <a:pPr algn="ctr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Зимой лес становится почти сказочным: снег ложится на ветви, а тропинки становятся мягкими и белыми. В такой тишине слышно даже, как далеко постукивает дятел. Кажется, будто весь лес шепчет: «Тсс, я сплю».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2477746" y="2787578"/>
            <a:ext cx="1997301" cy="17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Весеннее пробуждение
</a:t>
            </a:r>
            <a:pPr algn="ctr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Весной лес просыпается после долгого отдыха. Земля пахнет влажностью, на ветках появляются почки, а между прошлогодними листьями тянутся первые цветы. Всё вокруг будто расправляет плечи и радуется тёплому солнцу.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648504" y="2787578"/>
            <a:ext cx="1997301" cy="17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Летняя зелёная крыша
</a:t>
            </a:r>
            <a:pPr algn="ctr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Летом кроны деревьев смыкаются, и в лесу становится прохладно даже в жаркий день. Птицы поют почти без перерыва, а листья шуршат так громко, будто лес рассказывает свои летние истории.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819267" y="2787578"/>
            <a:ext cx="1997301" cy="17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Осенний праздник красок
</a:t>
            </a:r>
            <a:pPr algn="ctr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Осенью лес надевает самый яркий наряд. Листья желтеют, краснеют и золотятся, а под ногами шуршит цветной ковёр. Это время, когда лес выглядит как праздничный зал, украшенный самой природой.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306750" y="311075"/>
            <a:ext cx="8509500" cy="6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в разные месяцы
</a:t>
            </a:r>
            <a:endParaRPr lang="en-US" sz="2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6750" y="1552956"/>
            <a:ext cx="8503800" cy="29901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311075"/>
            <a:ext cx="8503800" cy="10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друга леса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Памятка показывает простые правила безопасного и бережного поведения в лесу.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  <p:sp>
        <p:nvSpPr>
          <p:cNvPr id="4" name="Text 1"/>
          <p:cNvSpPr txBox="1"/>
          <p:nvPr/>
        </p:nvSpPr>
        <p:spPr>
          <a:xfrm>
            <a:off x="1705950" y="1512988"/>
            <a:ext cx="3056700" cy="184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9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
</a:t>
            </a:r>
            <a:pPr algn="ctr" indent="0" marL="0">
              <a:lnSpc>
                <a:spcPct val="100000"/>
              </a:lnSpc>
              <a:buNone/>
            </a:pPr>
            <a:r>
              <a:rPr lang="en-US" sz="7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9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времени года по очереди меняют этот лес, и каждый сезон приносит новые цвета, звуки и следы жизни.
</a:t>
            </a:r>
            <a:endParaRPr lang="en-US" sz="3930" dirty="0"/>
          </a:p>
        </p:txBody>
      </p:sp>
      <p:sp>
        <p:nvSpPr>
          <p:cNvPr id="5" name="Text 2"/>
          <p:cNvSpPr txBox="1"/>
          <p:nvPr/>
        </p:nvSpPr>
        <p:spPr>
          <a:xfrm>
            <a:off x="6212575" y="557625"/>
            <a:ext cx="2615700" cy="410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лесу умеренного пояса смена сезонов особенно заметна: деревья, птицы и звери приспосабливаются к ней по-разному. Из-за этого лес каждый раз выглядит по-новому.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Климатические особенности умеренного пояса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34700" y="570000"/>
            <a:ext cx="6307200" cy="3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— это живой дом, который нужно беречь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умеренного пояса кормит, защищает и радует многих живых существ. Если беречь его, он останется чистым, зелёным и полным жизни для людей и животных.
</a:t>
            </a:r>
            <a:endParaRPr lang="en-US" sz="3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2026-05-25T21:42:14Z</dcterms:created>
  <dcterms:modified xsi:type="dcterms:W3CDTF">2026-05-25T21:42:14Z</dcterms:modified>
</cp:coreProperties>
</file>