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прилагательных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прилагательные помогают точнее сравнивать признаки предметов.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сравнение делает речь точнее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нужны, когда мы описываем предметы, людей и явления точнее: называем признак сильнее, слабее или самым выразительным. Эти формы важны и в устной речи, и в учебных текстах, и в небольших сочинениях.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Положительная степень как исходная форма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3940575" y="1747975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без 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Положительная степень просто называет признак предмета без сопоставления с другими: высокий, добрый, тихий, интересный. Это начальная форма, от которой образуются остальные степени сравнения.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940575" y="2828738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других форм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от положительной степени строятся сравнительная и превосходная формы. Если ученик умеет быстро находить исходное прилагательное, ему легче правильно выбрать нужную форму в речи и на письме.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940575" y="3909500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с существительным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положительной степени прилагательное согласуется с существительным в роде, числе и падеже: высокий дом, высокая гора, высокие дома. Поэтому форма слова меняется вместе с существительным.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исходного признака к сравнению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переход от положительной формы к сравнению и выделению наивысшего признака.
</a:t>
            </a:r>
            <a:endParaRPr lang="en-US" sz="11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степень: простая и составная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сравнительная степень обычно образуется с суффиксами -ее, -ей, -е, -ше: выше, тише, старше, дороже. Она короткая и удобная для разговорной речи.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57033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Составная форма строится со словами более и менее: более высокий, менее интересный, более удобный. Она звучит нейтрально и часто подходит для учебных и письменных текстов.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52446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по 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выражают сравнение, но используются в разных речевых ситуациях. В живом разговоре чаще встречается простая форма, а в нейтральном изложении нередко выбирают составную.
</a:t>
            </a:r>
            <a:endParaRPr lang="en-US" sz="129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степень: чередования и исключения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97975" y="1749900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основу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образовании сравнительной степени основа прилагательного может изменяться: высокий — выше, дорогой — дороже, крепкий — крепче. Такие чередования нужно замечать, чтобы не ошибиться в форме.
</a:t>
            </a:r>
            <a:endParaRPr lang="en-US" sz="1037" dirty="0"/>
          </a:p>
        </p:txBody>
      </p:sp>
      <p:sp>
        <p:nvSpPr>
          <p:cNvPr id="10" name="Text 3"/>
          <p:cNvSpPr txBox="1"/>
          <p:nvPr/>
        </p:nvSpPr>
        <p:spPr>
          <a:xfrm>
            <a:off x="497975" y="2576035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особые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прилагательные имеют формы, которые не выводятся по обычному правилу: хороший — лучше, плохой — хуже, маленький — меньше. Их лучше сразу запомнить как словарные.
</a:t>
            </a:r>
            <a:endParaRPr lang="en-US" sz="1037" dirty="0"/>
          </a:p>
        </p:txBody>
      </p:sp>
      <p:sp>
        <p:nvSpPr>
          <p:cNvPr id="11" name="Text 4"/>
          <p:cNvSpPr txBox="1"/>
          <p:nvPr/>
        </p:nvSpPr>
        <p:spPr>
          <a:xfrm>
            <a:off x="497975" y="3402171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смешивай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 суффиксом -ее и формы со словами более, менее не соединяются друг с другом. Поэтому правильно говорить выше или более высокий, но не более выше.
</a:t>
            </a:r>
            <a:endParaRPr lang="en-US" sz="1154" dirty="0"/>
          </a:p>
        </p:txBody>
      </p:sp>
      <p:sp>
        <p:nvSpPr>
          <p:cNvPr id="12" name="Text 5"/>
          <p:cNvSpPr txBox="1"/>
          <p:nvPr/>
        </p:nvSpPr>
        <p:spPr>
          <a:xfrm>
            <a:off x="497975" y="4228323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Опирайся на смысл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слове уже есть сравнение, дополнительные сравнительные слова не нужны. Это помогает избежать лишних повторов и сделать высказывание грамотным и точным.
</a:t>
            </a:r>
            <a:endParaRPr lang="en-US" sz="103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450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2025" y="1789450"/>
            <a:ext cx="239400" cy="239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степень в предложении
</a:t>
            </a:r>
            <a:endParaRPr lang="en-US" sz="2012" dirty="0"/>
          </a:p>
        </p:txBody>
      </p:sp>
      <p:sp>
        <p:nvSpPr>
          <p:cNvPr id="7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«чем»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степень часто соединяется с союзом чем: Лето теплее, чем весна. Такая конструкция ясно показывает, между какими предметами или явлениями идёт сравнение.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сказуемого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форма может входить в состав сказуемого: Этот путь короче. В таком предложении она сообщает основной признак предмета и помогает сделать высказывание точным.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изменения по родам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сравнительной степени прилагательное обычно не изменяется по родам и падежам. Форма сравнения уже выражает признак сама по себе, поэтому не зависит от существительного.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формы сравнительной степени встречаются чаще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учебное распределение моделей сравнения: краткие формы, составные конструкции и исключения.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Составная форма выглядит наиболее удобной для нейтральной речи, а исключения требуют отдельного запоминания и тренировки.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модель для урока русского языка; распределение условное, не статистическое.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Превосходная степень: значение и формы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1408292"/>
            <a:ext cx="2802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Превосходная степень показывает, что признак выражен сильнее всего среди группы: умнейший, самый умный, наиболее умный. Она помогает выделить предмет как самый заметный или самый яркий.
</a:t>
            </a:r>
            <a:endParaRPr lang="en-US" sz="1260" dirty="0"/>
          </a:p>
        </p:txBody>
      </p:sp>
      <p:sp>
        <p:nvSpPr>
          <p:cNvPr id="9" name="Text 3"/>
          <p:cNvSpPr txBox="1"/>
          <p:nvPr/>
        </p:nvSpPr>
        <p:spPr>
          <a:xfrm>
            <a:off x="3170536" y="1408292"/>
            <a:ext cx="2802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превосходная степень образуется с суффиксами -ейш- и -айш-: добрейший, величайший. Такие формы чаще встречаются в книжной, торжественной и выразительной речи.
</a:t>
            </a:r>
            <a:endParaRPr lang="en-US" sz="1260" dirty="0"/>
          </a:p>
        </p:txBody>
      </p:sp>
      <p:sp>
        <p:nvSpPr>
          <p:cNvPr id="10" name="Text 4"/>
          <p:cNvSpPr txBox="1"/>
          <p:nvPr/>
        </p:nvSpPr>
        <p:spPr>
          <a:xfrm>
            <a:off x="6079453" y="1408280"/>
            <a:ext cx="2802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Составная форма строится со словами самый, наиболее, наименее: самый умный, наиболее смелый, наименее удобный. В школе и в нейтральной речи она употребляется особенно часто.
</a:t>
            </a:r>
            <a:endParaRPr lang="en-US" sz="126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Образные примеры превосходной степени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яркий закат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небо медленно темнеет, а над горизонтом вспыхивает самый яркий закат. Именно такая форма помогает выделить один момент среди многих и сделать описание особенно выразительным. В нейтральном тексте чаще скажут: самый яркий, а не ярчайший.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Величайшее открытие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говорят о важном научном результате, часто используют превосходную степень: величайшее открытие, самое значимое событие. Такие слова звучат торжественно и подходят для книг, сообщений и исторических описаний.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Наименее удобный вариант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выбрать путь, способ или предмет, превосходная степень помогает сразу показать, что один из вариантов хуже остальных: наименее удобный, самый неудачный. Это делает вывод точным и понятным для слушателя.
</a:t>
            </a:r>
            <a:endParaRPr lang="en-US" sz="100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на конкретных примерах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уровня сравнения хорошо видны на знакомых прилагательных: от исходной формы к сравнительной и затем к превосходной. Для некоторых слов есть особые формы, которые нужно запомнить отдельно.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прилагательные образуют формы по правилу, а другие имеют запоминаемые исключения; значение сравнения сохраняется на всех трёх уровнях.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«Степени сравнения прилагательных»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три формы помогают не смешивать обычный признак, сравнение и наивысшую степень. Это делает написание и употребление слов точнее.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учебной теме нужно различать три основных формы прилагательного.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7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школьников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318500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Двойное сравнение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соединять две модели сразу: формы вроде более лучше или более выше нарушают норму, потому что слово уже содержит значение сравнения и не нуждается в дополнительном усилении.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61600" y="2227395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Лишняя превосходная степень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Ошибочны сочетания самый красивейший и самый интереснейший. Превосходная степень уже выражает высшую меру признака, поэтому добавление слова самый делает форму избыточной и неграмотной.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261600" y="3136286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моделей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формы лучше, хуже и меньше нужно запоминать отдельно. Их нельзя заменять обычными вариантами с -ее или словами более и менее, потому что у них особое образование.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261600" y="4045199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без 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ученики употребляют сравнительную степень там, где сравнивать нечего. Форма должна показывать отношение между предметами, иначе предложение звучит неточно и теряет смысл сравнения.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форму прилагательного шаг за шагом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выбрать правильную форму и избежать смешения моделей.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усиливают или ослабляют признак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и гораздо
</a:t>
            </a:r>
            <a:pPr algn="l" indent="0" marL="0">
              <a:lnSpc>
                <a:spcPct val="115000"/>
              </a:lnSpc>
              <a:buNone/>
            </a:pPr>
            <a:r>
              <a:rPr lang="en-US" sz="11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усиливают признак и делают описание более выразительным: очень высокий, гораздо интереснее. Они не заменяют степень сравнения, а только уточняют её значение в предложении.
</a:t>
            </a:r>
            <a:endParaRPr lang="en-US" sz="1321" dirty="0"/>
          </a:p>
        </p:txBody>
      </p:sp>
      <p:sp>
        <p:nvSpPr>
          <p:cNvPr id="9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Чуть и немного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чуть и немного, наоборот, ослабляют признак: чуть теплее, немного тише. Они помогают передать оттенок сравнения, когда разница между предметами невелика.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и менее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наиболее и менее часто входят в составные формы: наиболее удобный, менее шумный. В таких сочетаниях признак сравнивается без изменения самого прилагательного.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слова делают высказывание точнее, но не отменяют грамматические формы прилагательных. Поэтому важно различать усиление признака и саму степень сравнения.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модели изучаются чаще всего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учебной практике чаще всего встречаются модели с более и самый, потому что они удобны для нейтральной речи и описаний.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употребительны составные формы; простые варианты важны, но требуют знания правил и исключений.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для наглядного сравнения моделей в учебной теме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 знакомых жизненных примерах
</a:t>
            </a:r>
            <a:endParaRPr lang="en-US" sz="221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класс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удобно сравнивать предметы и места: парта выше, окно шире, шкаф тяжелее. Такие примеры легко представить, поэтому правило запоминается быстрее и без лишних трудностей.
</a:t>
            </a:r>
            <a:endParaRPr lang="en-US" sz="1342" dirty="0"/>
          </a:p>
        </p:txBody>
      </p:sp>
      <p:sp>
        <p:nvSpPr>
          <p:cNvPr id="9" name="Text 3"/>
          <p:cNvSpPr txBox="1"/>
          <p:nvPr/>
        </p:nvSpPr>
        <p:spPr>
          <a:xfrm>
            <a:off x="2445608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вокруг нас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описании природы часто говорят: дерево выше, ручей уже, день теплее. Подобные сравнения помогают увидеть, как прилагательные делают текст живым и точным.
</a:t>
            </a:r>
            <a:endParaRPr lang="en-US" sz="1342" dirty="0"/>
          </a:p>
        </p:txBody>
      </p:sp>
      <p:sp>
        <p:nvSpPr>
          <p:cNvPr id="10" name="Text 4"/>
          <p:cNvSpPr txBox="1"/>
          <p:nvPr/>
        </p:nvSpPr>
        <p:spPr>
          <a:xfrm>
            <a:off x="4629623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6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удобно показывать на знакомых вещах: велосипед быстрее, суп вкуснее, рюкзак легче. Когда пример взят из обычной жизни, грамматическая форма воспринимается естественно.
</a:t>
            </a:r>
            <a:endParaRPr lang="en-US" sz="1338" dirty="0"/>
          </a:p>
        </p:txBody>
      </p:sp>
      <p:sp>
        <p:nvSpPr>
          <p:cNvPr id="11" name="Text 5"/>
          <p:cNvSpPr txBox="1"/>
          <p:nvPr/>
        </p:nvSpPr>
        <p:spPr>
          <a:xfrm>
            <a:off x="6813651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заметный 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выделения одного объекта среди других подходят формы вроде самый высокий дом или самый тихий уголок. Они показывают не просто отличие, а наивысшую степень признака.
</a:t>
            </a:r>
            <a:endParaRPr lang="en-US" sz="134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 с готовыми ответами
</a:t>
            </a:r>
            <a:endParaRPr lang="en-US" sz="221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20099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 1
</a:t>
            </a:r>
            <a:pPr algn="l" indent="0" marL="0">
              <a:lnSpc>
                <a:spcPct val="115000"/>
              </a:lnSpc>
              <a:buNone/>
            </a:pPr>
            <a:r>
              <a:rPr lang="en-US" sz="6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Умный — умнее — умнейший. Здесь видны исходная, сравнительная и превосходная формы. Такое упражнение помогает запомнить порядок и не путать значение каждой из них.
</a:t>
            </a:r>
            <a:endParaRPr lang="en-US" sz="1338" dirty="0"/>
          </a:p>
        </p:txBody>
      </p:sp>
      <p:sp>
        <p:nvSpPr>
          <p:cNvPr id="9" name="Text 3"/>
          <p:cNvSpPr txBox="1"/>
          <p:nvPr/>
        </p:nvSpPr>
        <p:spPr>
          <a:xfrm>
            <a:off x="2441651" y="20110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 2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Красивый — красивее — красивейший. Первая форма называет признак, вторая сравнивает, а третья показывает его наивысшую степень. Все три слова связаны общим корнем и смыслом.
</a:t>
            </a:r>
            <a:endParaRPr lang="en-US" sz="1294" dirty="0"/>
          </a:p>
        </p:txBody>
      </p:sp>
      <p:sp>
        <p:nvSpPr>
          <p:cNvPr id="10" name="Text 4"/>
          <p:cNvSpPr txBox="1"/>
          <p:nvPr/>
        </p:nvSpPr>
        <p:spPr>
          <a:xfrm>
            <a:off x="4621701" y="201107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 3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Плохой — хуже — худший. Это особая группа форм, которую нужно запомнить отдельно. Она не строится по обычной схеме, но широко используется в речи и текстах.
</a:t>
            </a:r>
            <a:endParaRPr lang="en-US" sz="1342" dirty="0"/>
          </a:p>
        </p:txBody>
      </p:sp>
      <p:sp>
        <p:nvSpPr>
          <p:cNvPr id="11" name="Text 5"/>
          <p:cNvSpPr txBox="1"/>
          <p:nvPr/>
        </p:nvSpPr>
        <p:spPr>
          <a:xfrm>
            <a:off x="6801758" y="201052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 4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сочетания: более высокий и самый добрый. Неверно говорить более выше или самый добрейший, потому что в таких примерах две модели сравнения объединяются без необходимости.
</a:t>
            </a:r>
            <a:endParaRPr lang="en-US" sz="12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таблица значений степеней сравнения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степени сравнения выполняют разные задачи: называют признак, сравнивают его или показывают наивысшую меру. По примеру легко увидеть различие между формами.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степени своё значение: без сравнения, при сопоставлении и при выделении максимального признака.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«Степени сравнения прилагательных»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степенях сравнения прилагательных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помогают говорить точнее и выразительнее. Нужно различать простые и составные формы, помнить исключения и выбирать вариант по смыслу, не смешивая модели в одной фразе.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2026-05-28T05:41:57Z</dcterms:created>
  <dcterms:modified xsi:type="dcterms:W3CDTF">2026-05-28T05:41:57Z</dcterms:modified>
</cp:coreProperties>
</file>