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Kapitel 2: «Aber jetzt ist schon längst wieder Schule»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 школе: предметы, расписание и повседневный немецкий.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 основа повседневного немецкого
</a:t>
            </a:r>
            <a:endParaRPr lang="en-US" sz="278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школы встречается в диалогах, письмах и коротких текстах, поэтому её нужно уметь понимать и использовать. Она помогает говорить о расписании, домашнем задании, друзьях и обычном школьном дне.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941" y="1538539"/>
            <a:ext cx="483900" cy="387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3266" y="2815981"/>
            <a:ext cx="437400" cy="437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89998" y="1517134"/>
            <a:ext cx="483900" cy="430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41686" y="2673276"/>
            <a:ext cx="437400" cy="437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53104" y="4000619"/>
            <a:ext cx="328050" cy="437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по теме главы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7" name="Text 2"/>
          <p:cNvSpPr txBox="1"/>
          <p:nvPr/>
        </p:nvSpPr>
        <p:spPr>
          <a:xfrm>
            <a:off x="1673875" y="130442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учёбы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die Schule, der Schüler и die Schülerin помогают назвать участников и пространство школьной жизни. Они нужны в простых рассказах о том, куда идёт ученик и где проходит обучение.
</a:t>
            </a:r>
            <a:endParaRPr lang="en-US" sz="805" dirty="0"/>
          </a:p>
        </p:txBody>
      </p:sp>
      <p:sp>
        <p:nvSpPr>
          <p:cNvPr id="18" name="Text 3"/>
          <p:cNvSpPr txBox="1"/>
          <p:nvPr/>
        </p:nvSpPr>
        <p:spPr>
          <a:xfrm>
            <a:off x="2821950" y="260700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принадлежности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das Heft, der Stift, das Wörterbuch и der Rucksack обозначают вещи, которые ученик использует каждый день. Они особенно полезны в диалогах о подготовке к урокам и сборе портфеля.
</a:t>
            </a:r>
            <a:endParaRPr lang="en-US" sz="783" dirty="0"/>
          </a:p>
        </p:txBody>
      </p:sp>
      <p:sp>
        <p:nvSpPr>
          <p:cNvPr id="19" name="Text 4"/>
          <p:cNvSpPr txBox="1"/>
          <p:nvPr/>
        </p:nvSpPr>
        <p:spPr>
          <a:xfrm>
            <a:off x="5171932" y="130452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das Fach, der Unterricht и die Lehrerin описывает сам учебный процесс. С этими словами легко говорить о школьных предметах, объяснять расписание и называть, кто ведёт урок.
</a:t>
            </a:r>
            <a:endParaRPr lang="en-US" sz="783" dirty="0"/>
          </a:p>
        </p:txBody>
      </p:sp>
      <p:sp>
        <p:nvSpPr>
          <p:cNvPr id="20" name="Text 5"/>
          <p:cNvSpPr txBox="1"/>
          <p:nvPr/>
        </p:nvSpPr>
        <p:spPr>
          <a:xfrm>
            <a:off x="7100370" y="2464300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дня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lernen, lesen, schreiben, anfangen и aufpassen описывают привычные действия на уроке и дома. Они помогают строить короткие предложения о том, что ученик делает утром, в классе и после школы.
</a:t>
            </a:r>
            <a:endParaRPr lang="en-US" sz="783" dirty="0"/>
          </a:p>
        </p:txBody>
      </p:sp>
      <p:sp>
        <p:nvSpPr>
          <p:cNvPr id="21" name="Text 6"/>
          <p:cNvSpPr txBox="1"/>
          <p:nvPr/>
        </p:nvSpPr>
        <p:spPr>
          <a:xfrm>
            <a:off x="5257113" y="379164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и подготовка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aufstehen, sich vorbereiten, antworten и anfangen связаны с началом дня и работой на уроке. С их помощью можно последовательно рассказать о школьном дне и показать порядок действий.
</a:t>
            </a:r>
            <a:endParaRPr lang="en-US" sz="78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и расписание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день уже записан по часам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Stundenplan помогает увидеть, какие уроки идут один за другим и сколько занятий будет в школе. По нему легко назвать первый урок, самый длинный день и любимый предмет. В речи часто звучат названия: Mathematik, Deutsch, Englisch и Sport.
</a:t>
            </a:r>
            <a:endParaRPr lang="en-US" sz="881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как часть школьной картины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das Fach соединяет урок с конкретным содержанием обучения. Если ученик говорит о Geschichte, Biologie или Kunst, он не только называет предмет, но и показывает, чем занимается в течение недели.
</a:t>
            </a:r>
            <a:endParaRPr lang="en-US" sz="882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как опора для разговора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говорит о расписании, он обычно связывает предметы с днями недели и временем уроков. Так можно кратко объяснить, какие занятия сегодня, что было вчера и какой предмет ожидается завтра.
</a:t>
            </a:r>
            <a:endParaRPr lang="en-US" sz="882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составляется рассказ о школьном дне на немецком
</a:t>
            </a:r>
            <a:endParaRPr lang="en-US" sz="2491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устного ответа: от дня недели к вечерним делам, через уроки и перемены.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время: форма глаголов в школьных ситуациях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теме школы Präsens показывает привычные действия: ученик идёт, читает, пишет, отвечает и готовится к уроку. Такие формы особенно важны, когда нужно рассказать о своём обычном дне без лишних деталей.
</a:t>
            </a:r>
            <a:endParaRPr lang="en-US" sz="1077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и сильные глаголы часто встречаются в одних и тех же фразах: gehen, kommen, lesen, schreiben, sprechen, machen. Их нужно узнавать быстро, потому что они образуют основу почти каждого короткого школьного высказывания.
</a:t>
            </a:r>
            <a:endParaRPr lang="en-US" sz="1042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Отделяемые приставки делают речь точнее: aufstehen, ankommen, mitbringen, vorbereiten, fernsehen. В предложении они помогают показать порядок действий, например что ученик встаёт утром, приходит в школу и заранее готовит вещи.
</a:t>
            </a:r>
            <a:endParaRPr lang="en-US" sz="103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670344"/>
            <a:ext cx="3563700" cy="1802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слова по теме «Школа» и их значение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частотные слова главы помогают говорить о школе без сложных конструкций.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ключевые слова связаны с местом, временем, обязанностями и отдыхом.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главы «Школа», учебный материал раздела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рюкзак и учебные принадлежности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в рюкзаке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Рюкзак, пенал, ручка, карандаш, линейка, учебник и тетрадь — это слова, которые легко связать с реальными предметами. Поэтому они быстро входят в активный словарь ученика.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слова быстро запоминаются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лексика особенно полезна утром, когда нужно собрать вещи и проверить, всё ли готово к урокам. В диалогах эти слова помогают кратко и понятно говорить о подготовке к школе.
</a:t>
            </a:r>
            <a:endParaRPr lang="en-US" sz="111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школьные предметы встречаются чаще всего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отдельные уроки, а их основные группы в школьном расписании.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 точные науки обычно занимают центральное место, а творчество и спорт дополняют учебную неделю.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лексики темы «Школа» в учебных материалах
</a:t>
            </a:r>
            <a:endParaRPr lang="en-US" sz="96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и нелюбимые предметы: как это сказать по-немецки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выражения симпатии и антипатии чаще всего используют gefallen и mögen. Эти конструкции позволяют сказать о предмете коротко и естественно, не строя длинных объяснений.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Deutsch gefällt mir, Ich mag Sport и Mathe gefällt mir nicht подходят для разговора на уроке и в письменных упражнениях. Они сразу показывают, что именно нравится или вызывает трудность.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уточнить оценку, удобно добавлять прилагательные leicht, schwer, interessant, langweilig, wichtig и nützlich. Так ответ становится точнее и помогает объяснить своё мнение о предмете.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особенно полезны в парной работе и мини-диалогах. С их помощью ученик может не только назвать любимый предмет, но и кратко сказать, почему он ему подходит или не подходит.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выполнить типичное задание по немецкому языку
</a:t>
            </a:r>
            <a:endParaRPr lang="en-US" sz="2535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работы с учебным заданием по теме «Школа»: от чтения инструкции до проверки порядка слов и готового ответа.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9675" y="2011314"/>
            <a:ext cx="529800" cy="42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9465" y="2184339"/>
            <a:ext cx="455963" cy="5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1745" y="3346045"/>
            <a:ext cx="455963" cy="5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9" y="3446120"/>
            <a:ext cx="521100" cy="5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в школьной ситуации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 контакт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диалоге важно начать разговор вежливо и коротко. Приветствие помогает сразу показать доброжелательный тон и подготовить собеседника к вопросу, просьбе или уточнению.
</a:t>
            </a:r>
            <a:endParaRPr lang="en-US" sz="940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 расписании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нужно быстро узнать, какой урок сейчас или что будет сегодня. Такие реплики помогают ориентироваться в школьном дне и понимать, как проходит занятие.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ученик может попросить тетрадь, объяснение или поддержку. Краткая вежливая просьба делает общение спокойным, а ответ собеседника обычно тоже звучит очень просто.
</a:t>
            </a:r>
            <a:endParaRPr lang="en-US" sz="940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домашнего 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часть разговора — проверить, что именно задали на дом. Это помогает не перепутать задание, вовремя подготовиться и правильно закончить школьный день.
</a:t>
            </a:r>
            <a:endParaRPr lang="en-US" sz="10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ритма дня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приходит в школу по расписанию и сразу попадает в знакомую обстановку: коридор, класс, доска, парты. На стене может висеть план уроков, а в руках — Schultasche и Hausaufgabenheft. Такой фон помогает понять, как устроен школьный день.
</a:t>
            </a:r>
            <a:endParaRPr lang="en-US" sz="804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как часть школьной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Pause ученики выходят на Pausenhof, разговаривают с друзьями и готовятся к следующему уроку. В текстах учебника это место часто связано с короткими диалогами и повседневными словами, которые легко встретить в реальной школе.
</a:t>
            </a:r>
            <a:endParaRPr lang="en-US" sz="798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остаются дела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занятия заканчиваются, школьная жизнь не останавливается. Дома нужно открыть тетради, проверить Schulfächer и записать задание. Именно поэтому темы про школу в немецком языке связаны не только с уроком, но и с вечерним распорядком.
</a:t>
            </a:r>
            <a:endParaRPr lang="en-US" sz="804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 в Германии: повседневные детали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лучше запоминать немецкие слова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работают короткие повторения, если слово встречается и глазами, и на слух, и в собственной фразе.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полезными выглядят регулярные карточки и составление предложений: они соединяют повторение, смысл и практику употребления.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и методика повторения лексики в школьной практике; дата не указана.
</a:t>
            </a:r>
            <a:endParaRPr lang="en-US" sz="7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499861"/>
            <a:ext cx="3408600" cy="18346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полезных фраз для темы «Школа»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готовые выражения, которые удобно использовать в ответах, диалогах и коротких рассказах о школьной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покрывают главные школьные ситуации: дорогу в школу, расписание, домашнюю работу, предпочтения и просьбы о помощи.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главы и типовые фразы по теме «Schule».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191" y="1513399"/>
            <a:ext cx="437400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0016" y="2819615"/>
            <a:ext cx="483900" cy="430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0585" y="1513501"/>
            <a:ext cx="382725" cy="437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18436" y="2698416"/>
            <a:ext cx="483900" cy="3871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75179" y="4025759"/>
            <a:ext cx="483900" cy="38712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и порядок в классе
</a:t>
            </a:r>
            <a:endParaRPr lang="en-US" sz="2767" dirty="0"/>
          </a:p>
        </p:txBody>
      </p:sp>
      <p:sp>
        <p:nvSpPr>
          <p:cNvPr id="16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7" name="Text 2"/>
          <p:cNvSpPr txBox="1"/>
          <p:nvPr/>
        </p:nvSpPr>
        <p:spPr>
          <a:xfrm>
            <a:off x="1673875" y="130442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Приходить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Пунктуальность помогает не пропускать начало урока и сразу включаться в работу. В школьных текстах это один из самых простых и важных признаков ответственного ученика.
</a:t>
            </a:r>
            <a:endParaRPr lang="en-US" sz="783" dirty="0"/>
          </a:p>
        </p:txBody>
      </p:sp>
      <p:sp>
        <p:nvSpPr>
          <p:cNvPr id="18" name="Text 3"/>
          <p:cNvSpPr txBox="1"/>
          <p:nvPr/>
        </p:nvSpPr>
        <p:spPr>
          <a:xfrm>
            <a:off x="2821950" y="260700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внимательным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 нужна, чтобы понимать задание, замечать новые слова и следить за ходом урока. Для ученика это помогает избежать ошибок и быстрее реагировать на вопросы.
</a:t>
            </a:r>
            <a:endParaRPr lang="en-US" sz="802" dirty="0"/>
          </a:p>
        </p:txBody>
      </p:sp>
      <p:sp>
        <p:nvSpPr>
          <p:cNvPr id="19" name="Text 4"/>
          <p:cNvSpPr txBox="1"/>
          <p:nvPr/>
        </p:nvSpPr>
        <p:spPr>
          <a:xfrm>
            <a:off x="5171932" y="130452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тихо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речь поддерживает порядок в классе и не мешает другим слушать объяснение учителя. Это слово часто связано с уважением к общему учебному пространству.
</a:t>
            </a:r>
            <a:endParaRPr lang="en-US" sz="835" dirty="0"/>
          </a:p>
        </p:txBody>
      </p:sp>
      <p:sp>
        <p:nvSpPr>
          <p:cNvPr id="20" name="Text 5"/>
          <p:cNvSpPr txBox="1"/>
          <p:nvPr/>
        </p:nvSpPr>
        <p:spPr>
          <a:xfrm>
            <a:off x="7100370" y="2464300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к уроку включает тетрадь, учебник и нужные принадлежности. Когда ученик подготовлен, работа проходит спокойнее, а класс легче поддерживает общий порядок.
</a:t>
            </a:r>
            <a:endParaRPr lang="en-US" sz="839" dirty="0"/>
          </a:p>
        </p:txBody>
      </p:sp>
      <p:sp>
        <p:nvSpPr>
          <p:cNvPr id="21" name="Text 6"/>
          <p:cNvSpPr txBox="1"/>
          <p:nvPr/>
        </p:nvSpPr>
        <p:spPr>
          <a:xfrm>
            <a:off x="5257113" y="379164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вежливым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обращения к одноклассникам и учителю делают общение дружелюбным. В школьной теме это важная часть поведения, а не только отдельное слово из словаря.
</a:t>
            </a:r>
            <a:endParaRPr lang="en-US" sz="80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учиться без лишнего стресса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спокойного учебного дня важны сон, понятный распорядок и заранее распределённые дела. Когда домашнее задание не откладывается, остаётся больше времени на отдых и восстановление сил.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паузы между заданиями помогают не уставать и лучше сосредоточиться. Если рядом есть план, часы и тихое рабочее место, учёба становится более предсказуемой и менее напряжённой.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развивает тема «Школа» на немецком языке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особенно полезна для тренировки коротких ответов и понимания знакомых слов в простых текстах.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заметно укрепляются словарь и умение строить предложения в настоящем времени; остальные навыки развиваются через практику в контексте.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главы и типовые учебные задания по теме «Schule».
</a:t>
            </a:r>
            <a:endParaRPr lang="en-US" sz="85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главы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Школьные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осваивает основную лексику: предметы, принадлежности, расписание и простые действия, которые постоянно встречаются в школе.
</a:t>
            </a:r>
            <a:endParaRPr lang="en-US" sz="1064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Простые высказывания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эти слова соединяются в короткие фразы в настоящем времени, чтобы рассказать о своём дне, уроках, домашнем задании и предпочтениях.
</a:t>
            </a:r>
            <a:endParaRPr lang="en-US" sz="1110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Общение на уроке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тема помогает вести маленькие диалоги, задавать вопросы, просить о помощи и уверенно говорить о школьной жизни по-немецки.
</a:t>
            </a:r>
            <a:endParaRPr lang="en-US" sz="112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 становится языком школьных ситуаций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помогает говорить о школе естественно: называть предметы, понимать расписание, спрашивать о задании и строить вежливые короткие диалоги в настоящем времени.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2026-05-25T03:01:23Z</dcterms:created>
  <dcterms:modified xsi:type="dcterms:W3CDTF">2026-05-25T03:01:23Z</dcterms:modified>
</cp:coreProperties>
</file>