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Покупательная способность: почему одни и те же деньги покупают разное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одинаковая сумма со временем покупает меньше?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Покупательная способность в повседневной жизни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Покупательная способность показывает, насколько хватает денег на еду, транспорт, одежду, учебные товары и досуг. Номинальная сумма может не меняться, но реальная жизнь становится дороже из-за роста цен, особенно заметного для школьных расходов и карманных денег.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52" y="1375224"/>
            <a:ext cx="261000" cy="2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52" y="2028432"/>
            <a:ext cx="261000" cy="26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827" y="2688930"/>
            <a:ext cx="206550" cy="275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652" y="3363817"/>
            <a:ext cx="261000" cy="261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652" y="4031517"/>
            <a:ext cx="261000" cy="261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факторы, влияющие на покупательную способность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1110900" y="1285175"/>
            <a:ext cx="31011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заработок растёт медленнее цен, реальная покупательная способность снижается. Важно не только сколько денег человек получает, но и сколько товаров и услуг он может на них приобрести.
</a:t>
            </a:r>
            <a:endParaRPr lang="en-US" sz="738" dirty="0"/>
          </a:p>
        </p:txBody>
      </p:sp>
      <p:sp>
        <p:nvSpPr>
          <p:cNvPr id="17" name="Text 3"/>
          <p:cNvSpPr txBox="1"/>
          <p:nvPr/>
        </p:nvSpPr>
        <p:spPr>
          <a:xfrm>
            <a:off x="1110900" y="19528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постепенно уменьшает ценность денег. Даже умеренная инфляция заметно влияет на бюджет, если она длится долго и затрагивает повседневные покупки, которые совершаются регулярно.
</a:t>
            </a:r>
            <a:endParaRPr lang="en-US" sz="738" dirty="0"/>
          </a:p>
        </p:txBody>
      </p:sp>
      <p:sp>
        <p:nvSpPr>
          <p:cNvPr id="18" name="Text 4"/>
          <p:cNvSpPr txBox="1"/>
          <p:nvPr/>
        </p:nvSpPr>
        <p:spPr>
          <a:xfrm>
            <a:off x="1110900" y="26205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обязательные платежи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часть дохода уходит на налоги, кредиты, аренду и коммунальные услуги, тем меньше остаётся свободных средств. Это ограничивает выбор и снижает финансовую гибкость семьи.
</a:t>
            </a:r>
            <a:endParaRPr lang="en-US" sz="738" dirty="0"/>
          </a:p>
        </p:txBody>
      </p:sp>
      <p:sp>
        <p:nvSpPr>
          <p:cNvPr id="19" name="Text 5"/>
          <p:cNvSpPr txBox="1"/>
          <p:nvPr/>
        </p:nvSpPr>
        <p:spPr>
          <a:xfrm>
            <a:off x="1110900" y="3288279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валют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обменного курса влияет на импортные товары, технику, лекарства и сырьё. При ослаблении национальной валюты многие покупки становятся дороже, даже если внутренние доходы не изменились.
</a:t>
            </a:r>
            <a:endParaRPr lang="en-US" sz="707" dirty="0"/>
          </a:p>
        </p:txBody>
      </p:sp>
      <p:sp>
        <p:nvSpPr>
          <p:cNvPr id="20" name="Text 6"/>
          <p:cNvSpPr txBox="1"/>
          <p:nvPr/>
        </p:nvSpPr>
        <p:spPr>
          <a:xfrm>
            <a:off x="1110900" y="3955981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расходов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основная часть бюджета уходит на жильё, питание и транспорт, возможности для сбережений и необязательных покупок сокращаются. В этом случае покупательная способность ощущается особенно остро.
</a:t>
            </a:r>
            <a:endParaRPr lang="en-US" sz="73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 рост реального дохода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росте номинального дохода покупательная способность может снижаться, если цены растут быстрее.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инфляции 10% и росте дохода 6% реальная покупательная способность падает примерно на 4%.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расчёта, период условный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инфляция проявляется в повседневной жизни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563075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дорожают первыми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на хлеб и молоко особенно заметен, потому что эти покупки совершаются регулярно. Даже небольшое удорожание быстро влияет на семейный бюджет и снижает ощущение доступности.
</a:t>
            </a:r>
            <a:endParaRPr lang="en-US" sz="775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97317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в школе становится дороже
</a:t>
            </a:r>
            <a:pPr algn="l" indent="0" marL="0">
              <a:lnSpc>
                <a:spcPct val="115000"/>
              </a:lnSpc>
              <a:buNone/>
            </a:pPr>
            <a:r>
              <a:rPr lang="en-US" sz="3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растёт стоимость школьного питания, учащиеся и родители чувствуют это почти сразу. Такие расходы кажутся небольшими по отдельности, но за месяц они заметно увеличивают общую сумму.
</a:t>
            </a:r>
            <a:endParaRPr lang="en-US" sz="810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831560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Проезд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3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стоимости проезда и мобильных услуг сокращает деньги, которые остаются на другие нужды. Для школьника это означает меньше свободы в выборе дополнительных покупок и развлечений.
</a:t>
            </a:r>
            <a:endParaRPr lang="en-US" sz="769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65798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мелкие 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обычные вещи, такие как одежда или канцелярия, становятся менее доступными при росте цен. Номинально карманные деньги остаются прежними, но купить на них можно меньше.
</a:t>
            </a:r>
            <a:endParaRPr lang="en-US" sz="795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0040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Незаметные проценты
</a:t>
            </a:r>
            <a:pPr algn="l" indent="0" marL="0">
              <a:lnSpc>
                <a:spcPct val="115000"/>
              </a:lnSpc>
              <a:buNone/>
            </a:pPr>
            <a:r>
              <a:rPr lang="en-US" sz="3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цены растут на несколько процентов, это кажется незначительным. Однако для товаров первой необходимости такой рост сильнее ощущается, чем небольшое увеличение дохода или карманных денег.
</a:t>
            </a:r>
            <a:endParaRPr lang="en-US" sz="7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Номинальный доход и реальные возможности: простое сравнение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одинаковый доход даёт разный результат после обязательных расходов.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фиксированные расходы уменьшают покупательную способность даже при стабильном доходе.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семейного бюджета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бюджет как центр покупательной способности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99" y="1833092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членов семьи и детей, тем выше суммарные повседневные расходы. Один и тот же доход при разном размере семьи даёт совершенно разные возможности.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82380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проживания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крупном городе расходы на жильё, транспорт и услуги обычно выше, чем в небольшом населённом пункте. Поэтому одинаковая зарплата может ощущаться по-разному.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800568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Кредиты и другие обязательные выплаты уменьшают сумму, которую семья может тратить свободно. Чем больше долгов, тем слабее финансовая устойчивость и ниже запас манёвра.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18754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и необязательные траты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оценки бюджета важно разделять необходимые расходы и те, от которых можно отказаться. Именно эта разница показывает, сколько денег остаётся на выбор и накопления.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7036947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учёт расходов помогает увидеть, куда уходит доход и что можно изменить. Без такого анализа семья часто недооценивает реальные ограничения покупательной способности.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покупательная способность со временем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доход, расходы, цены, кредиты и сбережения влияют на реальные возможности покупки.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покупательной способности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зарплат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регионах доходы могут сильно отличаться. Более высокая зарплата в крупном городе не всегда означает больший уровень жизни, если расходы там значительно выше.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на жильё
</a:t>
            </a:r>
            <a:pPr algn="l" indent="0" marL="0">
              <a:lnSpc>
                <a:spcPct val="115000"/>
              </a:lnSpc>
              <a:buNone/>
            </a:pPr>
            <a:r>
              <a:rPr lang="en-US" sz="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Аренда и коммунальные платежи часто определяют основную нагрузку на бюджет. В городах с дорогим жильём часть дохода уходит на базовые нужды быстрее, чем в небольших населённых пунктах.
</a:t>
            </a:r>
            <a:endParaRPr lang="en-US" sz="957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повседневные расходы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местах дешевле ездить и покупать товары, в других дороже. Эти различия меняют реальную ценность одного и того же дохода сильнее, чем кажется на первый взгляд.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более низких ценах покупательная способность может оставаться ограниченной, если выбор вакансий невелик. Поэтому важно учитывать не только стоимость жизни, но и доступность работы.
</a:t>
            </a:r>
            <a:endParaRPr lang="en-US" sz="9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расходы занимают большую часть бюджета?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расходов показывает, насколько мало средств остаётся после обязательных платежей и как это влияет на свободу выбора.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еды и жилья, тем меньше остаётся на накопления, досуг и непредвиденные траты.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структуры семейного бюджета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687" y="2611200"/>
            <a:ext cx="2622162" cy="20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4348" y="2611200"/>
            <a:ext cx="2622162" cy="2084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одна и та же сумма покупает меньше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готовые товары, но и 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курса влияет и на комплектующие, поэтому меняются цены не только на смартфоны и ноутбуки, но и на машины, бытовую технику, лекарства. Даже если товар собран внутри страны, его себестоимость часто зависит от импорта.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Полка в магазине меняется первой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витрине остаются те же товары, но ценники уже другие: электроника, одежда и косметика дорожают заметнее всего. Когда национальная валюта слабеет, импорт становится дороже, и привычная покупка требует большей части дохода.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покупки превращаются в 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покупателя скачок цены на хлеб, крем или джинсы кажется небольшим, но он показывает общий сдвиг в расходах. Если доходы растут медленнее, чем импортные цены, реальная покупательная способность снижается почти незаметно, но постоянно.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61586"/>
            <a:ext cx="244200" cy="217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0199" y="1341119"/>
            <a:ext cx="225750" cy="2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095" y="3098354"/>
            <a:ext cx="225750" cy="2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88261" y="3098351"/>
            <a:ext cx="209625" cy="2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48549" y="1341101"/>
            <a:ext cx="161250" cy="258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покупательная способность ощущается старшеклассником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школу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Проезд кажется мелкой тратой, пока стоимость билета не растёт быстрее карманных денег. Тогда даже ежедневная дорога начинает занимать заметную долю бюджета.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и перекусы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 школе и после уроков быстро показывает, хватает ли денег на базовые нужды. Когда цены на еду растут, приходится выбирать более дешёвые варианты.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Учебники, тетради, распечатки и подготовка к экзаменам напрямую зависят от бюджета семьи. При росте цен снижается возможность покупать всё нужное без отказа от другого.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курсы, репетиторы и культурные занятия становятся доступнее только при запасе средств. Когда цены растут быстрее доходов, именно эти возможности сокращаются первыми.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5236296" y="179508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интернет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связь, тариф и интернет нужны для учёбы, общения и поиска информации. Если они дорожают, свободных денег остаётся меньше, хотя расходы выглядят привычно.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рост дохода действительно улучшает жизнь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простых сценария показывают разницу между номинальным ростом и реальным результатом для семейного бюджета.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сравнивать доход не сам по себе, а с инфляцией. Если цены растут быстрее зарплаты, реальные возможности семьи не улучшаются, даже при формальном повышении дохода.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семейного бюджета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сбережения защищают покупательную способность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хранения денег по-разному реагируют на инфляцию: часть средств просто теряет стоимость, а доходность по вкладам и ценным бумагам может частично компенсировать рост цен.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Наличные защищают хуже всего. Инструменты с доходностью снижают потери, но не гарантируют полную сохранность реальной стоимости денег.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оценка на основе общего принципа влияния инфляции на сбережения
</a:t>
            </a:r>
            <a:endParaRPr lang="en-US" sz="6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кредит сначала расширяет, а потом сокращает возможности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 позволяет сразу получить нужный товар или услугу, не откладывая покупку на месяцы. Это временно расширяет возможности семьи.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Ежемесячный платёж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часть дохода уходит на обязательные выплаты. Чем выше процент, тем сильнее уменьшается сумма, доступная для текущих расходов.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гибкости бюджета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нескольких кредитах семье труднее реагировать на неожиданные траты, потому что деньги уже распределены на будущие платежи.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резервов мало, кредит может вытеснить отпуск, кружки, накопления и даже важные покупки. В итоге реальная свобода выбора становится меньше.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семьи защищают бюджет от потери покупательной способности
</a:t>
            </a:r>
            <a:endParaRPr lang="en-US" sz="184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финансовых решений, которые помогают снизить влияние роста цен и избежать лишних долгов.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потребительских цен: что он показывает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Корзина товаров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ИПЦ измеряет, как меняется стоимость фиксированного набора товаров и услуг с течением времени. Благодаря этому можно увидеть не отдельную цену, а общую динамику жизни семьи.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доходами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по себе процент инфляции мало говорит о положении человека. Важно сопоставить ИПЦ с ростом доходов, чтобы понять, стало ли жить легче или труднее.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расходы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семьи особенно значимы продукты, проезд, лекарства и коммунальные платежи. Если эти статьи дорожают быстрее зарплаты, покупательная способность снижается даже без резких изменений в доходе.
</a:t>
            </a:r>
            <a:endParaRPr lang="en-US" sz="881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ИПЦ помогает не только экономистам, но и обычным людям оценивать, хватает ли денег на привычный уровень жизни. Это полезный ориентир для бюджета и сбережений.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и низкая покупательная способность: сравнение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сценариями хорошо видна в структуре бюджета: при высоких обязательных расходах даже при доходе остаётся мало пространства для выбора и накоплений.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доля обязательных расходов, тем выше финансовая устойчивость семьи. Главный показатель здесь — не только доход, но и его распределение.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сравнительное моделирование семейного бюджета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52" y="2028432"/>
            <a:ext cx="261000" cy="26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602" y="2696130"/>
            <a:ext cx="261000" cy="261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652" y="3363817"/>
            <a:ext cx="261000" cy="261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652" y="4031517"/>
            <a:ext cx="261000" cy="261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когда покупательная способность падает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1110900" y="1285175"/>
            <a:ext cx="31011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более дешёвым товарам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начинают выбирать более доступные продукты и вещи, сравнивая цену прежде всего с необходимостью. Это помогает экономить, но часто снижает качество привычного потребления.
</a:t>
            </a:r>
            <a:endParaRPr lang="en-US" sz="738" dirty="0"/>
          </a:p>
        </p:txBody>
      </p:sp>
      <p:sp>
        <p:nvSpPr>
          <p:cNvPr id="17" name="Text 3"/>
          <p:cNvSpPr txBox="1"/>
          <p:nvPr/>
        </p:nvSpPr>
        <p:spPr>
          <a:xfrm>
            <a:off x="1110900" y="19528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Отложенные 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траты — техника, одежда, поездки — переносятся на позже. Люди ждут лучшего момента, потому что текущий бюджет уже не позволяет купить всё сразу.
</a:t>
            </a:r>
            <a:endParaRPr lang="en-US" sz="738" dirty="0"/>
          </a:p>
        </p:txBody>
      </p:sp>
      <p:sp>
        <p:nvSpPr>
          <p:cNvPr id="18" name="Text 4"/>
          <p:cNvSpPr txBox="1"/>
          <p:nvPr/>
        </p:nvSpPr>
        <p:spPr>
          <a:xfrm>
            <a:off x="1110900" y="26205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расходов на досуг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Развлечения, кафе, подписки и хобби сокращаются в первую очередь. Эти статьи легче всего убрать, но вместе с ними уменьшается качество повседневной жизни.
</a:t>
            </a:r>
            <a:endParaRPr lang="en-US" sz="738" dirty="0"/>
          </a:p>
        </p:txBody>
      </p:sp>
      <p:sp>
        <p:nvSpPr>
          <p:cNvPr id="19" name="Text 5"/>
          <p:cNvSpPr txBox="1"/>
          <p:nvPr/>
        </p:nvSpPr>
        <p:spPr>
          <a:xfrm>
            <a:off x="1110900" y="3288279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замен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Покупатели сравнивают бренды, берут аналоги и ищут скидки. Поведение становится более осторожным, потому что каждая ошибка сильнее влияет на семейные финансы.
</a:t>
            </a:r>
            <a:endParaRPr lang="en-US" sz="738" dirty="0"/>
          </a:p>
        </p:txBody>
      </p:sp>
      <p:sp>
        <p:nvSpPr>
          <p:cNvPr id="20" name="Text 6"/>
          <p:cNvSpPr txBox="1"/>
          <p:nvPr/>
        </p:nvSpPr>
        <p:spPr>
          <a:xfrm>
            <a:off x="1110900" y="3955981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тратят меньше, снижается спрос в магазинах и сфере услуг. Это замедляет оборот торговли, а бизнесу становится труднее расти и нанимать работников.
</a:t>
            </a:r>
            <a:endParaRPr lang="en-US" sz="7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важны не цифрой, а реальными возможностями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Покупательная способность показывает, что значение имеет не только сумма дохода, но и цены, налоги, долги и бюджетные решения. Понимание этих связей помогает принимать более разумные финансовые решения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2026-05-31T16:45:56Z</dcterms:created>
  <dcterms:modified xsi:type="dcterms:W3CDTF">2026-05-31T16:45:56Z</dcterms:modified>
</cp:coreProperties>
</file>