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slideLayout" Target="../slideLayouts/slideLayout1.xml"/><Relationship Id="rId1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jpeg"/><Relationship Id="rId4" Type="http://schemas.openxmlformats.org/officeDocument/2006/relationships/image" Target="../media/image-8-4.png"/><Relationship Id="rId5" Type="http://schemas.openxmlformats.org/officeDocument/2006/relationships/image" Target="../media/image-8-5.jpeg"/><Relationship Id="rId6" Type="http://schemas.openxmlformats.org/officeDocument/2006/relationships/image" Target="../media/image-8-6.png"/><Relationship Id="rId7" Type="http://schemas.openxmlformats.org/officeDocument/2006/relationships/image" Target="../media/image-8-7.jpe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image" Target="../media/image-17-7.jpeg"/><Relationship Id="rId8" Type="http://schemas.openxmlformats.org/officeDocument/2006/relationships/image" Target="../media/image-17-8.png"/><Relationship Id="rId9" Type="http://schemas.openxmlformats.org/officeDocument/2006/relationships/image" Target="../media/image-17-9.jpeg"/><Relationship Id="rId10" Type="http://schemas.openxmlformats.org/officeDocument/2006/relationships/image" Target="../media/image-17-10.png"/><Relationship Id="rId11" Type="http://schemas.openxmlformats.org/officeDocument/2006/relationships/slideLayout" Target="../slideLayouts/slideLayout1.xml"/><Relationship Id="rId1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264800" y="50"/>
            <a:ext cx="28781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903950" y="777900"/>
            <a:ext cx="4204500" cy="4098600"/>
          </a:xfrm>
          <a:prstGeom prst="rect">
            <a:avLst/>
          </a:prstGeom>
          <a:noFill/>
          <a:ln/>
        </p:spPr>
        <p:txBody>
          <a:bodyPr wrap="square" lIns="0" tIns="0" rIns="0" bIns="0" rtlCol="0" anchor="ctr"/>
          <a:lstStyle/>
          <a:p>
            <a:pPr algn="l" indent="0" marL="0">
              <a:lnSpc>
                <a:spcPct val="100000"/>
              </a:lnSpc>
              <a:buNone/>
            </a:pPr>
            <a:r>
              <a:rPr lang="en-US" sz="3800" b="1" dirty="0">
                <a:solidFill>
                  <a:srgbClr val="B62D04"/>
                </a:solidFill>
                <a:latin typeface="Arial" pitchFamily="34" charset="0"/>
                <a:ea typeface="Arial" pitchFamily="34" charset="-122"/>
                <a:cs typeface="Arial" pitchFamily="34" charset="-120"/>
              </a:rPr>
              <a:t>Обзор строения и функций органов цветкового растения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Пять основных органов выполняют важные задачи для роста и размножения растений.
</a:t>
            </a:r>
            <a:endParaRPr lang="en-US" sz="3800" dirty="0"/>
          </a:p>
        </p:txBody>
      </p:sp>
      <p:sp>
        <p:nvSpPr>
          <p:cNvPr id="6" name="Text 1"/>
          <p:cNvSpPr txBox="1"/>
          <p:nvPr/>
        </p:nvSpPr>
        <p:spPr>
          <a:xfrm>
            <a:off x="1903950" y="217325"/>
            <a:ext cx="4204500" cy="389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62500" y="1055225"/>
            <a:ext cx="3974400" cy="3912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650850" y="1375825"/>
            <a:ext cx="3677700" cy="32175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Цветковые растения составляют около 90 % всех видов растений и обеспечивают кислород, пищу, сырьё для разных отраслей и важны для поддержания биоразнообразия.
</a:t>
            </a:r>
            <a:endParaRPr lang="en-US" sz="1400" dirty="0"/>
          </a:p>
        </p:txBody>
      </p:sp>
      <p:sp>
        <p:nvSpPr>
          <p:cNvPr id="6" name="Text 1"/>
          <p:cNvSpPr txBox="1"/>
          <p:nvPr/>
        </p:nvSpPr>
        <p:spPr>
          <a:xfrm>
            <a:off x="650850" y="402000"/>
            <a:ext cx="7752300" cy="375900"/>
          </a:xfrm>
          <a:prstGeom prst="rect">
            <a:avLst/>
          </a:prstGeom>
          <a:noFill/>
          <a:ln/>
        </p:spPr>
        <p:txBody>
          <a:bodyPr wrap="square" lIns="0" tIns="0" rIns="0" bIns="0" rtlCol="0" anchor="ctr"/>
          <a:lstStyle/>
          <a:p>
            <a:pPr algn="l" indent="0" marL="0">
              <a:lnSpc>
                <a:spcPct val="100000"/>
              </a:lnSpc>
              <a:buNone/>
            </a:pPr>
            <a:r>
              <a:rPr lang="en-US" sz="2067" b="1" dirty="0">
                <a:solidFill>
                  <a:srgbClr val="3850A4"/>
                </a:solidFill>
                <a:latin typeface="Arial" pitchFamily="34" charset="0"/>
                <a:ea typeface="Arial" pitchFamily="34" charset="-122"/>
                <a:cs typeface="Arial" pitchFamily="34" charset="-120"/>
              </a:rPr>
              <a:t>Роль цветковых растений в экосистемах и жизни человека
</a:t>
            </a:r>
            <a:endParaRPr lang="en-US" sz="2067" dirty="0"/>
          </a:p>
        </p:txBody>
      </p:sp>
      <p:sp>
        <p:nvSpPr>
          <p:cNvPr id="7"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0850"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Корень — это подземный орган, укрепляющий растение в почве и обеспечивающий поглощение воды и минеральных веществ из грунта для питания.
</a:t>
            </a:r>
            <a:endParaRPr lang="en-US" sz="1400" dirty="0"/>
          </a:p>
        </p:txBody>
      </p:sp>
      <p:sp>
        <p:nvSpPr>
          <p:cNvPr id="5" name="Text 1"/>
          <p:cNvSpPr txBox="1"/>
          <p:nvPr/>
        </p:nvSpPr>
        <p:spPr>
          <a:xfrm>
            <a:off x="410850" y="296047"/>
            <a:ext cx="8299800" cy="5013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Корень: строение и основные функции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3</a:t>
            </a:r>
            <a:endParaRPr lang="en-US" sz="1000" dirty="0"/>
          </a:p>
        </p:txBody>
      </p:sp>
      <p:sp>
        <p:nvSpPr>
          <p:cNvPr id="7" name="Text 3"/>
          <p:cNvSpPr txBox="1"/>
          <p:nvPr/>
        </p:nvSpPr>
        <p:spPr>
          <a:xfrm>
            <a:off x="3419548"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Строение корня включает главный корень, ответвления — боковые корни, а также корневые волоски для увеличения поверхности всасывания.
</a:t>
            </a:r>
            <a:endParaRPr lang="en-US" sz="1400" dirty="0"/>
          </a:p>
        </p:txBody>
      </p:sp>
      <p:sp>
        <p:nvSpPr>
          <p:cNvPr id="8" name="Text 4"/>
          <p:cNvSpPr txBox="1"/>
          <p:nvPr/>
        </p:nvSpPr>
        <p:spPr>
          <a:xfrm>
            <a:off x="6415375"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Существуют два основных типа корней — стержневой с выраженным главным корнем и мочковатый, состоящий из множества корней одинаковой толщины.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52992" y="1292083"/>
            <a:ext cx="3704100" cy="263338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4</a:t>
            </a:r>
            <a:endParaRPr lang="en-US" sz="1000" dirty="0"/>
          </a:p>
        </p:txBody>
      </p:sp>
      <p:sp>
        <p:nvSpPr>
          <p:cNvPr id="6" name="Text 1"/>
          <p:cNvSpPr txBox="1"/>
          <p:nvPr/>
        </p:nvSpPr>
        <p:spPr>
          <a:xfrm>
            <a:off x="1308250" y="1291175"/>
            <a:ext cx="3373800" cy="1212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Стержневая корневая система характеризуется одним крупным главным корнем с отходящими боковыми ветвями, как у моркови и фасоли.
</a:t>
            </a:r>
            <a:endParaRPr lang="en-US" sz="1400" dirty="0"/>
          </a:p>
        </p:txBody>
      </p:sp>
      <p:sp>
        <p:nvSpPr>
          <p:cNvPr id="7" name="Text 2"/>
          <p:cNvSpPr txBox="1"/>
          <p:nvPr/>
        </p:nvSpPr>
        <p:spPr>
          <a:xfrm>
            <a:off x="645575" y="381000"/>
            <a:ext cx="7746900" cy="4338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Типы корневых систем у цветковых растений
</a:t>
            </a:r>
            <a:endParaRPr lang="en-US" sz="2400" dirty="0"/>
          </a:p>
        </p:txBody>
      </p:sp>
      <p:sp>
        <p:nvSpPr>
          <p:cNvPr id="8" name="Text 3"/>
          <p:cNvSpPr txBox="1"/>
          <p:nvPr/>
        </p:nvSpPr>
        <p:spPr>
          <a:xfrm>
            <a:off x="1308250" y="2714377"/>
            <a:ext cx="3373800" cy="1212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Мочковатая корневая система состоит из большого количества примерно одинаковых по толщине корней, распространена у пшеницы и лука.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099880" y="1581445"/>
            <a:ext cx="233100" cy="233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366267" y="1602235"/>
            <a:ext cx="239400" cy="1915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1096730" y="3428545"/>
            <a:ext cx="239400" cy="212800"/>
          </a:xfrm>
          <a:prstGeom prst="rect">
            <a:avLst/>
          </a:prstGeom>
        </p:spPr>
      </p:pic>
      <p:sp>
        <p:nvSpPr>
          <p:cNvPr id="12"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5</a:t>
            </a:r>
            <a:endParaRPr lang="en-US" sz="1000" dirty="0"/>
          </a:p>
        </p:txBody>
      </p:sp>
      <p:sp>
        <p:nvSpPr>
          <p:cNvPr id="13" name="Text 1"/>
          <p:cNvSpPr txBox="1"/>
          <p:nvPr/>
        </p:nvSpPr>
        <p:spPr>
          <a:xfrm>
            <a:off x="608600" y="179300"/>
            <a:ext cx="7917900" cy="7506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Видоизменения корней и их роль
</a:t>
            </a:r>
            <a:endParaRPr lang="en-US" sz="2400" dirty="0"/>
          </a:p>
        </p:txBody>
      </p:sp>
      <p:sp>
        <p:nvSpPr>
          <p:cNvPr id="14" name="Text 2"/>
          <p:cNvSpPr txBox="1"/>
          <p:nvPr/>
        </p:nvSpPr>
        <p:spPr>
          <a:xfrm>
            <a:off x="1823124" y="127997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Корнеплоды
</a:t>
            </a:r>
            <a:endParaRPr lang="en-US" sz="1300" dirty="0"/>
          </a:p>
        </p:txBody>
      </p:sp>
      <p:sp>
        <p:nvSpPr>
          <p:cNvPr id="15" name="Text 3"/>
          <p:cNvSpPr txBox="1"/>
          <p:nvPr/>
        </p:nvSpPr>
        <p:spPr>
          <a:xfrm>
            <a:off x="1823050" y="1632575"/>
            <a:ext cx="2308800" cy="7755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Запасающие корни, как у моркови и свёклы, предназначены для накопления питательных веществ, поддерживая растение в неблагоприятных условиях.
</a:t>
            </a:r>
            <a:endParaRPr lang="en-US" sz="1100" dirty="0"/>
          </a:p>
        </p:txBody>
      </p:sp>
      <p:sp>
        <p:nvSpPr>
          <p:cNvPr id="16" name="Text 4"/>
          <p:cNvSpPr txBox="1"/>
          <p:nvPr/>
        </p:nvSpPr>
        <p:spPr>
          <a:xfrm>
            <a:off x="6092655" y="127997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Воздушные корни
</a:t>
            </a:r>
            <a:endParaRPr lang="en-US" sz="1300" dirty="0"/>
          </a:p>
        </p:txBody>
      </p:sp>
      <p:sp>
        <p:nvSpPr>
          <p:cNvPr id="17" name="Text 5"/>
          <p:cNvSpPr txBox="1"/>
          <p:nvPr/>
        </p:nvSpPr>
        <p:spPr>
          <a:xfrm>
            <a:off x="6092577" y="1632575"/>
            <a:ext cx="2308800" cy="7755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 орхидей воздушные корни способны впитывать влагу из воздуха, что помогает выживать в эпифитных условиях на других растениях.
</a:t>
            </a:r>
            <a:endParaRPr lang="en-US" sz="1100" dirty="0"/>
          </a:p>
        </p:txBody>
      </p:sp>
      <p:sp>
        <p:nvSpPr>
          <p:cNvPr id="18" name="Text 6"/>
          <p:cNvSpPr txBox="1"/>
          <p:nvPr/>
        </p:nvSpPr>
        <p:spPr>
          <a:xfrm>
            <a:off x="1823124" y="311692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Корни-прицепки
</a:t>
            </a:r>
            <a:endParaRPr lang="en-US" sz="1300" dirty="0"/>
          </a:p>
        </p:txBody>
      </p:sp>
      <p:sp>
        <p:nvSpPr>
          <p:cNvPr id="19" name="Text 7"/>
          <p:cNvSpPr txBox="1"/>
          <p:nvPr/>
        </p:nvSpPr>
        <p:spPr>
          <a:xfrm>
            <a:off x="1823050" y="3469525"/>
            <a:ext cx="2308800" cy="7755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Плющ использует корни-прицепки, которые помогают крепко закрепиться на поверхности опоры, обеспечивая устойчивость и питание.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0850" y="1143000"/>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Стебель соединяет корень с листьями и другими органами, обеспечивая механическую опору всему растению.
</a:t>
            </a:r>
            <a:endParaRPr lang="en-US" sz="1400" dirty="0"/>
          </a:p>
        </p:txBody>
      </p:sp>
      <p:sp>
        <p:nvSpPr>
          <p:cNvPr id="5" name="Text 1"/>
          <p:cNvSpPr txBox="1"/>
          <p:nvPr/>
        </p:nvSpPr>
        <p:spPr>
          <a:xfrm>
            <a:off x="410850" y="324975"/>
            <a:ext cx="8299800" cy="4593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Стебель: строение и основные функции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6</a:t>
            </a:r>
            <a:endParaRPr lang="en-US" sz="1000" dirty="0"/>
          </a:p>
        </p:txBody>
      </p:sp>
      <p:sp>
        <p:nvSpPr>
          <p:cNvPr id="7" name="Text 3"/>
          <p:cNvSpPr txBox="1"/>
          <p:nvPr/>
        </p:nvSpPr>
        <p:spPr>
          <a:xfrm>
            <a:off x="4919338" y="1143000"/>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По сосудистым пучкам стебля осуществляется транспорт воды и питательных веществ между корнями и листьями.
</a:t>
            </a:r>
            <a:endParaRPr lang="en-US" sz="1400" dirty="0"/>
          </a:p>
        </p:txBody>
      </p:sp>
      <p:sp>
        <p:nvSpPr>
          <p:cNvPr id="8" name="Text 4"/>
          <p:cNvSpPr txBox="1"/>
          <p:nvPr/>
        </p:nvSpPr>
        <p:spPr>
          <a:xfrm>
            <a:off x="410850" y="3025581"/>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Основные части стебля включают узлы — места крепления листьев, междоузлия — участки между узлами, и почки для роста.
</a:t>
            </a:r>
            <a:endParaRPr lang="en-US" sz="1400" dirty="0"/>
          </a:p>
        </p:txBody>
      </p:sp>
      <p:sp>
        <p:nvSpPr>
          <p:cNvPr id="9" name="Text 5"/>
          <p:cNvSpPr txBox="1"/>
          <p:nvPr/>
        </p:nvSpPr>
        <p:spPr>
          <a:xfrm>
            <a:off x="4919338" y="3025581"/>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Некоторые стебли зелёные и способны к фотосинтезу, дополнительно обеспечивая питание растения.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26943" y="877926"/>
            <a:ext cx="4200600" cy="342906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7</a:t>
            </a:r>
            <a:endParaRPr lang="en-US" sz="1000" dirty="0"/>
          </a:p>
        </p:txBody>
      </p:sp>
      <p:sp>
        <p:nvSpPr>
          <p:cNvPr id="6" name="Text 1"/>
          <p:cNvSpPr txBox="1"/>
          <p:nvPr/>
        </p:nvSpPr>
        <p:spPr>
          <a:xfrm>
            <a:off x="238125" y="774550"/>
            <a:ext cx="3777900" cy="2827500"/>
          </a:xfrm>
          <a:prstGeom prst="rect">
            <a:avLst/>
          </a:prstGeom>
          <a:noFill/>
          <a:ln/>
        </p:spPr>
        <p:txBody>
          <a:bodyPr wrap="square" lIns="0" tIns="0" rIns="0" bIns="0" rtlCol="0" anchor="ctr"/>
          <a:lstStyle/>
          <a:p>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Основной рост происходит в верхушечной зоне благодаря активному делению клеток.
</a:t>
            </a:r>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Скорость удлинения уменьшается от вершины стебля к основанию вследствие дифференциации клеток и утраты роста.
</a:t>
            </a:r>
            <a:endParaRPr lang="en-US" sz="1517" dirty="0"/>
          </a:p>
        </p:txBody>
      </p:sp>
      <p:sp>
        <p:nvSpPr>
          <p:cNvPr id="7" name="Text 2"/>
          <p:cNvSpPr txBox="1"/>
          <p:nvPr/>
        </p:nvSpPr>
        <p:spPr>
          <a:xfrm>
            <a:off x="238125" y="129875"/>
            <a:ext cx="7208700" cy="5520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Рост стебля: зоны и направления
</a:t>
            </a:r>
            <a:endParaRPr lang="en-US" sz="2400" dirty="0"/>
          </a:p>
        </p:txBody>
      </p:sp>
      <p:sp>
        <p:nvSpPr>
          <p:cNvPr id="8" name="Text 3"/>
          <p:cNvSpPr txBox="1"/>
          <p:nvPr/>
        </p:nvSpPr>
        <p:spPr>
          <a:xfrm>
            <a:off x="238125" y="3771375"/>
            <a:ext cx="3777900" cy="635400"/>
          </a:xfrm>
          <a:prstGeom prst="rect">
            <a:avLst/>
          </a:prstGeom>
          <a:noFill/>
          <a:ln/>
        </p:spPr>
        <p:txBody>
          <a:bodyPr wrap="square" lIns="0" tIns="0" rIns="0" bIns="0" rtlCol="0" anchor="ctr"/>
          <a:lstStyle/>
          <a:p>
            <a:pPr algn="l" indent="0" marL="0">
              <a:lnSpc>
                <a:spcPct val="100000"/>
              </a:lnSpc>
              <a:buNone/>
            </a:pPr>
            <a:r>
              <a:rPr lang="en-US" sz="1301" i="1" dirty="0">
                <a:solidFill>
                  <a:srgbClr val="000000"/>
                </a:solidFill>
                <a:latin typeface="Arial" pitchFamily="34" charset="0"/>
                <a:ea typeface="Arial" pitchFamily="34" charset="-122"/>
                <a:cs typeface="Arial" pitchFamily="34" charset="-120"/>
              </a:rPr>
              <a:t>Ботанический справочник, 2023
</a:t>
            </a:r>
            <a:endParaRPr lang="en-US" sz="130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025" y="954954"/>
            <a:ext cx="2662200" cy="209024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42225" y="954954"/>
            <a:ext cx="2662200" cy="209024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99425" y="954954"/>
            <a:ext cx="2662200" cy="209024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Видоизменения стеблей у цветковых растений
</a:t>
            </a:r>
            <a:endParaRPr lang="en-US" sz="2400" dirty="0"/>
          </a:p>
        </p:txBody>
      </p:sp>
      <p:sp>
        <p:nvSpPr>
          <p:cNvPr id="11"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8</a:t>
            </a:r>
            <a:endParaRPr lang="en-US" sz="1000" dirty="0"/>
          </a:p>
        </p:txBody>
      </p:sp>
      <p:sp>
        <p:nvSpPr>
          <p:cNvPr id="12" name="Text 2"/>
          <p:cNvSpPr txBox="1"/>
          <p:nvPr/>
        </p:nvSpPr>
        <p:spPr>
          <a:xfrm>
            <a:off x="500675" y="3354450"/>
            <a:ext cx="2414100" cy="1104300"/>
          </a:xfrm>
          <a:prstGeom prst="rect">
            <a:avLst/>
          </a:prstGeom>
          <a:noFill/>
          <a:ln/>
        </p:spPr>
        <p:txBody>
          <a:bodyPr wrap="square" lIns="0" tIns="0" rIns="0" bIns="0" rtlCol="0" anchor="t"/>
          <a:lstStyle/>
          <a:p>
            <a:pPr algn="l" indent="0" marL="0">
              <a:lnSpc>
                <a:spcPct val="100000"/>
              </a:lnSpc>
              <a:buNone/>
            </a:pPr>
            <a:r>
              <a:rPr lang="en-US" sz="1234" b="1" dirty="0">
                <a:solidFill>
                  <a:srgbClr val="000000"/>
                </a:solidFill>
                <a:latin typeface="Arial" pitchFamily="34" charset="0"/>
                <a:ea typeface="Arial" pitchFamily="34" charset="-122"/>
                <a:cs typeface="Arial" pitchFamily="34" charset="-120"/>
              </a:rPr>
              <a:t>Клубни — запас пищи и воды
</a:t>
            </a:r>
            <a:pPr algn="l" indent="0" marL="0">
              <a:lnSpc>
                <a:spcPct val="100000"/>
              </a:lnSpc>
              <a:buNone/>
            </a:pPr>
            <a:r>
              <a:rPr lang="en-US" sz="664"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44" dirty="0">
                <a:solidFill>
                  <a:srgbClr val="000000"/>
                </a:solidFill>
                <a:latin typeface="Arial" pitchFamily="34" charset="0"/>
                <a:ea typeface="Arial" pitchFamily="34" charset="-122"/>
                <a:cs typeface="Arial" pitchFamily="34" charset="-120"/>
              </a:rPr>
              <a:t>Стебли клубней, как картофель, служат для накопления питательных веществ и влаги, что позволяет растению переживать неблагоприятные периоды. Они имеют утолщённые подземные побеги.
</a:t>
            </a:r>
            <a:endParaRPr lang="en-US" sz="1234" dirty="0"/>
          </a:p>
        </p:txBody>
      </p:sp>
      <p:sp>
        <p:nvSpPr>
          <p:cNvPr id="13" name="Text 3"/>
          <p:cNvSpPr txBox="1"/>
          <p:nvPr/>
        </p:nvSpPr>
        <p:spPr>
          <a:xfrm>
            <a:off x="3357875" y="3354450"/>
            <a:ext cx="2414100" cy="1104300"/>
          </a:xfrm>
          <a:prstGeom prst="rect">
            <a:avLst/>
          </a:prstGeom>
          <a:noFill/>
          <a:ln/>
        </p:spPr>
        <p:txBody>
          <a:bodyPr wrap="square" lIns="0" tIns="0" rIns="0" bIns="0" rtlCol="0" anchor="t"/>
          <a:lstStyle/>
          <a:p>
            <a:pPr algn="l" indent="0" marL="0">
              <a:lnSpc>
                <a:spcPct val="100000"/>
              </a:lnSpc>
              <a:buNone/>
            </a:pPr>
            <a:r>
              <a:rPr lang="en-US" sz="1283" b="1" dirty="0">
                <a:solidFill>
                  <a:srgbClr val="000000"/>
                </a:solidFill>
                <a:latin typeface="Arial" pitchFamily="34" charset="0"/>
                <a:ea typeface="Arial" pitchFamily="34" charset="-122"/>
                <a:cs typeface="Arial" pitchFamily="34" charset="-120"/>
              </a:rPr>
              <a:t>Усики для крепления и опоры
</a:t>
            </a:r>
            <a:pPr algn="l" indent="0" marL="0">
              <a:lnSpc>
                <a:spcPct val="100000"/>
              </a:lnSpc>
              <a:buNone/>
            </a:pPr>
            <a:r>
              <a:rPr lang="en-US" sz="69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86" dirty="0">
                <a:solidFill>
                  <a:srgbClr val="000000"/>
                </a:solidFill>
                <a:latin typeface="Arial" pitchFamily="34" charset="0"/>
                <a:ea typeface="Arial" pitchFamily="34" charset="-122"/>
                <a:cs typeface="Arial" pitchFamily="34" charset="-120"/>
              </a:rPr>
              <a:t>Некоторые стебли превращаются в тонкие усики, как у гороха, облегчающие прикрепление к опорам, что помогает подняться выше и лучше освещаться.
</a:t>
            </a:r>
            <a:endParaRPr lang="en-US" sz="1283" dirty="0"/>
          </a:p>
        </p:txBody>
      </p:sp>
      <p:sp>
        <p:nvSpPr>
          <p:cNvPr id="14" name="Text 4"/>
          <p:cNvSpPr txBox="1"/>
          <p:nvPr/>
        </p:nvSpPr>
        <p:spPr>
          <a:xfrm>
            <a:off x="6215075" y="3354450"/>
            <a:ext cx="2414100" cy="1104300"/>
          </a:xfrm>
          <a:prstGeom prst="rect">
            <a:avLst/>
          </a:prstGeom>
          <a:noFill/>
          <a:ln/>
        </p:spPr>
        <p:txBody>
          <a:bodyPr wrap="square" lIns="0" tIns="0" rIns="0" bIns="0" rtlCol="0" anchor="t"/>
          <a:lstStyle/>
          <a:p>
            <a:pPr algn="l" indent="0" marL="0">
              <a:lnSpc>
                <a:spcPct val="100000"/>
              </a:lnSpc>
              <a:buNone/>
            </a:pPr>
            <a:r>
              <a:rPr lang="en-US" sz="1283" b="1" dirty="0">
                <a:solidFill>
                  <a:srgbClr val="000000"/>
                </a:solidFill>
                <a:latin typeface="Arial" pitchFamily="34" charset="0"/>
                <a:ea typeface="Arial" pitchFamily="34" charset="-122"/>
                <a:cs typeface="Arial" pitchFamily="34" charset="-120"/>
              </a:rPr>
              <a:t>Луковицы — запасающие чешуи
</a:t>
            </a:r>
            <a:pPr algn="l" indent="0" marL="0">
              <a:lnSpc>
                <a:spcPct val="100000"/>
              </a:lnSpc>
              <a:buNone/>
            </a:pPr>
            <a:r>
              <a:rPr lang="en-US" sz="69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86" dirty="0">
                <a:solidFill>
                  <a:srgbClr val="000000"/>
                </a:solidFill>
                <a:latin typeface="Arial" pitchFamily="34" charset="0"/>
                <a:ea typeface="Arial" pitchFamily="34" charset="-122"/>
                <a:cs typeface="Arial" pitchFamily="34" charset="-120"/>
              </a:rPr>
              <a:t>Луковицы, например у лука и тюльпана, состоят из укороченного стебля и мясистых чешуек-листьев, аккумулирующих питательные вещества и воду.
</a:t>
            </a:r>
            <a:endParaRPr lang="en-US" sz="1283"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49300" y="1368600"/>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Лист состоит из черешка, листовой пластинки и системы жилок, которая обеспечивает транспорт веществ по листу.
</a:t>
            </a:r>
            <a:endParaRPr lang="en-US" sz="1400" dirty="0"/>
          </a:p>
        </p:txBody>
      </p:sp>
      <p:sp>
        <p:nvSpPr>
          <p:cNvPr id="5" name="Text 1"/>
          <p:cNvSpPr txBox="1"/>
          <p:nvPr/>
        </p:nvSpPr>
        <p:spPr>
          <a:xfrm>
            <a:off x="410850" y="179300"/>
            <a:ext cx="8299800" cy="6051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Лист: строение и процессы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9</a:t>
            </a:r>
            <a:endParaRPr lang="en-US" sz="1000" dirty="0"/>
          </a:p>
        </p:txBody>
      </p:sp>
      <p:sp>
        <p:nvSpPr>
          <p:cNvPr id="7" name="Text 3"/>
          <p:cNvSpPr txBox="1"/>
          <p:nvPr/>
        </p:nvSpPr>
        <p:spPr>
          <a:xfrm>
            <a:off x="4943967" y="1368600"/>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Основная функция листа — фотосинтез, во время которого происходит образование органических веществ из углекислого газа и воды.
</a:t>
            </a:r>
            <a:endParaRPr lang="en-US" sz="1400" dirty="0"/>
          </a:p>
        </p:txBody>
      </p:sp>
      <p:sp>
        <p:nvSpPr>
          <p:cNvPr id="8" name="Text 4"/>
          <p:cNvSpPr txBox="1"/>
          <p:nvPr/>
        </p:nvSpPr>
        <p:spPr>
          <a:xfrm>
            <a:off x="749300" y="3094208"/>
            <a:ext cx="3358800" cy="1299900"/>
          </a:xfrm>
          <a:prstGeom prst="rect">
            <a:avLst/>
          </a:prstGeom>
          <a:noFill/>
          <a:ln/>
        </p:spPr>
        <p:txBody>
          <a:bodyPr wrap="square" lIns="0" tIns="0" rIns="0" bIns="0" rtlCol="0" anchor="ctr"/>
          <a:lstStyle/>
          <a:p>
            <a:pPr algn="l" indent="0" marL="0">
              <a:lnSpc>
                <a:spcPct val="100000"/>
              </a:lnSpc>
              <a:buNone/>
            </a:pPr>
            <a:r>
              <a:rPr lang="en-US" sz="730" dirty="0">
                <a:solidFill>
                  <a:srgbClr val="000000"/>
                </a:solidFill>
                <a:latin typeface="Arial" pitchFamily="34" charset="0"/>
                <a:ea typeface="Arial" pitchFamily="34" charset="-122"/>
                <a:cs typeface="Arial" pitchFamily="34" charset="-120"/>
              </a:rPr>
              <a:t>Через устьица происходит газообмен и транспирация — испарение воды, важное для терморегуляции 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吸
</a:t>
            </a:r>
            <a:endParaRPr lang="en-US" sz="730" dirty="0"/>
          </a:p>
        </p:txBody>
      </p:sp>
      <p:sp>
        <p:nvSpPr>
          <p:cNvPr id="9" name="Text 5"/>
          <p:cNvSpPr txBox="1"/>
          <p:nvPr/>
        </p:nvSpPr>
        <p:spPr>
          <a:xfrm>
            <a:off x="4943967" y="3094208"/>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Лист покрыт кутикулой — восковым слоем, который снижает испарение и защищает от проникновения вредных микроорганизмов.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47421" y="1229925"/>
            <a:ext cx="2485008" cy="2681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4125" y="202050"/>
            <a:ext cx="4002600" cy="865800"/>
          </a:xfrm>
          <a:prstGeom prst="rect">
            <a:avLst/>
          </a:prstGeom>
          <a:noFill/>
          <a:ln/>
        </p:spPr>
        <p:txBody>
          <a:bodyPr wrap="square" lIns="0" tIns="0" rIns="0" bIns="0" rtlCol="0" anchor="t"/>
          <a:lstStyle/>
          <a:p>
            <a:pPr algn="l" indent="0" marL="0">
              <a:lnSpc>
                <a:spcPct val="100000"/>
              </a:lnSpc>
              <a:buNone/>
            </a:pPr>
            <a:r>
              <a:rPr lang="en-US" sz="2000" b="1" dirty="0">
                <a:solidFill>
                  <a:srgbClr val="FDF8E5"/>
                </a:solidFill>
                <a:latin typeface="Arial" pitchFamily="34" charset="0"/>
                <a:ea typeface="Arial" pitchFamily="34" charset="-122"/>
                <a:cs typeface="Arial" pitchFamily="34" charset="-120"/>
              </a:rPr>
              <a:t>Видоизменения листьев и их значения
</a:t>
            </a:r>
            <a:endParaRPr lang="en-US" sz="2000" dirty="0"/>
          </a:p>
        </p:txBody>
      </p:sp>
      <p:sp>
        <p:nvSpPr>
          <p:cNvPr id="6"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10</a:t>
            </a:r>
            <a:endParaRPr lang="en-US" sz="1000" dirty="0"/>
          </a:p>
        </p:txBody>
      </p:sp>
      <p:sp>
        <p:nvSpPr>
          <p:cNvPr id="7" name="Text 2"/>
          <p:cNvSpPr txBox="1"/>
          <p:nvPr/>
        </p:nvSpPr>
        <p:spPr>
          <a:xfrm>
            <a:off x="926750" y="1229925"/>
            <a:ext cx="3390000" cy="1500600"/>
          </a:xfrm>
          <a:prstGeom prst="rect">
            <a:avLst/>
          </a:prstGeom>
          <a:noFill/>
          <a:ln/>
        </p:spPr>
        <p:txBody>
          <a:bodyPr wrap="square" lIns="0" tIns="0" rIns="0" bIns="0" rtlCol="0" anchor="t"/>
          <a:lstStyle/>
          <a:p>
            <a:pPr algn="l" indent="0" marL="0">
              <a:lnSpc>
                <a:spcPct val="100000"/>
              </a:lnSpc>
              <a:buNone/>
            </a:pPr>
            <a:r>
              <a:rPr lang="en-US" sz="1400" b="1" dirty="0">
                <a:solidFill>
                  <a:srgbClr val="FDF8E5"/>
                </a:solidFill>
                <a:latin typeface="Arial" pitchFamily="34" charset="0"/>
                <a:ea typeface="Arial" pitchFamily="34" charset="-122"/>
                <a:cs typeface="Arial" pitchFamily="34" charset="-120"/>
              </a:rPr>
              <a:t>Защитные колючки
</a:t>
            </a:r>
            <a:pPr algn="l" indent="0" marL="0">
              <a:lnSpc>
                <a:spcPct val="100000"/>
              </a:lnSpc>
              <a:buNone/>
            </a:pPr>
            <a:r>
              <a:rPr lang="en-US" sz="800" dirty="0">
                <a:solidFill>
                  <a:srgbClr val="FDF8E5"/>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DF8E5"/>
                </a:solidFill>
                <a:latin typeface="Arial" pitchFamily="34" charset="0"/>
                <a:ea typeface="Arial" pitchFamily="34" charset="-122"/>
                <a:cs typeface="Arial" pitchFamily="34" charset="-120"/>
              </a:rPr>
              <a:t>Листья как у кактусов превращаются в колючки, которые защищают растение от поедания и снижают испарение в жарких средах.
</a:t>
            </a:r>
            <a:endParaRPr lang="en-US" sz="1400" dirty="0"/>
          </a:p>
        </p:txBody>
      </p:sp>
      <p:sp>
        <p:nvSpPr>
          <p:cNvPr id="8" name="Text 3"/>
          <p:cNvSpPr txBox="1"/>
          <p:nvPr/>
        </p:nvSpPr>
        <p:spPr>
          <a:xfrm>
            <a:off x="926750" y="3011225"/>
            <a:ext cx="3390000" cy="1500600"/>
          </a:xfrm>
          <a:prstGeom prst="rect">
            <a:avLst/>
          </a:prstGeom>
          <a:noFill/>
          <a:ln/>
        </p:spPr>
        <p:txBody>
          <a:bodyPr wrap="square" lIns="0" tIns="0" rIns="0" bIns="0" rtlCol="0" anchor="t"/>
          <a:lstStyle/>
          <a:p>
            <a:pPr algn="l" indent="0" marL="0">
              <a:lnSpc>
                <a:spcPct val="100000"/>
              </a:lnSpc>
              <a:buNone/>
            </a:pPr>
            <a:r>
              <a:rPr lang="en-US" sz="1400" b="1" dirty="0">
                <a:solidFill>
                  <a:srgbClr val="FDF8E5"/>
                </a:solidFill>
                <a:latin typeface="Arial" pitchFamily="34" charset="0"/>
                <a:ea typeface="Arial" pitchFamily="34" charset="-122"/>
                <a:cs typeface="Arial" pitchFamily="34" charset="-120"/>
              </a:rPr>
              <a:t>Ловчие и запасающие листья
</a:t>
            </a:r>
            <a:pPr algn="l" indent="0" marL="0">
              <a:lnSpc>
                <a:spcPct val="100000"/>
              </a:lnSpc>
              <a:buNone/>
            </a:pPr>
            <a:r>
              <a:rPr lang="en-US" sz="800" dirty="0">
                <a:solidFill>
                  <a:srgbClr val="FDF8E5"/>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DF8E5"/>
                </a:solidFill>
                <a:latin typeface="Arial" pitchFamily="34" charset="0"/>
                <a:ea typeface="Arial" pitchFamily="34" charset="-122"/>
                <a:cs typeface="Arial" pitchFamily="34" charset="-120"/>
              </a:rPr>
              <a:t>Листья также могут превращаться в ловчие органы, позволяющие получать дополнительные питательные вещества, или в запасающие чешуи, как у лука, для сохранения воды и пищи.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26943" y="877926"/>
            <a:ext cx="4200600" cy="342906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11</a:t>
            </a:r>
            <a:endParaRPr lang="en-US" sz="1000" dirty="0"/>
          </a:p>
        </p:txBody>
      </p:sp>
      <p:sp>
        <p:nvSpPr>
          <p:cNvPr id="6" name="Text 1"/>
          <p:cNvSpPr txBox="1"/>
          <p:nvPr/>
        </p:nvSpPr>
        <p:spPr>
          <a:xfrm>
            <a:off x="238125" y="774550"/>
            <a:ext cx="3777900" cy="2827500"/>
          </a:xfrm>
          <a:prstGeom prst="rect">
            <a:avLst/>
          </a:prstGeom>
          <a:noFill/>
          <a:ln/>
        </p:spPr>
        <p:txBody>
          <a:bodyPr wrap="square" lIns="0" tIns="0" rIns="0" bIns="0" rtlCol="0" anchor="ctr"/>
          <a:lstStyle/>
          <a:p>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Фотосинтез происходит преимущественно в клетках листа, где хлорофилл улавливает свет для преобразования энергии.
</a:t>
            </a:r>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График показывает последовательное уменьшение энергии на каждом этапе, подчёркивая важность светового поглощения для всего процесса.
</a:t>
            </a:r>
            <a:endParaRPr lang="en-US" sz="1517" dirty="0"/>
          </a:p>
        </p:txBody>
      </p:sp>
      <p:sp>
        <p:nvSpPr>
          <p:cNvPr id="7" name="Text 2"/>
          <p:cNvSpPr txBox="1"/>
          <p:nvPr/>
        </p:nvSpPr>
        <p:spPr>
          <a:xfrm>
            <a:off x="238125" y="129875"/>
            <a:ext cx="7208700" cy="552000"/>
          </a:xfrm>
          <a:prstGeom prst="rect">
            <a:avLst/>
          </a:prstGeom>
          <a:noFill/>
          <a:ln/>
        </p:spPr>
        <p:txBody>
          <a:bodyPr wrap="square" lIns="0" tIns="0" rIns="0" bIns="0" rtlCol="0" anchor="ctr"/>
          <a:lstStyle/>
          <a:p>
            <a:pPr algn="l" indent="0" marL="0">
              <a:lnSpc>
                <a:spcPct val="100000"/>
              </a:lnSpc>
              <a:buNone/>
            </a:pPr>
            <a:r>
              <a:rPr lang="en-US" sz="2173" b="1" dirty="0">
                <a:solidFill>
                  <a:srgbClr val="B62D04"/>
                </a:solidFill>
                <a:latin typeface="Arial" pitchFamily="34" charset="0"/>
                <a:ea typeface="Arial" pitchFamily="34" charset="-122"/>
                <a:cs typeface="Arial" pitchFamily="34" charset="-120"/>
              </a:rPr>
              <a:t>Процесс фотосинтеза: этапы и энергетический обмен
</a:t>
            </a:r>
            <a:endParaRPr lang="en-US" sz="2173" dirty="0"/>
          </a:p>
        </p:txBody>
      </p:sp>
      <p:sp>
        <p:nvSpPr>
          <p:cNvPr id="8" name="Text 3"/>
          <p:cNvSpPr txBox="1"/>
          <p:nvPr/>
        </p:nvSpPr>
        <p:spPr>
          <a:xfrm>
            <a:off x="238125" y="3771375"/>
            <a:ext cx="3777900" cy="635400"/>
          </a:xfrm>
          <a:prstGeom prst="rect">
            <a:avLst/>
          </a:prstGeom>
          <a:noFill/>
          <a:ln/>
        </p:spPr>
        <p:txBody>
          <a:bodyPr wrap="square" lIns="0" tIns="0" rIns="0" bIns="0" rtlCol="0" anchor="ctr"/>
          <a:lstStyle/>
          <a:p>
            <a:pPr algn="l" indent="0" marL="0">
              <a:lnSpc>
                <a:spcPct val="100000"/>
              </a:lnSpc>
              <a:buNone/>
            </a:pPr>
            <a:r>
              <a:rPr lang="en-US" sz="1301" i="1" dirty="0">
                <a:solidFill>
                  <a:srgbClr val="000000"/>
                </a:solidFill>
                <a:latin typeface="Arial" pitchFamily="34" charset="0"/>
                <a:ea typeface="Arial" pitchFamily="34" charset="-122"/>
                <a:cs typeface="Arial" pitchFamily="34" charset="-120"/>
              </a:rPr>
              <a:t>Учебник биологии, 2023
</a:t>
            </a:r>
            <a:endParaRPr lang="en-US" sz="130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0737" y="1747575"/>
            <a:ext cx="2418000" cy="2453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Цветок состоит из чашелистиков, которые защищают внутренние части бутона до его раскрытия.
</a:t>
            </a:r>
            <a:endParaRPr lang="en-US" sz="1400" dirty="0"/>
          </a:p>
        </p:txBody>
      </p:sp>
      <p:sp>
        <p:nvSpPr>
          <p:cNvPr id="5" name="Text 1"/>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Цветок: анатомия и роль в размножении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12</a:t>
            </a:r>
            <a:endParaRPr lang="en-US" sz="1000" dirty="0"/>
          </a:p>
        </p:txBody>
      </p:sp>
      <p:sp>
        <p:nvSpPr>
          <p:cNvPr id="7" name="Text 3"/>
          <p:cNvSpPr txBox="1"/>
          <p:nvPr/>
        </p:nvSpPr>
        <p:spPr>
          <a:xfrm>
            <a:off x="3364024" y="1747575"/>
            <a:ext cx="2418000" cy="2453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Лепестки окрашены и пахнут, чтобы привлечь насекомых и других опылителей, обеспечивая перенос пыльцы.
</a:t>
            </a:r>
            <a:endParaRPr lang="en-US" sz="1400" dirty="0"/>
          </a:p>
        </p:txBody>
      </p:sp>
      <p:sp>
        <p:nvSpPr>
          <p:cNvPr id="8" name="Text 4"/>
          <p:cNvSpPr txBox="1"/>
          <p:nvPr/>
        </p:nvSpPr>
        <p:spPr>
          <a:xfrm>
            <a:off x="6227311" y="1747575"/>
            <a:ext cx="2418000" cy="2453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Внутри цветка развиваются тычинки и пестик, где формируются пыльца и семена после опыления.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83600" y="2658493"/>
            <a:ext cx="3934500" cy="1568014"/>
          </a:xfrm>
          <a:prstGeom prst="rect">
            <a:avLst/>
          </a:prstGeom>
        </p:spPr>
      </p:pic>
      <p:sp>
        <p:nvSpPr>
          <p:cNvPr id="4"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13</a:t>
            </a:r>
            <a:endParaRPr lang="en-US" sz="1000" dirty="0"/>
          </a:p>
        </p:txBody>
      </p:sp>
      <p:sp>
        <p:nvSpPr>
          <p:cNvPr id="5" name="Text 1"/>
          <p:cNvSpPr txBox="1"/>
          <p:nvPr/>
        </p:nvSpPr>
        <p:spPr>
          <a:xfrm>
            <a:off x="398550" y="1291175"/>
            <a:ext cx="3149100" cy="2608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Таблица описывает ключевые части цветка и их функции в процессе размножения.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Каждая часть цветка выполняет специфическую функцию, обеспечивая успешное размножение растения.
</a:t>
            </a:r>
            <a:endParaRPr lang="en-US" sz="1400" dirty="0"/>
          </a:p>
        </p:txBody>
      </p:sp>
      <p:sp>
        <p:nvSpPr>
          <p:cNvPr id="6" name="Text 2"/>
          <p:cNvSpPr txBox="1"/>
          <p:nvPr/>
        </p:nvSpPr>
        <p:spPr>
          <a:xfrm>
            <a:off x="398550" y="318300"/>
            <a:ext cx="8346900" cy="505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Основные части цветка и их функции
</a:t>
            </a:r>
            <a:endParaRPr lang="en-US" sz="2400" dirty="0"/>
          </a:p>
        </p:txBody>
      </p:sp>
      <p:sp>
        <p:nvSpPr>
          <p:cNvPr id="7" name="Text 3"/>
          <p:cNvSpPr txBox="1"/>
          <p:nvPr/>
        </p:nvSpPr>
        <p:spPr>
          <a:xfrm>
            <a:off x="398550" y="4237500"/>
            <a:ext cx="3149100" cy="405000"/>
          </a:xfrm>
          <a:prstGeom prst="rect">
            <a:avLst/>
          </a:prstGeom>
          <a:noFill/>
          <a:ln/>
        </p:spPr>
        <p:txBody>
          <a:bodyPr wrap="square" lIns="0" tIns="0" rIns="0" bIns="0" rtlCol="0" anchor="ctr"/>
          <a:lstStyle/>
          <a:p>
            <a:pPr algn="l" indent="0" marL="0">
              <a:lnSpc>
                <a:spcPct val="100000"/>
              </a:lnSpc>
              <a:buNone/>
            </a:pPr>
            <a:r>
              <a:rPr lang="en-US" sz="1200" i="1" dirty="0">
                <a:solidFill>
                  <a:srgbClr val="000000"/>
                </a:solidFill>
                <a:latin typeface="Arial" pitchFamily="34" charset="0"/>
                <a:ea typeface="Arial" pitchFamily="34" charset="-122"/>
                <a:cs typeface="Arial" pitchFamily="34" charset="-120"/>
              </a:rPr>
              <a:t>Учебник 6-го класса 'Биология'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0850" y="1143000"/>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Самоопыление происходит внутри одного растения, быстро обеспечивая образование семян, но снижая генетическое разнообразие.
</a:t>
            </a:r>
            <a:endParaRPr lang="en-US" sz="1400" dirty="0"/>
          </a:p>
        </p:txBody>
      </p:sp>
      <p:sp>
        <p:nvSpPr>
          <p:cNvPr id="5" name="Text 1"/>
          <p:cNvSpPr txBox="1"/>
          <p:nvPr/>
        </p:nvSpPr>
        <p:spPr>
          <a:xfrm>
            <a:off x="410850" y="324975"/>
            <a:ext cx="8299800" cy="4593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Опыление: способы и значение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14</a:t>
            </a:r>
            <a:endParaRPr lang="en-US" sz="1000" dirty="0"/>
          </a:p>
        </p:txBody>
      </p:sp>
      <p:sp>
        <p:nvSpPr>
          <p:cNvPr id="7" name="Text 3"/>
          <p:cNvSpPr txBox="1"/>
          <p:nvPr/>
        </p:nvSpPr>
        <p:spPr>
          <a:xfrm>
            <a:off x="4919338" y="1143000"/>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Перекрёстное опыление позволяет смешивать гены разных растений, повышая их приспособляемость и устойчивость.
</a:t>
            </a:r>
            <a:endParaRPr lang="en-US" sz="1400" dirty="0"/>
          </a:p>
        </p:txBody>
      </p:sp>
      <p:sp>
        <p:nvSpPr>
          <p:cNvPr id="8" name="Text 4"/>
          <p:cNvSpPr txBox="1"/>
          <p:nvPr/>
        </p:nvSpPr>
        <p:spPr>
          <a:xfrm>
            <a:off x="410850" y="3025581"/>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Энтомофилия — перенос пыльцы насекомыми, например пчёлами, способствует эффективному опылению цветковых растений.
</a:t>
            </a:r>
            <a:endParaRPr lang="en-US" sz="1400" dirty="0"/>
          </a:p>
        </p:txBody>
      </p:sp>
      <p:sp>
        <p:nvSpPr>
          <p:cNvPr id="9" name="Text 5"/>
          <p:cNvSpPr txBox="1"/>
          <p:nvPr/>
        </p:nvSpPr>
        <p:spPr>
          <a:xfrm>
            <a:off x="4919338" y="3025581"/>
            <a:ext cx="3791400" cy="1428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Опыление ветром, водой и животными увеличивает разнообразие путешествий пыльцы и успех размножения.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95075" y="1421909"/>
            <a:ext cx="7748700" cy="3569733"/>
          </a:xfrm>
          <a:prstGeom prst="rect">
            <a:avLst/>
          </a:prstGeom>
        </p:spPr>
      </p:pic>
      <p:sp>
        <p:nvSpPr>
          <p:cNvPr id="4"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15</a:t>
            </a:r>
            <a:endParaRPr lang="en-US" sz="1000" dirty="0"/>
          </a:p>
        </p:txBody>
      </p:sp>
      <p:sp>
        <p:nvSpPr>
          <p:cNvPr id="5" name="Text 1"/>
          <p:cNvSpPr txBox="1"/>
          <p:nvPr/>
        </p:nvSpPr>
        <p:spPr>
          <a:xfrm>
            <a:off x="238125" y="129875"/>
            <a:ext cx="8205600" cy="552000"/>
          </a:xfrm>
          <a:prstGeom prst="rect">
            <a:avLst/>
          </a:prstGeom>
          <a:noFill/>
          <a:ln/>
        </p:spPr>
        <p:txBody>
          <a:bodyPr wrap="square" lIns="0" tIns="0" rIns="0" bIns="0" rtlCol="0" anchor="t"/>
          <a:lstStyle/>
          <a:p>
            <a:pPr algn="l" indent="0" marL="0">
              <a:lnSpc>
                <a:spcPct val="100000"/>
              </a:lnSpc>
              <a:buNone/>
            </a:pPr>
            <a:r>
              <a:rPr lang="en-US" sz="2191" b="1" dirty="0">
                <a:solidFill>
                  <a:srgbClr val="B62D04"/>
                </a:solidFill>
                <a:latin typeface="Arial" pitchFamily="34" charset="0"/>
                <a:ea typeface="Arial" pitchFamily="34" charset="-122"/>
                <a:cs typeface="Arial" pitchFamily="34" charset="-120"/>
              </a:rPr>
              <a:t>Этапы образования плодов и семян у цветковых растений
</a:t>
            </a:r>
            <a:endParaRPr lang="en-US" sz="2191" dirty="0"/>
          </a:p>
        </p:txBody>
      </p:sp>
      <p:sp>
        <p:nvSpPr>
          <p:cNvPr id="6" name="Text 2"/>
          <p:cNvSpPr txBox="1"/>
          <p:nvPr/>
        </p:nvSpPr>
        <p:spPr>
          <a:xfrm>
            <a:off x="238125" y="774550"/>
            <a:ext cx="8205600" cy="552000"/>
          </a:xfrm>
          <a:prstGeom prst="rect">
            <a:avLst/>
          </a:prstGeom>
          <a:noFill/>
          <a:ln/>
        </p:spPr>
        <p:txBody>
          <a:bodyPr wrap="square" lIns="0" tIns="0" rIns="0" bIns="0" rtlCol="0" anchor="t"/>
          <a:lstStyle/>
          <a:p>
            <a:pPr algn="l" indent="0" marL="0">
              <a:lnSpc>
                <a:spcPct val="100000"/>
              </a:lnSpc>
              <a:buNone/>
            </a:pPr>
            <a:r>
              <a:rPr lang="en-US" sz="1301" i="1" dirty="0">
                <a:solidFill>
                  <a:srgbClr val="000000"/>
                </a:solidFill>
                <a:latin typeface="Arial" pitchFamily="34" charset="0"/>
                <a:ea typeface="Arial" pitchFamily="34" charset="-122"/>
                <a:cs typeface="Arial" pitchFamily="34" charset="-120"/>
              </a:rPr>
              <a:t>По материалам учебных пособий по ботанике, 2023
</a:t>
            </a:r>
            <a:endParaRPr lang="en-US" sz="130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739450" y="1654807"/>
            <a:ext cx="3031800" cy="7479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Сухие плоды, такие как орехи и стручки, раскрываются или нет, и предназначены для механического распространения семян.
</a:t>
            </a:r>
            <a:endParaRPr lang="en-US" sz="1100" dirty="0"/>
          </a:p>
        </p:txBody>
      </p:sp>
      <p:sp>
        <p:nvSpPr>
          <p:cNvPr id="4" name="Text 1"/>
          <p:cNvSpPr txBox="1"/>
          <p:nvPr/>
        </p:nvSpPr>
        <p:spPr>
          <a:xfrm>
            <a:off x="410850" y="167325"/>
            <a:ext cx="8299800" cy="5664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Типы плодов у цветковых растений
</a:t>
            </a:r>
            <a:endParaRPr lang="en-US" sz="2400" dirty="0"/>
          </a:p>
        </p:txBody>
      </p:sp>
      <p:sp>
        <p:nvSpPr>
          <p:cNvPr id="5"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16</a:t>
            </a:r>
            <a:endParaRPr lang="en-US" sz="1000" dirty="0"/>
          </a:p>
        </p:txBody>
      </p:sp>
      <p:sp>
        <p:nvSpPr>
          <p:cNvPr id="6" name="Text 3"/>
          <p:cNvSpPr txBox="1"/>
          <p:nvPr/>
        </p:nvSpPr>
        <p:spPr>
          <a:xfrm>
            <a:off x="5243650" y="1654807"/>
            <a:ext cx="3031800" cy="7479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Сочные плоды содержат влагу и привлекают животных для поедания и распространения семян, как в ягодах или яблоках.
</a:t>
            </a:r>
            <a:endParaRPr lang="en-US" sz="1100" dirty="0"/>
          </a:p>
        </p:txBody>
      </p:sp>
      <p:sp>
        <p:nvSpPr>
          <p:cNvPr id="7" name="Text 4"/>
          <p:cNvSpPr txBox="1"/>
          <p:nvPr/>
        </p:nvSpPr>
        <p:spPr>
          <a:xfrm>
            <a:off x="2845569" y="3718756"/>
            <a:ext cx="3031800" cy="7479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Тип и строение плода влияют на способы его распространения и успешность размножения растения.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510" y="954875"/>
            <a:ext cx="1900549" cy="2090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536228" y="954875"/>
            <a:ext cx="1900549" cy="2090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08281" y="954875"/>
            <a:ext cx="1906673" cy="2090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59107" y="954875"/>
            <a:ext cx="1900549" cy="2090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Способы распространения плодов и семян
</a:t>
            </a:r>
            <a:endParaRPr lang="en-US" sz="2400" dirty="0"/>
          </a:p>
        </p:txBody>
      </p:sp>
      <p:sp>
        <p:nvSpPr>
          <p:cNvPr id="13"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17</a:t>
            </a:r>
            <a:endParaRPr lang="en-US" sz="1000" dirty="0"/>
          </a:p>
        </p:txBody>
      </p:sp>
      <p:sp>
        <p:nvSpPr>
          <p:cNvPr id="14" name="Text 2"/>
          <p:cNvSpPr txBox="1"/>
          <p:nvPr/>
        </p:nvSpPr>
        <p:spPr>
          <a:xfrm>
            <a:off x="467467" y="3354450"/>
            <a:ext cx="1724633" cy="1104300"/>
          </a:xfrm>
          <a:prstGeom prst="rect">
            <a:avLst/>
          </a:prstGeom>
          <a:noFill/>
          <a:ln/>
        </p:spPr>
        <p:txBody>
          <a:bodyPr wrap="square" lIns="0" tIns="0" rIns="0" bIns="0" rtlCol="0" anchor="t"/>
          <a:lstStyle/>
          <a:p>
            <a:pPr algn="l" indent="0" marL="0">
              <a:lnSpc>
                <a:spcPct val="100000"/>
              </a:lnSpc>
              <a:buNone/>
            </a:pPr>
            <a:r>
              <a:rPr lang="en-US" sz="1013" b="1" dirty="0">
                <a:solidFill>
                  <a:srgbClr val="000000"/>
                </a:solidFill>
                <a:latin typeface="Arial" pitchFamily="34" charset="0"/>
                <a:ea typeface="Arial" pitchFamily="34" charset="-122"/>
                <a:cs typeface="Arial" pitchFamily="34" charset="-120"/>
              </a:rPr>
              <a:t>Распространение семян ветром
</a:t>
            </a:r>
            <a:pPr algn="l" indent="0" marL="0">
              <a:lnSpc>
                <a:spcPct val="100000"/>
              </a:lnSpc>
              <a:buNone/>
            </a:pPr>
            <a:r>
              <a:rPr lang="en-US" sz="5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68" dirty="0">
                <a:solidFill>
                  <a:srgbClr val="000000"/>
                </a:solidFill>
                <a:latin typeface="Arial" pitchFamily="34" charset="0"/>
                <a:ea typeface="Arial" pitchFamily="34" charset="-122"/>
                <a:cs typeface="Arial" pitchFamily="34" charset="-120"/>
              </a:rPr>
              <a:t>Многие растения используют ветер для переноса лёгких и небольших плодов, например одуванчик и клён, оснащённые крылатками, что помогает им расселяться на большие расстояния.
</a:t>
            </a:r>
            <a:endParaRPr lang="en-US" sz="1013" dirty="0"/>
          </a:p>
        </p:txBody>
      </p:sp>
      <p:sp>
        <p:nvSpPr>
          <p:cNvPr id="15" name="Text 3"/>
          <p:cNvSpPr txBox="1"/>
          <p:nvPr/>
        </p:nvSpPr>
        <p:spPr>
          <a:xfrm>
            <a:off x="2618185" y="3354450"/>
            <a:ext cx="1724633" cy="1104300"/>
          </a:xfrm>
          <a:prstGeom prst="rect">
            <a:avLst/>
          </a:prstGeom>
          <a:noFill/>
          <a:ln/>
        </p:spPr>
        <p:txBody>
          <a:bodyPr wrap="square" lIns="0" tIns="0" rIns="0" bIns="0" rtlCol="0" anchor="t"/>
          <a:lstStyle/>
          <a:p>
            <a:pPr algn="l" indent="0" marL="0">
              <a:lnSpc>
                <a:spcPct val="100000"/>
              </a:lnSpc>
              <a:buNone/>
            </a:pPr>
            <a:r>
              <a:rPr lang="en-US" sz="1187" b="1" dirty="0">
                <a:solidFill>
                  <a:srgbClr val="000000"/>
                </a:solidFill>
                <a:latin typeface="Arial" pitchFamily="34" charset="0"/>
                <a:ea typeface="Arial" pitchFamily="34" charset="-122"/>
                <a:cs typeface="Arial" pitchFamily="34" charset="-120"/>
              </a:rPr>
              <a:t>Распространение с помощью воды
</a:t>
            </a:r>
            <a:pPr algn="l" indent="0" marL="0">
              <a:lnSpc>
                <a:spcPct val="100000"/>
              </a:lnSpc>
              <a:buNone/>
            </a:pPr>
            <a:r>
              <a:rPr lang="en-US" sz="678"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17" dirty="0">
                <a:solidFill>
                  <a:srgbClr val="000000"/>
                </a:solidFill>
                <a:latin typeface="Arial" pitchFamily="34" charset="0"/>
                <a:ea typeface="Arial" pitchFamily="34" charset="-122"/>
                <a:cs typeface="Arial" pitchFamily="34" charset="-120"/>
              </a:rPr>
              <a:t>Плоды кокоса и кувшинки способны плавать, позволяя семенам перемещаться по водным путям к новым местам для прорастания.
</a:t>
            </a:r>
            <a:endParaRPr lang="en-US" sz="1187" dirty="0"/>
          </a:p>
        </p:txBody>
      </p:sp>
      <p:sp>
        <p:nvSpPr>
          <p:cNvPr id="16" name="Text 4"/>
          <p:cNvSpPr txBox="1"/>
          <p:nvPr/>
        </p:nvSpPr>
        <p:spPr>
          <a:xfrm>
            <a:off x="4790736" y="3354450"/>
            <a:ext cx="1724633" cy="1104300"/>
          </a:xfrm>
          <a:prstGeom prst="rect">
            <a:avLst/>
          </a:prstGeom>
          <a:noFill/>
          <a:ln/>
        </p:spPr>
        <p:txBody>
          <a:bodyPr wrap="square" lIns="0" tIns="0" rIns="0" bIns="0" rtlCol="0" anchor="t"/>
          <a:lstStyle/>
          <a:p>
            <a:pPr algn="l" indent="0" marL="0">
              <a:lnSpc>
                <a:spcPct val="100000"/>
              </a:lnSpc>
              <a:buNone/>
            </a:pPr>
            <a:r>
              <a:rPr lang="en-US" sz="1013" b="1" dirty="0">
                <a:solidFill>
                  <a:srgbClr val="000000"/>
                </a:solidFill>
                <a:latin typeface="Arial" pitchFamily="34" charset="0"/>
                <a:ea typeface="Arial" pitchFamily="34" charset="-122"/>
                <a:cs typeface="Arial" pitchFamily="34" charset="-120"/>
              </a:rPr>
              <a:t>Животные как агенты распространения
</a:t>
            </a:r>
            <a:pPr algn="l" indent="0" marL="0">
              <a:lnSpc>
                <a:spcPct val="100000"/>
              </a:lnSpc>
              <a:buNone/>
            </a:pPr>
            <a:r>
              <a:rPr lang="en-US" sz="5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68" dirty="0">
                <a:solidFill>
                  <a:srgbClr val="000000"/>
                </a:solidFill>
                <a:latin typeface="Arial" pitchFamily="34" charset="0"/>
                <a:ea typeface="Arial" pitchFamily="34" charset="-122"/>
                <a:cs typeface="Arial" pitchFamily="34" charset="-120"/>
              </a:rPr>
              <a:t>Животные, поедая сочные плоды ежевики, способствуют перемещению семян через пищеварительную систему, что помогает растениям колонизировать новую территорию.
</a:t>
            </a:r>
            <a:endParaRPr lang="en-US" sz="1013" dirty="0"/>
          </a:p>
        </p:txBody>
      </p:sp>
      <p:sp>
        <p:nvSpPr>
          <p:cNvPr id="17" name="Text 5"/>
          <p:cNvSpPr txBox="1"/>
          <p:nvPr/>
        </p:nvSpPr>
        <p:spPr>
          <a:xfrm>
            <a:off x="6941064" y="3354450"/>
            <a:ext cx="1724633" cy="1104300"/>
          </a:xfrm>
          <a:prstGeom prst="rect">
            <a:avLst/>
          </a:prstGeom>
          <a:noFill/>
          <a:ln/>
        </p:spPr>
        <p:txBody>
          <a:bodyPr wrap="square" lIns="0" tIns="0" rIns="0" bIns="0" rtlCol="0" anchor="t"/>
          <a:lstStyle/>
          <a:p>
            <a:pPr algn="l" indent="0" marL="0">
              <a:lnSpc>
                <a:spcPct val="100000"/>
              </a:lnSpc>
              <a:buNone/>
            </a:pPr>
            <a:r>
              <a:rPr lang="en-US" sz="999" b="1" dirty="0">
                <a:solidFill>
                  <a:srgbClr val="000000"/>
                </a:solidFill>
                <a:latin typeface="Arial" pitchFamily="34" charset="0"/>
                <a:ea typeface="Arial" pitchFamily="34" charset="-122"/>
                <a:cs typeface="Arial" pitchFamily="34" charset="-120"/>
              </a:rPr>
              <a:t>Влияние человека на распространение растений
</a:t>
            </a:r>
            <a:pPr algn="l" indent="0" marL="0">
              <a:lnSpc>
                <a:spcPct val="100000"/>
              </a:lnSpc>
              <a:buNone/>
            </a:pPr>
            <a:r>
              <a:rPr lang="en-US" sz="57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57" dirty="0">
                <a:solidFill>
                  <a:srgbClr val="000000"/>
                </a:solidFill>
                <a:latin typeface="Arial" pitchFamily="34" charset="0"/>
                <a:ea typeface="Arial" pitchFamily="34" charset="-122"/>
                <a:cs typeface="Arial" pitchFamily="34" charset="-120"/>
              </a:rPr>
              <a:t>Фермеры и садоводы активно распространяют семена культурных растений, что оказывает прямое влияние на аграрные экосистемы и биоразнообразие.
</a:t>
            </a:r>
            <a:endParaRPr lang="en-US" sz="999"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0850"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Длинные корневые волоски увеличивают площадь всасывания воды для обеспечения питания растения.
</a:t>
            </a:r>
            <a:endParaRPr lang="en-US" sz="1400" dirty="0"/>
          </a:p>
        </p:txBody>
      </p:sp>
      <p:sp>
        <p:nvSpPr>
          <p:cNvPr id="5" name="Text 1"/>
          <p:cNvSpPr txBox="1"/>
          <p:nvPr/>
        </p:nvSpPr>
        <p:spPr>
          <a:xfrm>
            <a:off x="410850" y="296047"/>
            <a:ext cx="8299800" cy="5013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Связь между строением органов и их функциями
</a:t>
            </a:r>
            <a:endParaRPr lang="en-US" sz="2400"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18</a:t>
            </a:r>
            <a:endParaRPr lang="en-US" sz="1000" dirty="0"/>
          </a:p>
        </p:txBody>
      </p:sp>
      <p:sp>
        <p:nvSpPr>
          <p:cNvPr id="7" name="Text 3"/>
          <p:cNvSpPr txBox="1"/>
          <p:nvPr/>
        </p:nvSpPr>
        <p:spPr>
          <a:xfrm>
            <a:off x="3419548"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Жёсткая структура стебля поддерживает растение и обеспечивает транспорт веществ между органами.
</a:t>
            </a:r>
            <a:endParaRPr lang="en-US" sz="1400" dirty="0"/>
          </a:p>
        </p:txBody>
      </p:sp>
      <p:sp>
        <p:nvSpPr>
          <p:cNvPr id="8" name="Text 4"/>
          <p:cNvSpPr txBox="1"/>
          <p:nvPr/>
        </p:nvSpPr>
        <p:spPr>
          <a:xfrm>
            <a:off x="6415375" y="1454500"/>
            <a:ext cx="2304900" cy="2239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Широкая листовая пластинка улучшает улов света, оптимизируя процесс фотосинтеза.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49300" y="1368600"/>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Суккуленты накапливают воду в тканях для выживания в засушливых районах, снижая испарение.
</a:t>
            </a:r>
            <a:endParaRPr lang="en-US" sz="1400" dirty="0"/>
          </a:p>
        </p:txBody>
      </p:sp>
      <p:sp>
        <p:nvSpPr>
          <p:cNvPr id="5" name="Text 1"/>
          <p:cNvSpPr txBox="1"/>
          <p:nvPr/>
        </p:nvSpPr>
        <p:spPr>
          <a:xfrm>
            <a:off x="410850" y="179300"/>
            <a:ext cx="8299800" cy="605100"/>
          </a:xfrm>
          <a:prstGeom prst="rect">
            <a:avLst/>
          </a:prstGeom>
          <a:noFill/>
          <a:ln/>
        </p:spPr>
        <p:txBody>
          <a:bodyPr wrap="square" lIns="0" tIns="0" rIns="0" bIns="0" rtlCol="0" anchor="ctr"/>
          <a:lstStyle/>
          <a:p>
            <a:pPr algn="l" indent="0" marL="0">
              <a:lnSpc>
                <a:spcPct val="100000"/>
              </a:lnSpc>
              <a:buNone/>
            </a:pPr>
            <a:r>
              <a:rPr lang="en-US" sz="2381" b="1" dirty="0">
                <a:solidFill>
                  <a:srgbClr val="FDF8E5"/>
                </a:solidFill>
                <a:latin typeface="Arial" pitchFamily="34" charset="0"/>
                <a:ea typeface="Arial" pitchFamily="34" charset="-122"/>
                <a:cs typeface="Arial" pitchFamily="34" charset="-120"/>
              </a:rPr>
              <a:t>Примеры приспособлений цветковых растений к среде
</a:t>
            </a:r>
            <a:endParaRPr lang="en-US" sz="2381" dirty="0"/>
          </a:p>
        </p:txBody>
      </p:sp>
      <p:sp>
        <p:nvSpPr>
          <p:cNvPr id="6"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19</a:t>
            </a:r>
            <a:endParaRPr lang="en-US" sz="1000" dirty="0"/>
          </a:p>
        </p:txBody>
      </p:sp>
      <p:sp>
        <p:nvSpPr>
          <p:cNvPr id="7" name="Text 3"/>
          <p:cNvSpPr txBox="1"/>
          <p:nvPr/>
        </p:nvSpPr>
        <p:spPr>
          <a:xfrm>
            <a:off x="4943967" y="1368600"/>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Лианы используют гибкие стебли для лазания и поиска света в густых лесах.
</a:t>
            </a:r>
            <a:endParaRPr lang="en-US" sz="1400" dirty="0"/>
          </a:p>
        </p:txBody>
      </p:sp>
      <p:sp>
        <p:nvSpPr>
          <p:cNvPr id="8" name="Text 4"/>
          <p:cNvSpPr txBox="1"/>
          <p:nvPr/>
        </p:nvSpPr>
        <p:spPr>
          <a:xfrm>
            <a:off x="749300" y="3094208"/>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Восковой налёт на листьях водных растений уменьшает потерю влаги и защищает от повреждений.
</a:t>
            </a:r>
            <a:endParaRPr lang="en-US" sz="1400" dirty="0"/>
          </a:p>
        </p:txBody>
      </p:sp>
      <p:sp>
        <p:nvSpPr>
          <p:cNvPr id="9" name="Text 5"/>
          <p:cNvSpPr txBox="1"/>
          <p:nvPr/>
        </p:nvSpPr>
        <p:spPr>
          <a:xfrm>
            <a:off x="4943967" y="3094208"/>
            <a:ext cx="3358800" cy="1299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Корни-прицепки помогают растениям крепиться на вертикальных поверхностях для устойчивого роста.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900750" y="1066800"/>
            <a:ext cx="7342500" cy="3021900"/>
          </a:xfrm>
          <a:prstGeom prst="rect">
            <a:avLst/>
          </a:prstGeom>
          <a:noFill/>
          <a:ln/>
        </p:spPr>
        <p:txBody>
          <a:bodyPr wrap="square" lIns="0" tIns="0" rIns="0" bIns="0" rtlCol="0" anchor="ctr"/>
          <a:lstStyle/>
          <a:p>
            <a:pPr algn="l" indent="0" marL="0">
              <a:lnSpc>
                <a:spcPct val="100000"/>
              </a:lnSpc>
              <a:buNone/>
            </a:pPr>
            <a:r>
              <a:rPr lang="en-US" sz="3800" b="1" dirty="0">
                <a:solidFill>
                  <a:srgbClr val="B62D04"/>
                </a:solidFill>
                <a:latin typeface="Arial" pitchFamily="34" charset="0"/>
                <a:ea typeface="Arial" pitchFamily="34" charset="-122"/>
                <a:cs typeface="Arial" pitchFamily="34" charset="-120"/>
              </a:rPr>
              <a:t>Значимость знаний о строении органов цветковых растений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Понимание строения и функций органов растений способствует эффективному выращиванию и сохранению видов, что важно для экологии, сельского хозяйства и медицины.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2026-05-08T13:06:17Z</dcterms:created>
  <dcterms:modified xsi:type="dcterms:W3CDTF">2026-05-08T13:06:17Z</dcterms:modified>
</cp:coreProperties>
</file>