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slideLayout" Target="../slideLayouts/slideLayout1.xml"/><Relationship Id="rId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image" Target="../media/image-3-2.png"/><Relationship Id="rId3" Type="http://schemas.openxmlformats.org/officeDocument/2006/relationships/image" Target="../media/image-3-3.jpeg"/><Relationship Id="rId4" Type="http://schemas.openxmlformats.org/officeDocument/2006/relationships/image" Target="../media/image-3-4.png"/><Relationship Id="rId5" Type="http://schemas.openxmlformats.org/officeDocument/2006/relationships/image" Target="../media/image-3-5.jpeg"/><Relationship Id="rId6" Type="http://schemas.openxmlformats.org/officeDocument/2006/relationships/image" Target="../media/image-3-6.png"/><Relationship Id="rId7" Type="http://schemas.openxmlformats.org/officeDocument/2006/relationships/slideLayout" Target="../slideLayouts/slideLayout1.xml"/><Relationship Id="rId8"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slideLayout" Target="../slideLayouts/slideLayout1.xml"/><Relationship Id="rId5"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slideLayout" Target="../slideLayouts/slideLayout1.xml"/><Relationship Id="rId7"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eg"/><Relationship Id="rId2" Type="http://schemas.openxmlformats.org/officeDocument/2006/relationships/image" Target="../media/image-6-2.png"/><Relationship Id="rId3" Type="http://schemas.openxmlformats.org/officeDocument/2006/relationships/image" Target="../media/image-6-3.jpeg"/><Relationship Id="rId4" Type="http://schemas.openxmlformats.org/officeDocument/2006/relationships/image" Target="../media/image-6-4.png"/><Relationship Id="rId5" Type="http://schemas.openxmlformats.org/officeDocument/2006/relationships/image" Target="../media/image-6-5.jpeg"/><Relationship Id="rId6" Type="http://schemas.openxmlformats.org/officeDocument/2006/relationships/image" Target="../media/image-6-6.png"/><Relationship Id="rId7" Type="http://schemas.openxmlformats.org/officeDocument/2006/relationships/slideLayout" Target="../slideLayouts/slideLayout1.xml"/><Relationship Id="rId8"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slideLayout" Target="../slideLayouts/slideLayout1.xml"/><Relationship Id="rId5"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slideLayout" Target="../slideLayouts/slideLayout1.xm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e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slideLayout" Target="../slideLayouts/slideLayout1.xml"/><Relationship Id="rId7"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image" Target="../media/image-10-5.png"/><Relationship Id="rId6" Type="http://schemas.openxmlformats.org/officeDocument/2006/relationships/slideLayout" Target="../slideLayouts/slideLayout1.xml"/><Relationship Id="rId7"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image" Target="../media/image-11-2.png"/><Relationship Id="rId3" Type="http://schemas.openxmlformats.org/officeDocument/2006/relationships/image" Target="../media/image-11-3.jpeg"/><Relationship Id="rId4" Type="http://schemas.openxmlformats.org/officeDocument/2006/relationships/image" Target="../media/image-11-4.png"/><Relationship Id="rId5" Type="http://schemas.openxmlformats.org/officeDocument/2006/relationships/image" Target="../media/image-11-5.jpeg"/><Relationship Id="rId6" Type="http://schemas.openxmlformats.org/officeDocument/2006/relationships/image" Target="../media/image-11-6.png"/><Relationship Id="rId7" Type="http://schemas.openxmlformats.org/officeDocument/2006/relationships/slideLayout" Target="../slideLayouts/slideLayout1.xml"/><Relationship Id="rId8"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slideLayout" Target="../slideLayouts/slideLayout1.xml"/><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jpe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slideLayout" Target="../slideLayouts/slideLayout1.xml"/><Relationship Id="rId5"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jpe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image" Target="../media/image-14-5.png"/><Relationship Id="rId6" Type="http://schemas.openxmlformats.org/officeDocument/2006/relationships/slideLayout" Target="../slideLayouts/slideLayout1.xml"/><Relationship Id="rId7"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image" Target="../media/image-15-4.png"/><Relationship Id="rId5" Type="http://schemas.openxmlformats.org/officeDocument/2006/relationships/image" Target="../media/image-15-5.png"/><Relationship Id="rId6" Type="http://schemas.openxmlformats.org/officeDocument/2006/relationships/image" Target="../media/image-15-6.png"/><Relationship Id="rId7" Type="http://schemas.openxmlformats.org/officeDocument/2006/relationships/image" Target="../media/image-15-7.png"/><Relationship Id="rId8" Type="http://schemas.openxmlformats.org/officeDocument/2006/relationships/image" Target="../media/image-15-8.png"/><Relationship Id="rId9" Type="http://schemas.openxmlformats.org/officeDocument/2006/relationships/image" Target="../media/image-15-9.png"/><Relationship Id="rId10" Type="http://schemas.openxmlformats.org/officeDocument/2006/relationships/slideLayout" Target="../slideLayouts/slideLayout1.xml"/><Relationship Id="rId11"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slideLayout" Target="../slideLayouts/slideLayout1.xml"/><Relationship Id="rId5"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image" Target="../media/image-17-4.png"/><Relationship Id="rId5" Type="http://schemas.openxmlformats.org/officeDocument/2006/relationships/image" Target="../media/image-17-5.png"/><Relationship Id="rId6" Type="http://schemas.openxmlformats.org/officeDocument/2006/relationships/slideLayout" Target="../slideLayouts/slideLayout1.xml"/><Relationship Id="rId7"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jpe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image" Target="../media/image-18-4.png"/><Relationship Id="rId5" Type="http://schemas.openxmlformats.org/officeDocument/2006/relationships/image" Target="../media/image-18-5.png"/><Relationship Id="rId6" Type="http://schemas.openxmlformats.org/officeDocument/2006/relationships/slideLayout" Target="../slideLayouts/slideLayout1.xml"/><Relationship Id="rId7"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jpeg"/><Relationship Id="rId2" Type="http://schemas.openxmlformats.org/officeDocument/2006/relationships/image" Target="../media/image-19-2.png"/><Relationship Id="rId3" Type="http://schemas.openxmlformats.org/officeDocument/2006/relationships/image" Target="../media/image-19-3.jpeg"/><Relationship Id="rId4" Type="http://schemas.openxmlformats.org/officeDocument/2006/relationships/image" Target="../media/image-19-4.png"/><Relationship Id="rId5" Type="http://schemas.openxmlformats.org/officeDocument/2006/relationships/image" Target="../media/image-19-5.jpeg"/><Relationship Id="rId6" Type="http://schemas.openxmlformats.org/officeDocument/2006/relationships/image" Target="../media/image-19-6.png"/><Relationship Id="rId7" Type="http://schemas.openxmlformats.org/officeDocument/2006/relationships/slideLayout" Target="../slideLayouts/slideLayout1.xml"/><Relationship Id="rId8"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slideLayout" Target="../slideLayouts/slideLayout1.xml"/><Relationship Id="rId4"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238A7"/>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00" y="415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1635375" y="4237100"/>
            <a:ext cx="7236900" cy="671700"/>
          </a:xfrm>
          <a:prstGeom prst="rect">
            <a:avLst/>
          </a:prstGeom>
          <a:noFill/>
          <a:ln/>
        </p:spPr>
        <p:txBody>
          <a:bodyPr wrap="square" lIns="0" tIns="0" rIns="0" bIns="0" rtlCol="0" anchor="b"/>
          <a:lstStyle/>
          <a:p>
            <a:pPr algn="r" indent="0" marL="0">
              <a:lnSpc>
                <a:spcPct val="100000"/>
              </a:lnSpc>
              <a:buNone/>
            </a:pPr>
            <a:r>
              <a:rPr lang="en-US" sz="1300" dirty="0">
                <a:solidFill>
                  <a:srgbClr val="FFFFFF"/>
                </a:solidFill>
                <a:latin typeface="Arial" pitchFamily="34" charset="0"/>
                <a:ea typeface="Arial" pitchFamily="34" charset="-122"/>
                <a:cs typeface="Arial" pitchFamily="34" charset="-120"/>
              </a:rPr>
              <a:t>
</a:t>
            </a:r>
            <a:endParaRPr lang="en-US" sz="1300" dirty="0"/>
          </a:p>
        </p:txBody>
      </p:sp>
      <p:sp>
        <p:nvSpPr>
          <p:cNvPr id="5" name="Text 1"/>
          <p:cNvSpPr txBox="1"/>
          <p:nvPr/>
        </p:nvSpPr>
        <p:spPr>
          <a:xfrm>
            <a:off x="270000" y="1637400"/>
            <a:ext cx="4997100" cy="1868700"/>
          </a:xfrm>
          <a:prstGeom prst="rect">
            <a:avLst/>
          </a:prstGeom>
          <a:noFill/>
          <a:ln/>
        </p:spPr>
        <p:txBody>
          <a:bodyPr wrap="square" lIns="0" tIns="0" rIns="0" bIns="0" rtlCol="0" anchor="t"/>
          <a:lstStyle/>
          <a:p>
            <a:pPr algn="l" indent="0" marL="0">
              <a:lnSpc>
                <a:spcPct val="100000"/>
              </a:lnSpc>
              <a:buNone/>
            </a:pPr>
            <a:r>
              <a:rPr lang="en-US" sz="3922" b="1" dirty="0">
                <a:solidFill>
                  <a:srgbClr val="FFFFFF"/>
                </a:solidFill>
                <a:latin typeface="Arial" pitchFamily="34" charset="0"/>
                <a:ea typeface="Arial" pitchFamily="34" charset="-122"/>
                <a:cs typeface="Arial" pitchFamily="34" charset="-120"/>
              </a:rPr>
              <a:t>Размножение живых организмов
</a:t>
            </a:r>
            <a:pPr algn="l" indent="0" marL="0">
              <a:lnSpc>
                <a:spcPct val="100000"/>
              </a:lnSpc>
              <a:buNone/>
            </a:pPr>
            <a:r>
              <a:rPr lang="en-US" sz="3922"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471" dirty="0">
                <a:solidFill>
                  <a:srgbClr val="FFFFFF"/>
                </a:solidFill>
                <a:latin typeface="Arial" pitchFamily="34" charset="0"/>
                <a:ea typeface="Arial" pitchFamily="34" charset="-122"/>
                <a:cs typeface="Arial" pitchFamily="34" charset="-120"/>
              </a:rPr>
              <a:t>Жизнь продолжается благодаря разным способам размножения организмов.
</a:t>
            </a:r>
            <a:endParaRPr lang="en-US" sz="3922"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4303F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518850" y="1074565"/>
            <a:ext cx="4430100" cy="3478321"/>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249300" y="139500"/>
            <a:ext cx="8604600" cy="839700"/>
          </a:xfrm>
          <a:prstGeom prst="rect">
            <a:avLst/>
          </a:prstGeom>
          <a:noFill/>
          <a:ln/>
        </p:spPr>
        <p:txBody>
          <a:bodyPr wrap="square" lIns="0" tIns="0" rIns="0" bIns="0" rtlCol="0" anchor="t"/>
          <a:lstStyle/>
          <a:p>
            <a:pPr algn="l" indent="0" marL="0">
              <a:lnSpc>
                <a:spcPct val="100000"/>
              </a:lnSpc>
              <a:buNone/>
            </a:pPr>
            <a:r>
              <a:rPr lang="en-US" sz="3400" b="1" dirty="0">
                <a:solidFill>
                  <a:srgbClr val="FFFFFF"/>
                </a:solidFill>
                <a:latin typeface="Arial" pitchFamily="34" charset="0"/>
                <a:ea typeface="Arial" pitchFamily="34" charset="-122"/>
                <a:cs typeface="Arial" pitchFamily="34" charset="-120"/>
              </a:rPr>
              <a:t>Почему размножение важно для жизни
</a:t>
            </a:r>
            <a:endParaRPr lang="en-US" sz="3400" dirty="0"/>
          </a:p>
        </p:txBody>
      </p:sp>
      <p:sp>
        <p:nvSpPr>
          <p:cNvPr id="6" name="Text 1"/>
          <p:cNvSpPr txBox="1"/>
          <p:nvPr/>
        </p:nvSpPr>
        <p:spPr>
          <a:xfrm>
            <a:off x="8756650" y="4804800"/>
            <a:ext cx="387300" cy="738900"/>
          </a:xfrm>
          <a:prstGeom prst="rect">
            <a:avLst/>
          </a:prstGeom>
          <a:noFill/>
          <a:ln/>
        </p:spPr>
        <p:txBody>
          <a:bodyPr wrap="square" lIns="0" tIns="0" rIns="0" bIns="0" rtlCol="0" anchor="t"/>
          <a:lstStyle/>
          <a:p>
            <a:pPr algn="ctr" indent="0" marL="0">
              <a:lnSpc>
                <a:spcPct val="100000"/>
              </a:lnSpc>
              <a:buNone/>
            </a:pPr>
            <a:r>
              <a:rPr lang="en-US" sz="900" dirty="0">
                <a:solidFill>
                  <a:srgbClr val="FFFFFF"/>
                </a:solidFill>
                <a:latin typeface="Arial" pitchFamily="34" charset="0"/>
                <a:ea typeface="Arial" pitchFamily="34" charset="-122"/>
                <a:cs typeface="Arial" pitchFamily="34" charset="-120"/>
              </a:rPr>
              <a:t>2</a:t>
            </a:r>
            <a:endParaRPr lang="en-US" sz="900" dirty="0"/>
          </a:p>
        </p:txBody>
      </p:sp>
      <p:sp>
        <p:nvSpPr>
          <p:cNvPr id="7" name="Text 2"/>
          <p:cNvSpPr txBox="1"/>
          <p:nvPr/>
        </p:nvSpPr>
        <p:spPr>
          <a:xfrm>
            <a:off x="639000" y="1822650"/>
            <a:ext cx="3658500" cy="2007000"/>
          </a:xfrm>
          <a:prstGeom prst="rect">
            <a:avLst/>
          </a:prstGeom>
          <a:noFill/>
          <a:ln/>
        </p:spPr>
        <p:txBody>
          <a:bodyPr wrap="square" lIns="0" tIns="0" rIns="0" bIns="0" rtlCol="0" anchor="ctr"/>
          <a:lstStyle/>
          <a:p>
            <a:pPr algn="l" indent="0" marL="0">
              <a:lnSpc>
                <a:spcPct val="115000"/>
              </a:lnSpc>
              <a:buNone/>
            </a:pPr>
            <a:r>
              <a:rPr lang="en-US" sz="1400" dirty="0">
                <a:solidFill>
                  <a:srgbClr val="FFFFFF"/>
                </a:solidFill>
                <a:latin typeface="Arial" pitchFamily="34" charset="0"/>
                <a:ea typeface="Arial" pitchFamily="34" charset="-122"/>
                <a:cs typeface="Arial" pitchFamily="34" charset="-120"/>
              </a:rPr>
              <a:t>С древности люди замечали, как растения и животные дают потомство. Сегодня биология объясняет этот процесс на уровне клеток и генов. Размножение сохраняет признаки вида и помогает ему не исчезнуть.
</a:t>
            </a:r>
            <a:endParaRPr lang="en-US" sz="1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4303F7"/>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80969" y="1253727"/>
            <a:ext cx="2570322" cy="1232449"/>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3274808" y="1253727"/>
            <a:ext cx="2570322" cy="1232449"/>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6074519" y="1253727"/>
            <a:ext cx="2570322" cy="1232449"/>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8756650" y="4827325"/>
            <a:ext cx="387300" cy="738900"/>
          </a:xfrm>
          <a:prstGeom prst="rect">
            <a:avLst/>
          </a:prstGeom>
          <a:noFill/>
          <a:ln/>
        </p:spPr>
        <p:txBody>
          <a:bodyPr wrap="square" lIns="0" tIns="0" rIns="0" bIns="0" rtlCol="0" anchor="t"/>
          <a:lstStyle/>
          <a:p>
            <a:pPr algn="ctr" indent="0" marL="0">
              <a:lnSpc>
                <a:spcPct val="100000"/>
              </a:lnSpc>
              <a:buNone/>
            </a:pPr>
            <a:r>
              <a:rPr lang="en-US" sz="900" dirty="0">
                <a:solidFill>
                  <a:srgbClr val="FFFFFF"/>
                </a:solidFill>
                <a:latin typeface="Arial" pitchFamily="34" charset="0"/>
                <a:ea typeface="Arial" pitchFamily="34" charset="-122"/>
                <a:cs typeface="Arial" pitchFamily="34" charset="-120"/>
              </a:rPr>
              <a:t>3</a:t>
            </a:r>
            <a:endParaRPr lang="en-US" sz="900" dirty="0"/>
          </a:p>
        </p:txBody>
      </p:sp>
      <p:sp>
        <p:nvSpPr>
          <p:cNvPr id="9" name="Text 1"/>
          <p:cNvSpPr txBox="1"/>
          <p:nvPr/>
        </p:nvSpPr>
        <p:spPr>
          <a:xfrm>
            <a:off x="360000" y="162025"/>
            <a:ext cx="8438100" cy="523200"/>
          </a:xfrm>
          <a:prstGeom prst="rect">
            <a:avLst/>
          </a:prstGeom>
          <a:noFill/>
          <a:ln/>
        </p:spPr>
        <p:txBody>
          <a:bodyPr wrap="square" lIns="0" tIns="0" rIns="0" bIns="0" rtlCol="0" anchor="t"/>
          <a:lstStyle/>
          <a:p>
            <a:pPr algn="l" indent="0" marL="0">
              <a:lnSpc>
                <a:spcPct val="100000"/>
              </a:lnSpc>
              <a:buNone/>
            </a:pPr>
            <a:r>
              <a:rPr lang="en-US" sz="3400" b="1" dirty="0">
                <a:solidFill>
                  <a:srgbClr val="FFFFFF"/>
                </a:solidFill>
                <a:latin typeface="Arial" pitchFamily="34" charset="0"/>
                <a:ea typeface="Arial" pitchFamily="34" charset="-122"/>
                <a:cs typeface="Arial" pitchFamily="34" charset="-120"/>
              </a:rPr>
              <a:t>Как устроено бесполое размножение
</a:t>
            </a:r>
            <a:endParaRPr lang="en-US" sz="3400" dirty="0"/>
          </a:p>
        </p:txBody>
      </p:sp>
      <p:sp>
        <p:nvSpPr>
          <p:cNvPr id="10" name="Text 2"/>
          <p:cNvSpPr txBox="1"/>
          <p:nvPr/>
        </p:nvSpPr>
        <p:spPr>
          <a:xfrm>
            <a:off x="524675" y="2554925"/>
            <a:ext cx="2482800" cy="435600"/>
          </a:xfrm>
          <a:prstGeom prst="rect">
            <a:avLst/>
          </a:prstGeom>
          <a:noFill/>
          <a:ln/>
        </p:spPr>
        <p:txBody>
          <a:bodyPr wrap="square" lIns="0" tIns="0" rIns="0" bIns="0" rtlCol="0" anchor="t"/>
          <a:lstStyle/>
          <a:p>
            <a:pPr algn="l" indent="0" marL="0">
              <a:lnSpc>
                <a:spcPct val="100000"/>
              </a:lnSpc>
              <a:buNone/>
            </a:pPr>
            <a:r>
              <a:rPr lang="en-US" sz="1400" b="1" dirty="0">
                <a:solidFill>
                  <a:srgbClr val="FFFFFF"/>
                </a:solidFill>
                <a:latin typeface="Arial" pitchFamily="34" charset="0"/>
                <a:ea typeface="Arial" pitchFamily="34" charset="-122"/>
                <a:cs typeface="Arial" pitchFamily="34" charset="-120"/>
              </a:rPr>
              <a:t>Когда одна клетка становится двумя
</a:t>
            </a:r>
            <a:endParaRPr lang="en-US" sz="1400" dirty="0"/>
          </a:p>
        </p:txBody>
      </p:sp>
      <p:sp>
        <p:nvSpPr>
          <p:cNvPr id="11" name="Text 3"/>
          <p:cNvSpPr txBox="1"/>
          <p:nvPr/>
        </p:nvSpPr>
        <p:spPr>
          <a:xfrm>
            <a:off x="524675" y="3095625"/>
            <a:ext cx="2482800" cy="1234800"/>
          </a:xfrm>
          <a:prstGeom prst="rect">
            <a:avLst/>
          </a:prstGeom>
          <a:noFill/>
          <a:ln/>
        </p:spPr>
        <p:txBody>
          <a:bodyPr wrap="square" lIns="0" tIns="0" rIns="0" bIns="0" rtlCol="0" anchor="t"/>
          <a:lstStyle/>
          <a:p>
            <a:pPr algn="l" indent="0" marL="0">
              <a:lnSpc>
                <a:spcPct val="100000"/>
              </a:lnSpc>
              <a:buNone/>
            </a:pPr>
            <a:r>
              <a:rPr lang="en-US" sz="914" dirty="0">
                <a:solidFill>
                  <a:srgbClr val="FFFFFF"/>
                </a:solidFill>
                <a:latin typeface="Arial" pitchFamily="34" charset="0"/>
                <a:ea typeface="Arial" pitchFamily="34" charset="-122"/>
                <a:cs typeface="Arial" pitchFamily="34" charset="-120"/>
              </a:rPr>
              <a:t>Под микроскопом одна амёба медленно делится надвое. Сначала копируется наследственный материал, затем клетка разделяется на два одинаковых организма. Такой способ помогает быстро увеличить численность, когда условия вокруг остаются благоприятными. При этом потомки почти не отличаются от родителя, поэтому изменения накапливаются очень медленно и это хорошо видно в простых клеточных организмах.
</a:t>
            </a:r>
            <a:endParaRPr lang="en-US" sz="914" dirty="0"/>
          </a:p>
        </p:txBody>
      </p:sp>
      <p:sp>
        <p:nvSpPr>
          <p:cNvPr id="12" name="Text 4"/>
          <p:cNvSpPr txBox="1"/>
          <p:nvPr/>
        </p:nvSpPr>
        <p:spPr>
          <a:xfrm>
            <a:off x="3318514" y="2554925"/>
            <a:ext cx="2482800" cy="435600"/>
          </a:xfrm>
          <a:prstGeom prst="rect">
            <a:avLst/>
          </a:prstGeom>
          <a:noFill/>
          <a:ln/>
        </p:spPr>
        <p:txBody>
          <a:bodyPr wrap="square" lIns="0" tIns="0" rIns="0" bIns="0" rtlCol="0" anchor="t"/>
          <a:lstStyle/>
          <a:p>
            <a:pPr algn="l" indent="0" marL="0">
              <a:lnSpc>
                <a:spcPct val="100000"/>
              </a:lnSpc>
              <a:buNone/>
            </a:pPr>
            <a:r>
              <a:rPr lang="en-US" sz="1400" b="1" dirty="0">
                <a:solidFill>
                  <a:srgbClr val="4303F7"/>
                </a:solidFill>
                <a:latin typeface="Arial" pitchFamily="34" charset="0"/>
                <a:ea typeface="Arial" pitchFamily="34" charset="-122"/>
                <a:cs typeface="Arial" pitchFamily="34" charset="-120"/>
              </a:rPr>
              <a:t>Почка, из которой вырастает новая особь
</a:t>
            </a:r>
            <a:endParaRPr lang="en-US" sz="1400" dirty="0"/>
          </a:p>
        </p:txBody>
      </p:sp>
      <p:sp>
        <p:nvSpPr>
          <p:cNvPr id="13" name="Text 5"/>
          <p:cNvSpPr txBox="1"/>
          <p:nvPr/>
        </p:nvSpPr>
        <p:spPr>
          <a:xfrm>
            <a:off x="3318514" y="3095625"/>
            <a:ext cx="2482800" cy="1234800"/>
          </a:xfrm>
          <a:prstGeom prst="rect">
            <a:avLst/>
          </a:prstGeom>
          <a:noFill/>
          <a:ln/>
        </p:spPr>
        <p:txBody>
          <a:bodyPr wrap="square" lIns="0" tIns="0" rIns="0" bIns="0" rtlCol="0" anchor="t"/>
          <a:lstStyle/>
          <a:p>
            <a:pPr algn="l" indent="0" marL="0">
              <a:lnSpc>
                <a:spcPct val="100000"/>
              </a:lnSpc>
              <a:buNone/>
            </a:pPr>
            <a:r>
              <a:rPr lang="en-US" sz="1037" dirty="0">
                <a:solidFill>
                  <a:srgbClr val="4303F7"/>
                </a:solidFill>
                <a:latin typeface="Arial" pitchFamily="34" charset="0"/>
                <a:ea typeface="Arial" pitchFamily="34" charset="-122"/>
                <a:cs typeface="Arial" pitchFamily="34" charset="-120"/>
              </a:rPr>
              <a:t>На теле гидры появляется маленькая почка, которая постепенно растёт и превращается в отдельную особь. Молодой организм некоторое время держится рядом с родителем, а потом отделяется. В результате из одного тела образуется целая колония. Это удобно в спокойной пресной воде. Так колония быстро занимает пространство.
</a:t>
            </a:r>
            <a:endParaRPr lang="en-US" sz="1037" dirty="0"/>
          </a:p>
        </p:txBody>
      </p:sp>
      <p:sp>
        <p:nvSpPr>
          <p:cNvPr id="14" name="Text 6"/>
          <p:cNvSpPr txBox="1"/>
          <p:nvPr/>
        </p:nvSpPr>
        <p:spPr>
          <a:xfrm>
            <a:off x="6118225" y="2554925"/>
            <a:ext cx="2482800" cy="435600"/>
          </a:xfrm>
          <a:prstGeom prst="rect">
            <a:avLst/>
          </a:prstGeom>
          <a:noFill/>
          <a:ln/>
        </p:spPr>
        <p:txBody>
          <a:bodyPr wrap="square" lIns="0" tIns="0" rIns="0" bIns="0" rtlCol="0" anchor="t"/>
          <a:lstStyle/>
          <a:p>
            <a:pPr algn="l" indent="0" marL="0">
              <a:lnSpc>
                <a:spcPct val="100000"/>
              </a:lnSpc>
              <a:buNone/>
            </a:pPr>
            <a:r>
              <a:rPr lang="en-US" sz="1400" b="1" dirty="0">
                <a:solidFill>
                  <a:srgbClr val="FFFFFF"/>
                </a:solidFill>
                <a:latin typeface="Arial" pitchFamily="34" charset="0"/>
                <a:ea typeface="Arial" pitchFamily="34" charset="-122"/>
                <a:cs typeface="Arial" pitchFamily="34" charset="-120"/>
              </a:rPr>
              <a:t>Клубень, который даёт новый куст
</a:t>
            </a:r>
            <a:endParaRPr lang="en-US" sz="1400" dirty="0"/>
          </a:p>
        </p:txBody>
      </p:sp>
      <p:sp>
        <p:nvSpPr>
          <p:cNvPr id="15" name="Text 7"/>
          <p:cNvSpPr txBox="1"/>
          <p:nvPr/>
        </p:nvSpPr>
        <p:spPr>
          <a:xfrm>
            <a:off x="6118225" y="3095625"/>
            <a:ext cx="2482800" cy="1234800"/>
          </a:xfrm>
          <a:prstGeom prst="rect">
            <a:avLst/>
          </a:prstGeom>
          <a:noFill/>
          <a:ln/>
        </p:spPr>
        <p:txBody>
          <a:bodyPr wrap="square" lIns="0" tIns="0" rIns="0" bIns="0" rtlCol="0" anchor="t"/>
          <a:lstStyle/>
          <a:p>
            <a:pPr algn="l" indent="0" marL="0">
              <a:lnSpc>
                <a:spcPct val="100000"/>
              </a:lnSpc>
              <a:buNone/>
            </a:pPr>
            <a:r>
              <a:rPr lang="en-US" sz="1050" dirty="0">
                <a:solidFill>
                  <a:srgbClr val="FFFFFF"/>
                </a:solidFill>
                <a:latin typeface="Arial" pitchFamily="34" charset="0"/>
                <a:ea typeface="Arial" pitchFamily="34" charset="-122"/>
                <a:cs typeface="Arial" pitchFamily="34" charset="-120"/>
              </a:rPr>
              <a:t>Клубень картофеля хранит запас веществ и уже содержит почки, из которых вырастают новые побеги. Если посадить часть клубня, растение может развиться без семян и опыления. Такой способ помогает человеку размножать ценные сорта и быстро получать одинаковые растения на участке для овощевода. в течение сезона летом
</a:t>
            </a:r>
            <a:endParaRPr lang="en-US" sz="10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4303F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249300" y="1097967"/>
            <a:ext cx="1973100" cy="1938417"/>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249300" y="139500"/>
            <a:ext cx="8542500" cy="708000"/>
          </a:xfrm>
          <a:prstGeom prst="rect">
            <a:avLst/>
          </a:prstGeom>
          <a:noFill/>
          <a:ln/>
        </p:spPr>
        <p:txBody>
          <a:bodyPr wrap="square" lIns="0" tIns="0" rIns="0" bIns="0" rtlCol="0" anchor="t"/>
          <a:lstStyle/>
          <a:p>
            <a:pPr algn="l" indent="0" marL="0">
              <a:lnSpc>
                <a:spcPct val="100000"/>
              </a:lnSpc>
              <a:buNone/>
            </a:pPr>
            <a:r>
              <a:rPr lang="en-US" sz="3290" b="1" dirty="0">
                <a:solidFill>
                  <a:srgbClr val="FFFFFF"/>
                </a:solidFill>
                <a:latin typeface="Arial" pitchFamily="34" charset="0"/>
                <a:ea typeface="Arial" pitchFamily="34" charset="-122"/>
                <a:cs typeface="Arial" pitchFamily="34" charset="-120"/>
              </a:rPr>
              <a:t>Быстрые способы появления потомства
</a:t>
            </a:r>
            <a:endParaRPr lang="en-US" sz="3290" dirty="0"/>
          </a:p>
        </p:txBody>
      </p:sp>
      <p:sp>
        <p:nvSpPr>
          <p:cNvPr id="6" name="Text 1"/>
          <p:cNvSpPr txBox="1"/>
          <p:nvPr/>
        </p:nvSpPr>
        <p:spPr>
          <a:xfrm>
            <a:off x="2778100" y="3141000"/>
            <a:ext cx="5404800" cy="1231500"/>
          </a:xfrm>
          <a:prstGeom prst="rect">
            <a:avLst/>
          </a:prstGeom>
          <a:noFill/>
          <a:ln/>
        </p:spPr>
        <p:txBody>
          <a:bodyPr wrap="square" lIns="0" tIns="0" rIns="0" bIns="0" rtlCol="0" anchor="ctr"/>
          <a:lstStyle/>
          <a:p>
            <a:pPr algn="l" indent="0" marL="0">
              <a:lnSpc>
                <a:spcPct val="100000"/>
              </a:lnSpc>
              <a:buNone/>
            </a:pPr>
            <a:r>
              <a:rPr lang="en-US" sz="1300" b="1" dirty="0">
                <a:solidFill>
                  <a:srgbClr val="FFFFFF"/>
                </a:solidFill>
                <a:latin typeface="Arial" pitchFamily="34" charset="0"/>
                <a:ea typeface="Arial" pitchFamily="34" charset="-122"/>
                <a:cs typeface="Arial" pitchFamily="34" charset="-120"/>
              </a:rPr>
              <a:t>Вегетативное размножение
</a:t>
            </a:r>
            <a:pPr algn="l" indent="0" marL="0">
              <a:lnSpc>
                <a:spcPct val="100000"/>
              </a:lnSpc>
              <a:buNone/>
            </a:pPr>
            <a:r>
              <a:rPr lang="en-US" sz="12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Вегетативное размножение у растений происходит через клубни, луковицы, корневища и другие части. Новое растение сохраняет признаки родителя и часто быстро приживается на новом месте без особых трудностей. Это делает способ очень удобным для садоводства и сохранения сортов.
</a:t>
            </a:r>
            <a:endParaRPr lang="en-US" sz="1300" dirty="0"/>
          </a:p>
        </p:txBody>
      </p:sp>
      <p:sp>
        <p:nvSpPr>
          <p:cNvPr id="7" name="Text 2"/>
          <p:cNvSpPr txBox="1"/>
          <p:nvPr/>
        </p:nvSpPr>
        <p:spPr>
          <a:xfrm>
            <a:off x="2778100" y="1387050"/>
            <a:ext cx="5404800" cy="1270200"/>
          </a:xfrm>
          <a:prstGeom prst="rect">
            <a:avLst/>
          </a:prstGeom>
          <a:noFill/>
          <a:ln/>
        </p:spPr>
        <p:txBody>
          <a:bodyPr wrap="square" lIns="0" tIns="0" rIns="0" bIns="0" rtlCol="0" anchor="ctr"/>
          <a:lstStyle/>
          <a:p>
            <a:pPr algn="l" indent="0" marL="0">
              <a:lnSpc>
                <a:spcPct val="100000"/>
              </a:lnSpc>
              <a:buNone/>
            </a:pPr>
            <a:r>
              <a:rPr lang="en-US" sz="1300" b="1" dirty="0">
                <a:solidFill>
                  <a:srgbClr val="3C05D9"/>
                </a:solidFill>
                <a:latin typeface="Arial" pitchFamily="34" charset="0"/>
                <a:ea typeface="Arial" pitchFamily="34" charset="-122"/>
                <a:cs typeface="Arial" pitchFamily="34" charset="-120"/>
              </a:rPr>
              <a:t>Деление клетки
</a:t>
            </a:r>
            <a:pPr algn="l" indent="0" marL="0">
              <a:lnSpc>
                <a:spcPct val="100000"/>
              </a:lnSpc>
              <a:buNone/>
            </a:pPr>
            <a:r>
              <a:rPr lang="en-US" sz="1300" b="1" dirty="0">
                <a:solidFill>
                  <a:srgbClr val="3C05D9"/>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3C05D9"/>
                </a:solidFill>
                <a:latin typeface="Arial" pitchFamily="34" charset="0"/>
                <a:ea typeface="Arial" pitchFamily="34" charset="-122"/>
                <a:cs typeface="Arial" pitchFamily="34" charset="-120"/>
              </a:rPr>
              <a:t>При делении клетки одна исходная клетка сначала копирует наследственный материал, а затем распадается на две одинаковые. Так размножаются многие бактерии и простейшие.
</a:t>
            </a:r>
            <a:endParaRPr lang="en-US" sz="1300" dirty="0"/>
          </a:p>
        </p:txBody>
      </p:sp>
      <p:sp>
        <p:nvSpPr>
          <p:cNvPr id="8" name="Text 3"/>
          <p:cNvSpPr txBox="1"/>
          <p:nvPr/>
        </p:nvSpPr>
        <p:spPr>
          <a:xfrm>
            <a:off x="8756650" y="4804800"/>
            <a:ext cx="387300" cy="738900"/>
          </a:xfrm>
          <a:prstGeom prst="rect">
            <a:avLst/>
          </a:prstGeom>
          <a:noFill/>
          <a:ln/>
        </p:spPr>
        <p:txBody>
          <a:bodyPr wrap="square" lIns="0" tIns="0" rIns="0" bIns="0" rtlCol="0" anchor="t"/>
          <a:lstStyle/>
          <a:p>
            <a:pPr algn="ctr" indent="0" marL="0">
              <a:lnSpc>
                <a:spcPct val="100000"/>
              </a:lnSpc>
              <a:buNone/>
            </a:pPr>
            <a:r>
              <a:rPr lang="en-US" sz="900" dirty="0">
                <a:solidFill>
                  <a:srgbClr val="FFFFFF"/>
                </a:solidFill>
                <a:latin typeface="Arial" pitchFamily="34" charset="0"/>
                <a:ea typeface="Arial" pitchFamily="34" charset="-122"/>
                <a:cs typeface="Arial" pitchFamily="34" charset="-120"/>
              </a:rPr>
              <a:t>4</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227499" y="728475"/>
            <a:ext cx="3673501" cy="44151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249300" y="139500"/>
            <a:ext cx="8534700" cy="708000"/>
          </a:xfrm>
          <a:prstGeom prst="rect">
            <a:avLst/>
          </a:prstGeom>
          <a:noFill/>
          <a:ln/>
        </p:spPr>
        <p:txBody>
          <a:bodyPr wrap="square" lIns="0" tIns="0" rIns="0" bIns="0" rtlCol="0" anchor="t"/>
          <a:lstStyle/>
          <a:p>
            <a:pPr algn="l" indent="0" marL="0">
              <a:lnSpc>
                <a:spcPct val="100000"/>
              </a:lnSpc>
              <a:buNone/>
            </a:pPr>
            <a:r>
              <a:rPr lang="en-US" sz="3400" b="1" dirty="0">
                <a:solidFill>
                  <a:srgbClr val="FFFFFF"/>
                </a:solidFill>
                <a:latin typeface="Arial" pitchFamily="34" charset="0"/>
                <a:ea typeface="Arial" pitchFamily="34" charset="-122"/>
                <a:cs typeface="Arial" pitchFamily="34" charset="-120"/>
              </a:rPr>
              <a:t>Почкование у живых организмов
</a:t>
            </a:r>
            <a:endParaRPr lang="en-US" sz="3400" dirty="0"/>
          </a:p>
        </p:txBody>
      </p:sp>
      <p:sp>
        <p:nvSpPr>
          <p:cNvPr id="8" name="Text 1"/>
          <p:cNvSpPr txBox="1"/>
          <p:nvPr/>
        </p:nvSpPr>
        <p:spPr>
          <a:xfrm>
            <a:off x="8756650" y="4804800"/>
            <a:ext cx="387300" cy="738900"/>
          </a:xfrm>
          <a:prstGeom prst="rect">
            <a:avLst/>
          </a:prstGeom>
          <a:noFill/>
          <a:ln/>
        </p:spPr>
        <p:txBody>
          <a:bodyPr wrap="square" lIns="0" tIns="0" rIns="0" bIns="0" rtlCol="0" anchor="t"/>
          <a:lstStyle/>
          <a:p>
            <a:pPr algn="ctr" indent="0" marL="0">
              <a:lnSpc>
                <a:spcPct val="100000"/>
              </a:lnSpc>
              <a:buNone/>
            </a:pPr>
            <a:r>
              <a:rPr lang="en-US" sz="900" dirty="0">
                <a:solidFill>
                  <a:srgbClr val="FFFFFF"/>
                </a:solidFill>
                <a:latin typeface="Arial" pitchFamily="34" charset="0"/>
                <a:ea typeface="Arial" pitchFamily="34" charset="-122"/>
                <a:cs typeface="Arial" pitchFamily="34" charset="-120"/>
              </a:rPr>
              <a:t>5</a:t>
            </a:r>
            <a:endParaRPr lang="en-US" sz="900" dirty="0"/>
          </a:p>
        </p:txBody>
      </p:sp>
      <p:sp>
        <p:nvSpPr>
          <p:cNvPr id="9" name="Text 2"/>
          <p:cNvSpPr txBox="1"/>
          <p:nvPr/>
        </p:nvSpPr>
        <p:spPr>
          <a:xfrm>
            <a:off x="610800" y="1962525"/>
            <a:ext cx="2326200" cy="1714800"/>
          </a:xfrm>
          <a:prstGeom prst="rect">
            <a:avLst/>
          </a:prstGeom>
          <a:noFill/>
          <a:ln/>
        </p:spPr>
        <p:txBody>
          <a:bodyPr wrap="square" lIns="0" tIns="0" rIns="0" bIns="0" rtlCol="0" anchor="ctr"/>
          <a:lstStyle/>
          <a:p>
            <a:pPr algn="l" indent="0" marL="0">
              <a:lnSpc>
                <a:spcPct val="115000"/>
              </a:lnSpc>
              <a:buNone/>
            </a:pPr>
            <a:r>
              <a:rPr lang="en-US" sz="1200" dirty="0">
                <a:solidFill>
                  <a:srgbClr val="3C05D9"/>
                </a:solidFill>
                <a:latin typeface="Arial" pitchFamily="34" charset="0"/>
                <a:ea typeface="Arial" pitchFamily="34" charset="-122"/>
                <a:cs typeface="Arial" pitchFamily="34" charset="-120"/>
              </a:rPr>
              <a:t>У гидры на теле образуется маленький вырост — почка. Она растёт за счёт питательных веществ родителя, а затем отделяется и начинает самостоятельную жизнь в пресной воде.
</a:t>
            </a:r>
            <a:endParaRPr lang="en-US" sz="1200" dirty="0"/>
          </a:p>
        </p:txBody>
      </p:sp>
      <p:sp>
        <p:nvSpPr>
          <p:cNvPr id="10" name="Text 3"/>
          <p:cNvSpPr txBox="1"/>
          <p:nvPr/>
        </p:nvSpPr>
        <p:spPr>
          <a:xfrm>
            <a:off x="3438729" y="1962525"/>
            <a:ext cx="2326200" cy="1714800"/>
          </a:xfrm>
          <a:prstGeom prst="rect">
            <a:avLst/>
          </a:prstGeom>
          <a:noFill/>
          <a:ln/>
        </p:spPr>
        <p:txBody>
          <a:bodyPr wrap="square" lIns="0" tIns="0" rIns="0" bIns="0" rtlCol="0" anchor="ctr"/>
          <a:lstStyle/>
          <a:p>
            <a:pPr algn="l" indent="0" marL="0">
              <a:lnSpc>
                <a:spcPct val="115000"/>
              </a:lnSpc>
              <a:buNone/>
            </a:pPr>
            <a:r>
              <a:rPr lang="en-US" sz="1200" dirty="0">
                <a:solidFill>
                  <a:srgbClr val="FFFFFF"/>
                </a:solidFill>
                <a:latin typeface="Arial" pitchFamily="34" charset="0"/>
                <a:ea typeface="Arial" pitchFamily="34" charset="-122"/>
                <a:cs typeface="Arial" pitchFamily="34" charset="-120"/>
              </a:rPr>
              <a:t>Дрожжи тоже размножаются почкованием: на поверхности клетки появляется выпуклость, которая получает ядро и часть содержимого. Так быстро образуются новые клетки при благоприятной температуре и питании.
</a:t>
            </a:r>
            <a:endParaRPr lang="en-US" sz="1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378807" y="953812"/>
            <a:ext cx="2623497" cy="1947126"/>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3253245" y="953812"/>
            <a:ext cx="2623497" cy="1947126"/>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6127670" y="953812"/>
            <a:ext cx="2623497" cy="1947126"/>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8756650" y="4804800"/>
            <a:ext cx="387300" cy="738900"/>
          </a:xfrm>
          <a:prstGeom prst="rect">
            <a:avLst/>
          </a:prstGeom>
          <a:noFill/>
          <a:ln/>
        </p:spPr>
        <p:txBody>
          <a:bodyPr wrap="square" lIns="0" tIns="0" rIns="0" bIns="0" rtlCol="0" anchor="t"/>
          <a:lstStyle/>
          <a:p>
            <a:pPr algn="ctr" indent="0" marL="0">
              <a:lnSpc>
                <a:spcPct val="100000"/>
              </a:lnSpc>
              <a:buNone/>
            </a:pPr>
            <a:r>
              <a:rPr lang="en-US" sz="900" dirty="0">
                <a:solidFill>
                  <a:srgbClr val="4303F7"/>
                </a:solidFill>
                <a:latin typeface="Arial" pitchFamily="34" charset="0"/>
                <a:ea typeface="Arial" pitchFamily="34" charset="-122"/>
                <a:cs typeface="Arial" pitchFamily="34" charset="-120"/>
              </a:rPr>
              <a:t>6</a:t>
            </a:r>
            <a:endParaRPr lang="en-US" sz="900" dirty="0"/>
          </a:p>
        </p:txBody>
      </p:sp>
      <p:sp>
        <p:nvSpPr>
          <p:cNvPr id="9" name="Text 1"/>
          <p:cNvSpPr txBox="1"/>
          <p:nvPr/>
        </p:nvSpPr>
        <p:spPr>
          <a:xfrm>
            <a:off x="378825" y="162025"/>
            <a:ext cx="8377800" cy="523200"/>
          </a:xfrm>
          <a:prstGeom prst="rect">
            <a:avLst/>
          </a:prstGeom>
          <a:noFill/>
          <a:ln/>
        </p:spPr>
        <p:txBody>
          <a:bodyPr wrap="square" lIns="0" tIns="0" rIns="0" bIns="0" rtlCol="0" anchor="t"/>
          <a:lstStyle/>
          <a:p>
            <a:pPr algn="l" indent="0" marL="0">
              <a:lnSpc>
                <a:spcPct val="100000"/>
              </a:lnSpc>
              <a:buNone/>
            </a:pPr>
            <a:r>
              <a:rPr lang="en-US" sz="3400" b="1" dirty="0">
                <a:solidFill>
                  <a:srgbClr val="4303F8"/>
                </a:solidFill>
                <a:latin typeface="Arial" pitchFamily="34" charset="0"/>
                <a:ea typeface="Arial" pitchFamily="34" charset="-122"/>
                <a:cs typeface="Arial" pitchFamily="34" charset="-120"/>
              </a:rPr>
              <a:t>Вегетативное размножение у растений
</a:t>
            </a:r>
            <a:endParaRPr lang="en-US" sz="3400" dirty="0"/>
          </a:p>
        </p:txBody>
      </p:sp>
      <p:sp>
        <p:nvSpPr>
          <p:cNvPr id="10" name="Text 2"/>
          <p:cNvSpPr txBox="1"/>
          <p:nvPr/>
        </p:nvSpPr>
        <p:spPr>
          <a:xfrm>
            <a:off x="378807" y="2991850"/>
            <a:ext cx="2625604" cy="415200"/>
          </a:xfrm>
          <a:prstGeom prst="rect">
            <a:avLst/>
          </a:prstGeom>
          <a:noFill/>
          <a:ln/>
        </p:spPr>
        <p:txBody>
          <a:bodyPr wrap="square" lIns="0" tIns="0" rIns="0" bIns="0" rtlCol="0" anchor="t"/>
          <a:lstStyle/>
          <a:p>
            <a:pPr algn="ctr" indent="0" marL="0">
              <a:lnSpc>
                <a:spcPct val="100000"/>
              </a:lnSpc>
              <a:buNone/>
            </a:pPr>
            <a:r>
              <a:rPr lang="en-US" sz="1400" b="1" dirty="0">
                <a:solidFill>
                  <a:srgbClr val="4303F7"/>
                </a:solidFill>
                <a:latin typeface="Arial" pitchFamily="34" charset="0"/>
                <a:ea typeface="Arial" pitchFamily="34" charset="-122"/>
                <a:cs typeface="Arial" pitchFamily="34" charset="-120"/>
              </a:rPr>
              <a:t>Картофельный клубень как запас будущего роста
</a:t>
            </a:r>
            <a:endParaRPr lang="en-US" sz="1400" dirty="0"/>
          </a:p>
        </p:txBody>
      </p:sp>
      <p:sp>
        <p:nvSpPr>
          <p:cNvPr id="11" name="Text 3"/>
          <p:cNvSpPr txBox="1"/>
          <p:nvPr/>
        </p:nvSpPr>
        <p:spPr>
          <a:xfrm>
            <a:off x="378807" y="3551900"/>
            <a:ext cx="2625604" cy="1101300"/>
          </a:xfrm>
          <a:prstGeom prst="rect">
            <a:avLst/>
          </a:prstGeom>
          <a:noFill/>
          <a:ln/>
        </p:spPr>
        <p:txBody>
          <a:bodyPr wrap="square" lIns="0" tIns="0" rIns="0" bIns="0" rtlCol="0" anchor="t"/>
          <a:lstStyle/>
          <a:p>
            <a:pPr algn="ctr" indent="0" marL="0">
              <a:lnSpc>
                <a:spcPct val="100000"/>
              </a:lnSpc>
              <a:buNone/>
            </a:pPr>
            <a:r>
              <a:rPr lang="en-US" sz="1083" dirty="0">
                <a:solidFill>
                  <a:srgbClr val="4303F7"/>
                </a:solidFill>
                <a:latin typeface="Arial" pitchFamily="34" charset="0"/>
                <a:ea typeface="Arial" pitchFamily="34" charset="-122"/>
                <a:cs typeface="Arial" pitchFamily="34" charset="-120"/>
              </a:rPr>
              <a:t>На картофельном поле из одного клубня могут появиться несколько кустов. В его глазках уже спрятаны будущие побеги, поэтому посадочный материал не зависит от цветения и семян. Такой способ особенно удобен в сельском хозяйстве, когда нужно сохранить нужный сорт и получить ровные всходы.
</a:t>
            </a:r>
            <a:endParaRPr lang="en-US" sz="1083" dirty="0"/>
          </a:p>
        </p:txBody>
      </p:sp>
      <p:sp>
        <p:nvSpPr>
          <p:cNvPr id="12" name="Text 4"/>
          <p:cNvSpPr txBox="1"/>
          <p:nvPr/>
        </p:nvSpPr>
        <p:spPr>
          <a:xfrm>
            <a:off x="3253245" y="2991850"/>
            <a:ext cx="2625604" cy="415200"/>
          </a:xfrm>
          <a:prstGeom prst="rect">
            <a:avLst/>
          </a:prstGeom>
          <a:noFill/>
          <a:ln/>
        </p:spPr>
        <p:txBody>
          <a:bodyPr wrap="square" lIns="0" tIns="0" rIns="0" bIns="0" rtlCol="0" anchor="t"/>
          <a:lstStyle/>
          <a:p>
            <a:pPr algn="ctr" indent="0" marL="0">
              <a:lnSpc>
                <a:spcPct val="100000"/>
              </a:lnSpc>
              <a:buNone/>
            </a:pPr>
            <a:r>
              <a:rPr lang="en-US" sz="1400" b="1" dirty="0">
                <a:solidFill>
                  <a:srgbClr val="4303F7"/>
                </a:solidFill>
                <a:latin typeface="Arial" pitchFamily="34" charset="0"/>
                <a:ea typeface="Arial" pitchFamily="34" charset="-122"/>
                <a:cs typeface="Arial" pitchFamily="34" charset="-120"/>
              </a:rPr>
              <a:t>Земляника и её ползучие усики
</a:t>
            </a:r>
            <a:endParaRPr lang="en-US" sz="1400" dirty="0"/>
          </a:p>
        </p:txBody>
      </p:sp>
      <p:sp>
        <p:nvSpPr>
          <p:cNvPr id="13" name="Text 5"/>
          <p:cNvSpPr txBox="1"/>
          <p:nvPr/>
        </p:nvSpPr>
        <p:spPr>
          <a:xfrm>
            <a:off x="3253245" y="3551900"/>
            <a:ext cx="2625604" cy="1101300"/>
          </a:xfrm>
          <a:prstGeom prst="rect">
            <a:avLst/>
          </a:prstGeom>
          <a:noFill/>
          <a:ln/>
        </p:spPr>
        <p:txBody>
          <a:bodyPr wrap="square" lIns="0" tIns="0" rIns="0" bIns="0" rtlCol="0" anchor="t"/>
          <a:lstStyle/>
          <a:p>
            <a:pPr algn="ctr" indent="0" marL="0">
              <a:lnSpc>
                <a:spcPct val="100000"/>
              </a:lnSpc>
              <a:buNone/>
            </a:pPr>
            <a:r>
              <a:rPr lang="en-US" sz="1083" dirty="0">
                <a:solidFill>
                  <a:srgbClr val="4303F7"/>
                </a:solidFill>
                <a:latin typeface="Arial" pitchFamily="34" charset="0"/>
                <a:ea typeface="Arial" pitchFamily="34" charset="-122"/>
                <a:cs typeface="Arial" pitchFamily="34" charset="-120"/>
              </a:rPr>
              <a:t>У земляники длинные усики стелются по земле и закрепляются в новом месте. На их концах формируется молодое растение с собственной корневой системой. Когда связь с материнским кустом ослабевает, новый куст начинает расти самостоятельно. Так плантация быстро расширяется на грядке и в саду.
</a:t>
            </a:r>
            <a:endParaRPr lang="en-US" sz="1083" dirty="0"/>
          </a:p>
        </p:txBody>
      </p:sp>
      <p:sp>
        <p:nvSpPr>
          <p:cNvPr id="14" name="Text 6"/>
          <p:cNvSpPr txBox="1"/>
          <p:nvPr/>
        </p:nvSpPr>
        <p:spPr>
          <a:xfrm>
            <a:off x="6127670" y="2991850"/>
            <a:ext cx="2625604" cy="415200"/>
          </a:xfrm>
          <a:prstGeom prst="rect">
            <a:avLst/>
          </a:prstGeom>
          <a:noFill/>
          <a:ln/>
        </p:spPr>
        <p:txBody>
          <a:bodyPr wrap="square" lIns="0" tIns="0" rIns="0" bIns="0" rtlCol="0" anchor="t"/>
          <a:lstStyle/>
          <a:p>
            <a:pPr algn="ctr" indent="0" marL="0">
              <a:lnSpc>
                <a:spcPct val="100000"/>
              </a:lnSpc>
              <a:buNone/>
            </a:pPr>
            <a:r>
              <a:rPr lang="en-US" sz="1400" b="1" dirty="0">
                <a:solidFill>
                  <a:srgbClr val="4303F7"/>
                </a:solidFill>
                <a:latin typeface="Arial" pitchFamily="34" charset="0"/>
                <a:ea typeface="Arial" pitchFamily="34" charset="-122"/>
                <a:cs typeface="Arial" pitchFamily="34" charset="-120"/>
              </a:rPr>
              <a:t>Луковица, из которой вырастает новое растение
</a:t>
            </a:r>
            <a:endParaRPr lang="en-US" sz="1400" dirty="0"/>
          </a:p>
        </p:txBody>
      </p:sp>
      <p:sp>
        <p:nvSpPr>
          <p:cNvPr id="15" name="Text 7"/>
          <p:cNvSpPr txBox="1"/>
          <p:nvPr/>
        </p:nvSpPr>
        <p:spPr>
          <a:xfrm>
            <a:off x="6127670" y="3551900"/>
            <a:ext cx="2625604" cy="1101300"/>
          </a:xfrm>
          <a:prstGeom prst="rect">
            <a:avLst/>
          </a:prstGeom>
          <a:noFill/>
          <a:ln/>
        </p:spPr>
        <p:txBody>
          <a:bodyPr wrap="square" lIns="0" tIns="0" rIns="0" bIns="0" rtlCol="0" anchor="t"/>
          <a:lstStyle/>
          <a:p>
            <a:pPr algn="ctr" indent="0" marL="0">
              <a:lnSpc>
                <a:spcPct val="100000"/>
              </a:lnSpc>
              <a:buNone/>
            </a:pPr>
            <a:r>
              <a:rPr lang="en-US" sz="1080" dirty="0">
                <a:solidFill>
                  <a:srgbClr val="4303F7"/>
                </a:solidFill>
                <a:latin typeface="Arial" pitchFamily="34" charset="0"/>
                <a:ea typeface="Arial" pitchFamily="34" charset="-122"/>
                <a:cs typeface="Arial" pitchFamily="34" charset="-120"/>
              </a:rPr>
              <a:t>Луковица лука или чеснока — это подземный запасной орган, в котором есть зачатки будущих листьев и побегов. Из одной луковицы можно получить несколько новых растений. Поэтому такие культуры легко размножать и выращивать на огороде каждую весну без лишних затрат и семян.
</a:t>
            </a:r>
            <a:endParaRPr lang="en-US" sz="108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4303F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249300" y="139500"/>
            <a:ext cx="8583000" cy="708000"/>
          </a:xfrm>
          <a:prstGeom prst="rect">
            <a:avLst/>
          </a:prstGeom>
          <a:noFill/>
          <a:ln/>
        </p:spPr>
        <p:txBody>
          <a:bodyPr wrap="square" lIns="0" tIns="0" rIns="0" bIns="0" rtlCol="0" anchor="t"/>
          <a:lstStyle/>
          <a:p>
            <a:pPr algn="l" indent="0" marL="0">
              <a:lnSpc>
                <a:spcPct val="100000"/>
              </a:lnSpc>
              <a:buNone/>
            </a:pPr>
            <a:r>
              <a:rPr lang="en-US" sz="3347" b="1" dirty="0">
                <a:solidFill>
                  <a:srgbClr val="FFFFFF"/>
                </a:solidFill>
                <a:latin typeface="Arial" pitchFamily="34" charset="0"/>
                <a:ea typeface="Arial" pitchFamily="34" charset="-122"/>
                <a:cs typeface="Arial" pitchFamily="34" charset="-120"/>
              </a:rPr>
              <a:t>Половое размножение: основные черты
</a:t>
            </a:r>
            <a:endParaRPr lang="en-US" sz="3347" dirty="0"/>
          </a:p>
        </p:txBody>
      </p:sp>
      <p:sp>
        <p:nvSpPr>
          <p:cNvPr id="6" name="Text 1"/>
          <p:cNvSpPr txBox="1"/>
          <p:nvPr/>
        </p:nvSpPr>
        <p:spPr>
          <a:xfrm>
            <a:off x="8756650" y="4804800"/>
            <a:ext cx="387300" cy="738900"/>
          </a:xfrm>
          <a:prstGeom prst="rect">
            <a:avLst/>
          </a:prstGeom>
          <a:noFill/>
          <a:ln/>
        </p:spPr>
        <p:txBody>
          <a:bodyPr wrap="square" lIns="0" tIns="0" rIns="0" bIns="0" rtlCol="0" anchor="t"/>
          <a:lstStyle/>
          <a:p>
            <a:pPr algn="ctr" indent="0" marL="0">
              <a:lnSpc>
                <a:spcPct val="100000"/>
              </a:lnSpc>
              <a:buNone/>
            </a:pPr>
            <a:r>
              <a:rPr lang="en-US" sz="900" dirty="0">
                <a:solidFill>
                  <a:srgbClr val="FFFFFF"/>
                </a:solidFill>
                <a:latin typeface="Arial" pitchFamily="34" charset="0"/>
                <a:ea typeface="Arial" pitchFamily="34" charset="-122"/>
                <a:cs typeface="Arial" pitchFamily="34" charset="-120"/>
              </a:rPr>
              <a:t>7</a:t>
            </a:r>
            <a:endParaRPr lang="en-US" sz="900" dirty="0"/>
          </a:p>
        </p:txBody>
      </p:sp>
      <p:sp>
        <p:nvSpPr>
          <p:cNvPr id="7" name="Text 2"/>
          <p:cNvSpPr txBox="1"/>
          <p:nvPr/>
        </p:nvSpPr>
        <p:spPr>
          <a:xfrm>
            <a:off x="572425" y="1671550"/>
            <a:ext cx="1763100" cy="2745600"/>
          </a:xfrm>
          <a:prstGeom prst="rect">
            <a:avLst/>
          </a:prstGeom>
          <a:noFill/>
          <a:ln/>
        </p:spPr>
        <p:txBody>
          <a:bodyPr wrap="square" lIns="0" tIns="0" rIns="0" bIns="0" rtlCol="0" anchor="ctr"/>
          <a:lstStyle/>
          <a:p>
            <a:pPr algn="l" indent="0" marL="0">
              <a:lnSpc>
                <a:spcPct val="100000"/>
              </a:lnSpc>
              <a:buNone/>
            </a:pPr>
            <a:r>
              <a:rPr lang="en-US" sz="1100" dirty="0">
                <a:solidFill>
                  <a:srgbClr val="4303F8"/>
                </a:solidFill>
                <a:latin typeface="Arial" pitchFamily="34" charset="0"/>
                <a:ea typeface="Arial" pitchFamily="34" charset="-122"/>
                <a:cs typeface="Arial" pitchFamily="34" charset="-120"/>
              </a:rPr>
              <a:t>Половое размножение обычно начинается с участия двух родителей. Каждый из них передаёт потомству свою наследственную информацию, поэтому будущий организм получает признаки сразу двух линий развития.
</a:t>
            </a:r>
            <a:endParaRPr lang="en-US" sz="1100" dirty="0"/>
          </a:p>
        </p:txBody>
      </p:sp>
      <p:sp>
        <p:nvSpPr>
          <p:cNvPr id="8" name="Text 3"/>
          <p:cNvSpPr txBox="1"/>
          <p:nvPr/>
        </p:nvSpPr>
        <p:spPr>
          <a:xfrm>
            <a:off x="2675275" y="1671550"/>
            <a:ext cx="1763100" cy="2745600"/>
          </a:xfrm>
          <a:prstGeom prst="rect">
            <a:avLst/>
          </a:prstGeom>
          <a:noFill/>
          <a:ln/>
        </p:spPr>
        <p:txBody>
          <a:bodyPr wrap="square" lIns="0" tIns="0" rIns="0" bIns="0" rtlCol="0" anchor="ctr"/>
          <a:lstStyle/>
          <a:p>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В половых клетках — гаметах — хромосом вдвое меньше, чем в обычных клетках тела. Такое уменьшение происходит при мейозе и подготавливает организм к оплодотворению.
</a:t>
            </a:r>
            <a:endParaRPr lang="en-US" sz="1100" dirty="0"/>
          </a:p>
        </p:txBody>
      </p:sp>
      <p:sp>
        <p:nvSpPr>
          <p:cNvPr id="9" name="Text 4"/>
          <p:cNvSpPr txBox="1"/>
          <p:nvPr/>
        </p:nvSpPr>
        <p:spPr>
          <a:xfrm>
            <a:off x="4777950" y="1671550"/>
            <a:ext cx="1763100" cy="2745600"/>
          </a:xfrm>
          <a:prstGeom prst="rect">
            <a:avLst/>
          </a:prstGeom>
          <a:noFill/>
          <a:ln/>
        </p:spPr>
        <p:txBody>
          <a:bodyPr wrap="square" lIns="0" tIns="0" rIns="0" bIns="0" rtlCol="0" anchor="ctr"/>
          <a:lstStyle/>
          <a:p>
            <a:pPr algn="l" indent="0" marL="0">
              <a:lnSpc>
                <a:spcPct val="100000"/>
              </a:lnSpc>
              <a:buNone/>
            </a:pPr>
            <a:r>
              <a:rPr lang="en-US" sz="1100" dirty="0">
                <a:solidFill>
                  <a:srgbClr val="4303F8"/>
                </a:solidFill>
                <a:latin typeface="Arial" pitchFamily="34" charset="0"/>
                <a:ea typeface="Arial" pitchFamily="34" charset="-122"/>
                <a:cs typeface="Arial" pitchFamily="34" charset="-120"/>
              </a:rPr>
              <a:t>Когда яйцеклетка и сперматозоид сливаются, образуется зигота. С неё начинается развитие нового организма, который постепенно проходит все стадии роста и усложнения строения.
</a:t>
            </a:r>
            <a:endParaRPr lang="en-US" sz="1100" dirty="0"/>
          </a:p>
        </p:txBody>
      </p:sp>
      <p:sp>
        <p:nvSpPr>
          <p:cNvPr id="10" name="Text 5"/>
          <p:cNvSpPr txBox="1"/>
          <p:nvPr/>
        </p:nvSpPr>
        <p:spPr>
          <a:xfrm>
            <a:off x="6880725" y="1671550"/>
            <a:ext cx="1763100" cy="2745600"/>
          </a:xfrm>
          <a:prstGeom prst="rect">
            <a:avLst/>
          </a:prstGeom>
          <a:noFill/>
          <a:ln/>
        </p:spPr>
        <p:txBody>
          <a:bodyPr wrap="square" lIns="0" tIns="0" rIns="0" bIns="0" rtlCol="0" anchor="ctr"/>
          <a:lstStyle/>
          <a:p>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Половое размножение встречается у большинства животных, многих растений и у человека. Его главное значение — появление разнообразных потомков, лучше приспособленных к изменениям среды.
</a:t>
            </a:r>
            <a:endParaRPr lang="en-US" sz="11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249300" y="1298363"/>
            <a:ext cx="8534700" cy="3505323"/>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249300" y="139500"/>
            <a:ext cx="8534700" cy="1065900"/>
          </a:xfrm>
          <a:prstGeom prst="rect">
            <a:avLst/>
          </a:prstGeom>
          <a:noFill/>
          <a:ln/>
        </p:spPr>
        <p:txBody>
          <a:bodyPr wrap="square" lIns="0" tIns="0" rIns="0" bIns="0" rtlCol="0" anchor="t"/>
          <a:lstStyle/>
          <a:p>
            <a:pPr algn="l" indent="0" marL="0">
              <a:lnSpc>
                <a:spcPct val="100000"/>
              </a:lnSpc>
              <a:buNone/>
            </a:pPr>
            <a:r>
              <a:rPr lang="en-US" sz="3400" b="1" dirty="0">
                <a:solidFill>
                  <a:srgbClr val="4303F8"/>
                </a:solidFill>
                <a:latin typeface="Arial" pitchFamily="34" charset="0"/>
                <a:ea typeface="Arial" pitchFamily="34" charset="-122"/>
                <a:cs typeface="Arial" pitchFamily="34" charset="-120"/>
              </a:rPr>
              <a:t>Этапы полового размножения
</a:t>
            </a:r>
            <a:pPr algn="l" indent="0" marL="0">
              <a:lnSpc>
                <a:spcPct val="100000"/>
              </a:lnSpc>
              <a:buNone/>
            </a:pPr>
            <a:r>
              <a:rPr lang="en-US" sz="1200" dirty="0">
                <a:solidFill>
                  <a:srgbClr val="4303F8"/>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4303F8"/>
                </a:solidFill>
                <a:latin typeface="Arial" pitchFamily="34" charset="0"/>
                <a:ea typeface="Arial" pitchFamily="34" charset="-122"/>
                <a:cs typeface="Arial" pitchFamily="34" charset="-120"/>
              </a:rPr>
              <a:t>Схема показывает последовательность школьного курса биологии: от гамет к новому организму.
</a:t>
            </a:r>
            <a:endParaRPr lang="en-US" sz="3400" dirty="0"/>
          </a:p>
        </p:txBody>
      </p:sp>
      <p:sp>
        <p:nvSpPr>
          <p:cNvPr id="5" name="Text 1"/>
          <p:cNvSpPr txBox="1"/>
          <p:nvPr/>
        </p:nvSpPr>
        <p:spPr>
          <a:xfrm>
            <a:off x="8756650" y="4804800"/>
            <a:ext cx="387300" cy="738900"/>
          </a:xfrm>
          <a:prstGeom prst="rect">
            <a:avLst/>
          </a:prstGeom>
          <a:noFill/>
          <a:ln/>
        </p:spPr>
        <p:txBody>
          <a:bodyPr wrap="square" lIns="0" tIns="0" rIns="0" bIns="0" rtlCol="0" anchor="t"/>
          <a:lstStyle/>
          <a:p>
            <a:pPr algn="ctr" indent="0" marL="0">
              <a:lnSpc>
                <a:spcPct val="100000"/>
              </a:lnSpc>
              <a:buNone/>
            </a:pPr>
            <a:r>
              <a:rPr lang="en-US" sz="900" dirty="0">
                <a:solidFill>
                  <a:srgbClr val="4303F8"/>
                </a:solidFill>
                <a:latin typeface="Arial" pitchFamily="34" charset="0"/>
                <a:ea typeface="Arial" pitchFamily="34" charset="-122"/>
                <a:cs typeface="Arial" pitchFamily="34" charset="-120"/>
              </a:rPr>
              <a:t>8</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227499" y="728475"/>
            <a:ext cx="3673501" cy="44151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249300" y="139500"/>
            <a:ext cx="8534700" cy="708000"/>
          </a:xfrm>
          <a:prstGeom prst="rect">
            <a:avLst/>
          </a:prstGeom>
          <a:noFill/>
          <a:ln/>
        </p:spPr>
        <p:txBody>
          <a:bodyPr wrap="square" lIns="0" tIns="0" rIns="0" bIns="0" rtlCol="0" anchor="t"/>
          <a:lstStyle/>
          <a:p>
            <a:pPr algn="l" indent="0" marL="0">
              <a:lnSpc>
                <a:spcPct val="100000"/>
              </a:lnSpc>
              <a:buNone/>
            </a:pPr>
            <a:r>
              <a:rPr lang="en-US" sz="3227" b="1" dirty="0">
                <a:solidFill>
                  <a:srgbClr val="FFFFFF"/>
                </a:solidFill>
                <a:latin typeface="Arial" pitchFamily="34" charset="0"/>
                <a:ea typeface="Arial" pitchFamily="34" charset="-122"/>
                <a:cs typeface="Arial" pitchFamily="34" charset="-120"/>
              </a:rPr>
              <a:t>Виды полового размножения у животных
</a:t>
            </a:r>
            <a:endParaRPr lang="en-US" sz="3227" dirty="0"/>
          </a:p>
        </p:txBody>
      </p:sp>
      <p:sp>
        <p:nvSpPr>
          <p:cNvPr id="8" name="Text 1"/>
          <p:cNvSpPr txBox="1"/>
          <p:nvPr/>
        </p:nvSpPr>
        <p:spPr>
          <a:xfrm>
            <a:off x="8756650" y="4804800"/>
            <a:ext cx="387300" cy="738900"/>
          </a:xfrm>
          <a:prstGeom prst="rect">
            <a:avLst/>
          </a:prstGeom>
          <a:noFill/>
          <a:ln/>
        </p:spPr>
        <p:txBody>
          <a:bodyPr wrap="square" lIns="0" tIns="0" rIns="0" bIns="0" rtlCol="0" anchor="t"/>
          <a:lstStyle/>
          <a:p>
            <a:pPr algn="ctr" indent="0" marL="0">
              <a:lnSpc>
                <a:spcPct val="100000"/>
              </a:lnSpc>
              <a:buNone/>
            </a:pPr>
            <a:r>
              <a:rPr lang="en-US" sz="900" dirty="0">
                <a:solidFill>
                  <a:srgbClr val="FFFFFF"/>
                </a:solidFill>
                <a:latin typeface="Arial" pitchFamily="34" charset="0"/>
                <a:ea typeface="Arial" pitchFamily="34" charset="-122"/>
                <a:cs typeface="Arial" pitchFamily="34" charset="-120"/>
              </a:rPr>
              <a:t>9</a:t>
            </a:r>
            <a:endParaRPr lang="en-US" sz="900" dirty="0"/>
          </a:p>
        </p:txBody>
      </p:sp>
      <p:sp>
        <p:nvSpPr>
          <p:cNvPr id="9" name="Text 2"/>
          <p:cNvSpPr txBox="1"/>
          <p:nvPr/>
        </p:nvSpPr>
        <p:spPr>
          <a:xfrm>
            <a:off x="610800" y="1962525"/>
            <a:ext cx="2326200" cy="1714800"/>
          </a:xfrm>
          <a:prstGeom prst="rect">
            <a:avLst/>
          </a:prstGeom>
          <a:noFill/>
          <a:ln/>
        </p:spPr>
        <p:txBody>
          <a:bodyPr wrap="square" lIns="0" tIns="0" rIns="0" bIns="0" rtlCol="0" anchor="ctr"/>
          <a:lstStyle/>
          <a:p>
            <a:pPr algn="l" indent="0" marL="0">
              <a:lnSpc>
                <a:spcPct val="115000"/>
              </a:lnSpc>
              <a:buNone/>
            </a:pPr>
            <a:r>
              <a:rPr lang="en-US" sz="1200" dirty="0">
                <a:solidFill>
                  <a:srgbClr val="3C05D9"/>
                </a:solidFill>
                <a:latin typeface="Arial" pitchFamily="34" charset="0"/>
                <a:ea typeface="Arial" pitchFamily="34" charset="-122"/>
                <a:cs typeface="Arial" pitchFamily="34" charset="-120"/>
              </a:rPr>
              <a:t>У рыб и амфибий яйца и сперматозоиды выходят прямо в воду. Такой способ возможен только там, где среда помогает гаметам встретиться и не высыхать.
</a:t>
            </a:r>
            <a:endParaRPr lang="en-US" sz="1200" dirty="0"/>
          </a:p>
        </p:txBody>
      </p:sp>
      <p:sp>
        <p:nvSpPr>
          <p:cNvPr id="10" name="Text 3"/>
          <p:cNvSpPr txBox="1"/>
          <p:nvPr/>
        </p:nvSpPr>
        <p:spPr>
          <a:xfrm>
            <a:off x="3438729" y="1962525"/>
            <a:ext cx="2326200" cy="1714800"/>
          </a:xfrm>
          <a:prstGeom prst="rect">
            <a:avLst/>
          </a:prstGeom>
          <a:noFill/>
          <a:ln/>
        </p:spPr>
        <p:txBody>
          <a:bodyPr wrap="square" lIns="0" tIns="0" rIns="0" bIns="0" rtlCol="0" anchor="ctr"/>
          <a:lstStyle/>
          <a:p>
            <a:pPr algn="l" indent="0" marL="0">
              <a:lnSpc>
                <a:spcPct val="115000"/>
              </a:lnSpc>
              <a:buNone/>
            </a:pPr>
            <a:r>
              <a:rPr lang="en-US" sz="1200" dirty="0">
                <a:solidFill>
                  <a:srgbClr val="FFFFFF"/>
                </a:solidFill>
                <a:latin typeface="Arial" pitchFamily="34" charset="0"/>
                <a:ea typeface="Arial" pitchFamily="34" charset="-122"/>
                <a:cs typeface="Arial" pitchFamily="34" charset="-120"/>
              </a:rPr>
              <a:t>У птиц и млекопитающих оплодотворение происходит внутри тела самки. Это лучше защищает будущую зиготу и повышает шансы на развитие потомства в более сложных условиях.
</a:t>
            </a:r>
            <a:endParaRPr lang="en-US" sz="1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249300" y="1525768"/>
            <a:ext cx="4335600" cy="3446463"/>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8756650" y="4804800"/>
            <a:ext cx="387300" cy="738900"/>
          </a:xfrm>
          <a:prstGeom prst="rect">
            <a:avLst/>
          </a:prstGeom>
          <a:noFill/>
          <a:ln/>
        </p:spPr>
        <p:txBody>
          <a:bodyPr wrap="square" lIns="0" tIns="0" rIns="0" bIns="0" rtlCol="0" anchor="t"/>
          <a:lstStyle/>
          <a:p>
            <a:pPr algn="ctr" indent="0" marL="0">
              <a:lnSpc>
                <a:spcPct val="100000"/>
              </a:lnSpc>
              <a:buNone/>
            </a:pPr>
            <a:r>
              <a:rPr lang="en-US" sz="900" dirty="0">
                <a:solidFill>
                  <a:srgbClr val="4303F8"/>
                </a:solidFill>
                <a:latin typeface="Arial" pitchFamily="34" charset="0"/>
                <a:ea typeface="Arial" pitchFamily="34" charset="-122"/>
                <a:cs typeface="Arial" pitchFamily="34" charset="-120"/>
              </a:rPr>
              <a:t>10</a:t>
            </a:r>
            <a:endParaRPr lang="en-US" sz="900" dirty="0"/>
          </a:p>
        </p:txBody>
      </p:sp>
      <p:sp>
        <p:nvSpPr>
          <p:cNvPr id="8" name="Text 1"/>
          <p:cNvSpPr txBox="1"/>
          <p:nvPr/>
        </p:nvSpPr>
        <p:spPr>
          <a:xfrm>
            <a:off x="4977100" y="1237163"/>
            <a:ext cx="3850500" cy="1385700"/>
          </a:xfrm>
          <a:prstGeom prst="rect">
            <a:avLst/>
          </a:prstGeom>
          <a:noFill/>
          <a:ln/>
        </p:spPr>
        <p:txBody>
          <a:bodyPr wrap="square" lIns="0" tIns="0" rIns="0" bIns="0" rtlCol="0" anchor="t"/>
          <a:lstStyle/>
          <a:p>
            <a:pPr algn="l" indent="0" marL="0">
              <a:lnSpc>
                <a:spcPct val="100000"/>
              </a:lnSpc>
              <a:buNone/>
            </a:pPr>
            <a:r>
              <a:rPr lang="en-US" sz="1300" b="1" dirty="0">
                <a:solidFill>
                  <a:srgbClr val="4303F8"/>
                </a:solidFill>
                <a:latin typeface="Arial" pitchFamily="34" charset="0"/>
                <a:ea typeface="Arial" pitchFamily="34" charset="-122"/>
                <a:cs typeface="Arial" pitchFamily="34" charset="-120"/>
              </a:rPr>
              <a:t>Цветок как орган размножения
</a:t>
            </a:r>
            <a:pPr algn="l" indent="0" marL="0">
              <a:lnSpc>
                <a:spcPct val="100000"/>
              </a:lnSpc>
              <a:buNone/>
            </a:pPr>
            <a:r>
              <a:rPr lang="en-US" sz="1300" b="1" dirty="0">
                <a:solidFill>
                  <a:srgbClr val="4303F8"/>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4303F8"/>
                </a:solidFill>
                <a:latin typeface="Arial" pitchFamily="34" charset="0"/>
                <a:ea typeface="Arial" pitchFamily="34" charset="-122"/>
                <a:cs typeface="Arial" pitchFamily="34" charset="-120"/>
              </a:rPr>
              <a:t>У покрытосеменных растений именно цветок обеспечивает половое размножение. Пыльца переносится насекомыми, ветром или другими животными на рыльце пестика, где начинается подготовка к оплодотворению.
</a:t>
            </a:r>
            <a:endParaRPr lang="en-US" sz="1300" dirty="0"/>
          </a:p>
        </p:txBody>
      </p:sp>
      <p:sp>
        <p:nvSpPr>
          <p:cNvPr id="9" name="Text 2"/>
          <p:cNvSpPr txBox="1"/>
          <p:nvPr/>
        </p:nvSpPr>
        <p:spPr>
          <a:xfrm>
            <a:off x="249300" y="139500"/>
            <a:ext cx="4129200" cy="1385700"/>
          </a:xfrm>
          <a:prstGeom prst="rect">
            <a:avLst/>
          </a:prstGeom>
          <a:noFill/>
          <a:ln/>
        </p:spPr>
        <p:txBody>
          <a:bodyPr wrap="square" lIns="0" tIns="0" rIns="0" bIns="0" rtlCol="0" anchor="t"/>
          <a:lstStyle/>
          <a:p>
            <a:pPr algn="l" indent="0" marL="0">
              <a:lnSpc>
                <a:spcPct val="100000"/>
              </a:lnSpc>
              <a:buNone/>
            </a:pPr>
            <a:r>
              <a:rPr lang="en-US" sz="3400" b="1" dirty="0">
                <a:solidFill>
                  <a:srgbClr val="4303F8"/>
                </a:solidFill>
                <a:latin typeface="Arial" pitchFamily="34" charset="0"/>
                <a:ea typeface="Arial" pitchFamily="34" charset="-122"/>
                <a:cs typeface="Arial" pitchFamily="34" charset="-120"/>
              </a:rPr>
              <a:t>Цветковое размножение растений
</a:t>
            </a:r>
            <a:endParaRPr lang="en-US" sz="3400" dirty="0"/>
          </a:p>
        </p:txBody>
      </p:sp>
      <p:sp>
        <p:nvSpPr>
          <p:cNvPr id="10" name="Text 3"/>
          <p:cNvSpPr txBox="1"/>
          <p:nvPr/>
        </p:nvSpPr>
        <p:spPr>
          <a:xfrm>
            <a:off x="4977100" y="3055588"/>
            <a:ext cx="3850500" cy="1385700"/>
          </a:xfrm>
          <a:prstGeom prst="rect">
            <a:avLst/>
          </a:prstGeom>
          <a:noFill/>
          <a:ln/>
        </p:spPr>
        <p:txBody>
          <a:bodyPr wrap="square" lIns="0" tIns="0" rIns="0" bIns="0" rtlCol="0" anchor="t"/>
          <a:lstStyle/>
          <a:p>
            <a:pPr algn="l" indent="0" marL="0">
              <a:lnSpc>
                <a:spcPct val="100000"/>
              </a:lnSpc>
              <a:buNone/>
            </a:pPr>
            <a:r>
              <a:rPr lang="en-US" sz="1300" b="1" dirty="0">
                <a:solidFill>
                  <a:srgbClr val="4303F8"/>
                </a:solidFill>
                <a:latin typeface="Arial" pitchFamily="34" charset="0"/>
                <a:ea typeface="Arial" pitchFamily="34" charset="-122"/>
                <a:cs typeface="Arial" pitchFamily="34" charset="-120"/>
              </a:rPr>
              <a:t>Семена и плоды
</a:t>
            </a:r>
            <a:pPr algn="l" indent="0" marL="0">
              <a:lnSpc>
                <a:spcPct val="100000"/>
              </a:lnSpc>
              <a:buNone/>
            </a:pPr>
            <a:r>
              <a:rPr lang="en-US" sz="1300" b="1" dirty="0">
                <a:solidFill>
                  <a:srgbClr val="4303F8"/>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4303F8"/>
                </a:solidFill>
                <a:latin typeface="Arial" pitchFamily="34" charset="0"/>
                <a:ea typeface="Arial" pitchFamily="34" charset="-122"/>
                <a:cs typeface="Arial" pitchFamily="34" charset="-120"/>
              </a:rPr>
              <a:t>После оплодотворения из завязи образуется плод, а внутри него развиваются семена. Они содержат наследственную информацию и запас питательных веществ, который нужен молодому растению в начале роста.
</a:t>
            </a:r>
            <a:endParaRPr lang="en-US" sz="13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4303F7"/>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80969" y="1253727"/>
            <a:ext cx="2570322" cy="1232449"/>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3274808" y="1253727"/>
            <a:ext cx="2570322" cy="1232449"/>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6074519" y="1253727"/>
            <a:ext cx="2570322" cy="1232449"/>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8756650" y="4827325"/>
            <a:ext cx="387300" cy="738900"/>
          </a:xfrm>
          <a:prstGeom prst="rect">
            <a:avLst/>
          </a:prstGeom>
          <a:noFill/>
          <a:ln/>
        </p:spPr>
        <p:txBody>
          <a:bodyPr wrap="square" lIns="0" tIns="0" rIns="0" bIns="0" rtlCol="0" anchor="t"/>
          <a:lstStyle/>
          <a:p>
            <a:pPr algn="ctr" indent="0" marL="0">
              <a:lnSpc>
                <a:spcPct val="100000"/>
              </a:lnSpc>
              <a:buNone/>
            </a:pPr>
            <a:r>
              <a:rPr lang="en-US" sz="900" dirty="0">
                <a:solidFill>
                  <a:srgbClr val="FFFFFF"/>
                </a:solidFill>
                <a:latin typeface="Arial" pitchFamily="34" charset="0"/>
                <a:ea typeface="Arial" pitchFamily="34" charset="-122"/>
                <a:cs typeface="Arial" pitchFamily="34" charset="-120"/>
              </a:rPr>
              <a:t>11</a:t>
            </a:r>
            <a:endParaRPr lang="en-US" sz="900" dirty="0"/>
          </a:p>
        </p:txBody>
      </p:sp>
      <p:sp>
        <p:nvSpPr>
          <p:cNvPr id="9" name="Text 1"/>
          <p:cNvSpPr txBox="1"/>
          <p:nvPr/>
        </p:nvSpPr>
        <p:spPr>
          <a:xfrm>
            <a:off x="360000" y="162025"/>
            <a:ext cx="8438100" cy="523200"/>
          </a:xfrm>
          <a:prstGeom prst="rect">
            <a:avLst/>
          </a:prstGeom>
          <a:noFill/>
          <a:ln/>
        </p:spPr>
        <p:txBody>
          <a:bodyPr wrap="square" lIns="0" tIns="0" rIns="0" bIns="0" rtlCol="0" anchor="t"/>
          <a:lstStyle/>
          <a:p>
            <a:pPr algn="l" indent="0" marL="0">
              <a:lnSpc>
                <a:spcPct val="100000"/>
              </a:lnSpc>
              <a:buNone/>
            </a:pPr>
            <a:r>
              <a:rPr lang="en-US" sz="2059" b="1" dirty="0">
                <a:solidFill>
                  <a:srgbClr val="FFFFFF"/>
                </a:solidFill>
                <a:latin typeface="Arial" pitchFamily="34" charset="0"/>
                <a:ea typeface="Arial" pitchFamily="34" charset="-122"/>
                <a:cs typeface="Arial" pitchFamily="34" charset="-120"/>
              </a:rPr>
              <a:t>Половое размножение у животных: как появляется новое поколение
</a:t>
            </a:r>
            <a:endParaRPr lang="en-US" sz="2059" dirty="0"/>
          </a:p>
        </p:txBody>
      </p:sp>
      <p:sp>
        <p:nvSpPr>
          <p:cNvPr id="10" name="Text 2"/>
          <p:cNvSpPr txBox="1"/>
          <p:nvPr/>
        </p:nvSpPr>
        <p:spPr>
          <a:xfrm>
            <a:off x="524675" y="2554925"/>
            <a:ext cx="2482800" cy="435600"/>
          </a:xfrm>
          <a:prstGeom prst="rect">
            <a:avLst/>
          </a:prstGeom>
          <a:noFill/>
          <a:ln/>
        </p:spPr>
        <p:txBody>
          <a:bodyPr wrap="square" lIns="0" tIns="0" rIns="0" bIns="0" rtlCol="0" anchor="t"/>
          <a:lstStyle/>
          <a:p>
            <a:pPr algn="l" indent="0" marL="0">
              <a:lnSpc>
                <a:spcPct val="100000"/>
              </a:lnSpc>
              <a:buNone/>
            </a:pPr>
            <a:r>
              <a:rPr lang="en-US" sz="1400" b="1" dirty="0">
                <a:solidFill>
                  <a:srgbClr val="FFFFFF"/>
                </a:solidFill>
                <a:latin typeface="Arial" pitchFamily="34" charset="0"/>
                <a:ea typeface="Arial" pitchFamily="34" charset="-122"/>
                <a:cs typeface="Arial" pitchFamily="34" charset="-120"/>
              </a:rPr>
              <a:t>Нерест в открытой воде
</a:t>
            </a:r>
            <a:endParaRPr lang="en-US" sz="1400" dirty="0"/>
          </a:p>
        </p:txBody>
      </p:sp>
      <p:sp>
        <p:nvSpPr>
          <p:cNvPr id="11" name="Text 3"/>
          <p:cNvSpPr txBox="1"/>
          <p:nvPr/>
        </p:nvSpPr>
        <p:spPr>
          <a:xfrm>
            <a:off x="524675" y="3095625"/>
            <a:ext cx="2482800" cy="1234800"/>
          </a:xfrm>
          <a:prstGeom prst="rect">
            <a:avLst/>
          </a:prstGeom>
          <a:noFill/>
          <a:ln/>
        </p:spPr>
        <p:txBody>
          <a:bodyPr wrap="square" lIns="0" tIns="0" rIns="0" bIns="0" rtlCol="0" anchor="t"/>
          <a:lstStyle/>
          <a:p>
            <a:pPr algn="l" indent="0" marL="0">
              <a:lnSpc>
                <a:spcPct val="100000"/>
              </a:lnSpc>
              <a:buNone/>
            </a:pPr>
            <a:r>
              <a:rPr lang="en-US" sz="1152" dirty="0">
                <a:solidFill>
                  <a:srgbClr val="FFFFFF"/>
                </a:solidFill>
                <a:latin typeface="Arial" pitchFamily="34" charset="0"/>
                <a:ea typeface="Arial" pitchFamily="34" charset="-122"/>
                <a:cs typeface="Arial" pitchFamily="34" charset="-120"/>
              </a:rPr>
              <a:t>У многих рыб и земноводных гаметы встречаются прямо во внешней среде. Самка и самец выпускают их в воду, где происходит оплодотворение. Такой способ особенно эффективен там, где много влаги и можно произвести большое количество потомков.
</a:t>
            </a:r>
            <a:endParaRPr lang="en-US" sz="1152" dirty="0"/>
          </a:p>
        </p:txBody>
      </p:sp>
      <p:sp>
        <p:nvSpPr>
          <p:cNvPr id="12" name="Text 4"/>
          <p:cNvSpPr txBox="1"/>
          <p:nvPr/>
        </p:nvSpPr>
        <p:spPr>
          <a:xfrm>
            <a:off x="3318514" y="2554925"/>
            <a:ext cx="2482800" cy="435600"/>
          </a:xfrm>
          <a:prstGeom prst="rect">
            <a:avLst/>
          </a:prstGeom>
          <a:noFill/>
          <a:ln/>
        </p:spPr>
        <p:txBody>
          <a:bodyPr wrap="square" lIns="0" tIns="0" rIns="0" bIns="0" rtlCol="0" anchor="t"/>
          <a:lstStyle/>
          <a:p>
            <a:pPr algn="l" indent="0" marL="0">
              <a:lnSpc>
                <a:spcPct val="100000"/>
              </a:lnSpc>
              <a:buNone/>
            </a:pPr>
            <a:r>
              <a:rPr lang="en-US" sz="1400" b="1" dirty="0">
                <a:solidFill>
                  <a:srgbClr val="4303F7"/>
                </a:solidFill>
                <a:latin typeface="Arial" pitchFamily="34" charset="0"/>
                <a:ea typeface="Arial" pitchFamily="34" charset="-122"/>
                <a:cs typeface="Arial" pitchFamily="34" charset="-120"/>
              </a:rPr>
              <a:t>Развитие внутри организма матери
</a:t>
            </a:r>
            <a:endParaRPr lang="en-US" sz="1400" dirty="0"/>
          </a:p>
        </p:txBody>
      </p:sp>
      <p:sp>
        <p:nvSpPr>
          <p:cNvPr id="13" name="Text 5"/>
          <p:cNvSpPr txBox="1"/>
          <p:nvPr/>
        </p:nvSpPr>
        <p:spPr>
          <a:xfrm>
            <a:off x="3318514" y="3095625"/>
            <a:ext cx="2482800" cy="1234800"/>
          </a:xfrm>
          <a:prstGeom prst="rect">
            <a:avLst/>
          </a:prstGeom>
          <a:noFill/>
          <a:ln/>
        </p:spPr>
        <p:txBody>
          <a:bodyPr wrap="square" lIns="0" tIns="0" rIns="0" bIns="0" rtlCol="0" anchor="t"/>
          <a:lstStyle/>
          <a:p>
            <a:pPr algn="l" indent="0" marL="0">
              <a:lnSpc>
                <a:spcPct val="100000"/>
              </a:lnSpc>
              <a:buNone/>
            </a:pPr>
            <a:r>
              <a:rPr lang="en-US" sz="1200" dirty="0">
                <a:solidFill>
                  <a:srgbClr val="4303F7"/>
                </a:solidFill>
                <a:latin typeface="Arial" pitchFamily="34" charset="0"/>
                <a:ea typeface="Arial" pitchFamily="34" charset="-122"/>
                <a:cs typeface="Arial" pitchFamily="34" charset="-120"/>
              </a:rPr>
              <a:t>У млекопитающих и птиц оплодотворение чаще происходит внутри тела самки. Это защищает будущую зиготу и повышает шансы на развитие потомства. Такой способ требует больше времени и заботы, но делает размножение надёжнее.
</a:t>
            </a:r>
            <a:endParaRPr lang="en-US" sz="1200" dirty="0"/>
          </a:p>
        </p:txBody>
      </p:sp>
      <p:sp>
        <p:nvSpPr>
          <p:cNvPr id="14" name="Text 6"/>
          <p:cNvSpPr txBox="1"/>
          <p:nvPr/>
        </p:nvSpPr>
        <p:spPr>
          <a:xfrm>
            <a:off x="6118225" y="2554925"/>
            <a:ext cx="2482800" cy="435600"/>
          </a:xfrm>
          <a:prstGeom prst="rect">
            <a:avLst/>
          </a:prstGeom>
          <a:noFill/>
          <a:ln/>
        </p:spPr>
        <p:txBody>
          <a:bodyPr wrap="square" lIns="0" tIns="0" rIns="0" bIns="0" rtlCol="0" anchor="t"/>
          <a:lstStyle/>
          <a:p>
            <a:pPr algn="l" indent="0" marL="0">
              <a:lnSpc>
                <a:spcPct val="100000"/>
              </a:lnSpc>
              <a:buNone/>
            </a:pPr>
            <a:r>
              <a:rPr lang="en-US" sz="1400" b="1" dirty="0">
                <a:solidFill>
                  <a:srgbClr val="FFFFFF"/>
                </a:solidFill>
                <a:latin typeface="Arial" pitchFamily="34" charset="0"/>
                <a:ea typeface="Arial" pitchFamily="34" charset="-122"/>
                <a:cs typeface="Arial" pitchFamily="34" charset="-120"/>
              </a:rPr>
              <a:t>Почему потомство становится разным
</a:t>
            </a:r>
            <a:endParaRPr lang="en-US" sz="1400" dirty="0"/>
          </a:p>
        </p:txBody>
      </p:sp>
      <p:sp>
        <p:nvSpPr>
          <p:cNvPr id="15" name="Text 7"/>
          <p:cNvSpPr txBox="1"/>
          <p:nvPr/>
        </p:nvSpPr>
        <p:spPr>
          <a:xfrm>
            <a:off x="6118225" y="3095625"/>
            <a:ext cx="2482800" cy="1234800"/>
          </a:xfrm>
          <a:prstGeom prst="rect">
            <a:avLst/>
          </a:prstGeom>
          <a:noFill/>
          <a:ln/>
        </p:spPr>
        <p:txBody>
          <a:bodyPr wrap="square" lIns="0" tIns="0" rIns="0" bIns="0" rtlCol="0" anchor="t"/>
          <a:lstStyle/>
          <a:p>
            <a:pPr algn="l" indent="0" marL="0">
              <a:lnSpc>
                <a:spcPct val="100000"/>
              </a:lnSpc>
              <a:buNone/>
            </a:pPr>
            <a:r>
              <a:rPr lang="en-US" sz="1079" dirty="0">
                <a:solidFill>
                  <a:srgbClr val="FFFFFF"/>
                </a:solidFill>
                <a:latin typeface="Arial" pitchFamily="34" charset="0"/>
                <a:ea typeface="Arial" pitchFamily="34" charset="-122"/>
                <a:cs typeface="Arial" pitchFamily="34" charset="-120"/>
              </a:rPr>
              <a:t>При половом размножении ребёнок получает признаки от двух родителей, поэтому особи одного вида не бывают одинаковыми. В популяции появляются разные варианты строения и поведения. Именно это разнообразие помогает животным лучше выживать при изменениях среды.
</a:t>
            </a:r>
            <a:endParaRPr lang="en-US" sz="1079"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650600" y="1909084"/>
            <a:ext cx="4133400" cy="1647281"/>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249300" y="139500"/>
            <a:ext cx="8534700" cy="1154700"/>
          </a:xfrm>
          <a:prstGeom prst="rect">
            <a:avLst/>
          </a:prstGeom>
          <a:noFill/>
          <a:ln/>
        </p:spPr>
        <p:txBody>
          <a:bodyPr wrap="square" lIns="0" tIns="0" rIns="0" bIns="0" rtlCol="0" anchor="t"/>
          <a:lstStyle/>
          <a:p>
            <a:pPr algn="l" indent="0" marL="0">
              <a:lnSpc>
                <a:spcPct val="100000"/>
              </a:lnSpc>
              <a:buNone/>
            </a:pPr>
            <a:r>
              <a:rPr lang="en-US" sz="3400" b="1" dirty="0">
                <a:solidFill>
                  <a:srgbClr val="4303F8"/>
                </a:solidFill>
                <a:latin typeface="Arial" pitchFamily="34" charset="0"/>
                <a:ea typeface="Arial" pitchFamily="34" charset="-122"/>
                <a:cs typeface="Arial" pitchFamily="34" charset="-120"/>
              </a:rPr>
              <a:t>Бесполое и половое размножение: главное отличие
</a:t>
            </a:r>
            <a:endParaRPr lang="en-US" sz="3400" dirty="0"/>
          </a:p>
        </p:txBody>
      </p:sp>
      <p:sp>
        <p:nvSpPr>
          <p:cNvPr id="5" name="Text 1"/>
          <p:cNvSpPr txBox="1"/>
          <p:nvPr/>
        </p:nvSpPr>
        <p:spPr>
          <a:xfrm>
            <a:off x="8756650" y="4804800"/>
            <a:ext cx="387300" cy="738900"/>
          </a:xfrm>
          <a:prstGeom prst="rect">
            <a:avLst/>
          </a:prstGeom>
          <a:noFill/>
          <a:ln/>
        </p:spPr>
        <p:txBody>
          <a:bodyPr wrap="square" lIns="0" tIns="0" rIns="0" bIns="0" rtlCol="0" anchor="t"/>
          <a:lstStyle/>
          <a:p>
            <a:pPr algn="ctr" indent="0" marL="0">
              <a:lnSpc>
                <a:spcPct val="100000"/>
              </a:lnSpc>
              <a:buNone/>
            </a:pPr>
            <a:r>
              <a:rPr lang="en-US" sz="900" dirty="0">
                <a:solidFill>
                  <a:srgbClr val="4303F8"/>
                </a:solidFill>
                <a:latin typeface="Arial" pitchFamily="34" charset="0"/>
                <a:ea typeface="Arial" pitchFamily="34" charset="-122"/>
                <a:cs typeface="Arial" pitchFamily="34" charset="-120"/>
              </a:rPr>
              <a:t>12</a:t>
            </a:r>
            <a:endParaRPr lang="en-US" sz="900" dirty="0"/>
          </a:p>
        </p:txBody>
      </p:sp>
      <p:sp>
        <p:nvSpPr>
          <p:cNvPr id="6" name="Text 2"/>
          <p:cNvSpPr txBox="1"/>
          <p:nvPr/>
        </p:nvSpPr>
        <p:spPr>
          <a:xfrm>
            <a:off x="622500" y="1830025"/>
            <a:ext cx="3608400" cy="1805400"/>
          </a:xfrm>
          <a:prstGeom prst="rect">
            <a:avLst/>
          </a:prstGeom>
          <a:noFill/>
          <a:ln/>
        </p:spPr>
        <p:txBody>
          <a:bodyPr wrap="square" lIns="0" tIns="0" rIns="0" bIns="0" rtlCol="0" anchor="ctr"/>
          <a:lstStyle/>
          <a:p>
            <a:pPr algn="l" indent="0" marL="0">
              <a:lnSpc>
                <a:spcPct val="150000"/>
              </a:lnSpc>
              <a:buNone/>
            </a:pPr>
            <a:r>
              <a:rPr lang="en-US" sz="1100" dirty="0">
                <a:solidFill>
                  <a:srgbClr val="FFFFFF"/>
                </a:solidFill>
                <a:latin typeface="Arial" pitchFamily="34" charset="0"/>
                <a:ea typeface="Arial" pitchFamily="34" charset="-122"/>
                <a:cs typeface="Arial" pitchFamily="34" charset="-120"/>
              </a:rPr>
              <a:t>Сравнение показывает, что оба способа по-разному помогают видам сохраняться и распространяться.
</a:t>
            </a:r>
            <a:pPr algn="l" indent="0" marL="0">
              <a:lnSpc>
                <a:spcPct val="150000"/>
              </a:lnSpc>
              <a:buNone/>
            </a:pPr>
            <a:r>
              <a:rPr lang="en-US" sz="600" dirty="0">
                <a:solidFill>
                  <a:srgbClr val="FFFFFF"/>
                </a:solidFill>
                <a:latin typeface="Arial" pitchFamily="34" charset="0"/>
                <a:ea typeface="Arial" pitchFamily="34" charset="-122"/>
                <a:cs typeface="Arial" pitchFamily="34" charset="-120"/>
              </a:rPr>
              <a:t>
</a:t>
            </a:r>
            <a:pPr algn="l" indent="0" marL="0">
              <a:lnSpc>
                <a:spcPct val="150000"/>
              </a:lnSpc>
              <a:buNone/>
            </a:pPr>
            <a:r>
              <a:rPr lang="en-US" sz="1100" dirty="0">
                <a:solidFill>
                  <a:srgbClr val="FFFFFF"/>
                </a:solidFill>
                <a:latin typeface="Arial" pitchFamily="34" charset="0"/>
                <a:ea typeface="Arial" pitchFamily="34" charset="-122"/>
                <a:cs typeface="Arial" pitchFamily="34" charset="-120"/>
              </a:rPr>
              <a:t>Бесполое размножение выгодно для быстрого увеличения численности, а половое — для наследственного разнообразия и эволюции.
</a:t>
            </a:r>
            <a:pPr algn="l" indent="0" marL="0">
              <a:lnSpc>
                <a:spcPct val="150000"/>
              </a:lnSpc>
              <a:buNone/>
            </a:pPr>
            <a:r>
              <a:rPr lang="en-US" sz="6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900" dirty="0">
                <a:solidFill>
                  <a:srgbClr val="FFFFFF"/>
                </a:solidFill>
                <a:latin typeface="Arial" pitchFamily="34" charset="0"/>
                <a:ea typeface="Arial" pitchFamily="34" charset="-122"/>
                <a:cs typeface="Arial" pitchFamily="34" charset="-120"/>
              </a:rPr>
              <a:t>Учебник биологии 9 класса
</a:t>
            </a:r>
            <a:endParaRPr lang="en-US" sz="11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4303F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249300" y="1097967"/>
            <a:ext cx="1973100" cy="1938417"/>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249300" y="139500"/>
            <a:ext cx="8542500" cy="708000"/>
          </a:xfrm>
          <a:prstGeom prst="rect">
            <a:avLst/>
          </a:prstGeom>
          <a:noFill/>
          <a:ln/>
        </p:spPr>
        <p:txBody>
          <a:bodyPr wrap="square" lIns="0" tIns="0" rIns="0" bIns="0" rtlCol="0" anchor="t"/>
          <a:lstStyle/>
          <a:p>
            <a:pPr algn="l" indent="0" marL="0">
              <a:lnSpc>
                <a:spcPct val="100000"/>
              </a:lnSpc>
              <a:buNone/>
            </a:pPr>
            <a:r>
              <a:rPr lang="en-US" sz="2786" b="1" dirty="0">
                <a:solidFill>
                  <a:srgbClr val="FFFFFF"/>
                </a:solidFill>
                <a:latin typeface="Arial" pitchFamily="34" charset="0"/>
                <a:ea typeface="Arial" pitchFamily="34" charset="-122"/>
                <a:cs typeface="Arial" pitchFamily="34" charset="-120"/>
              </a:rPr>
              <a:t>Размножение грибов: споры, мицелий и новые признаки
</a:t>
            </a:r>
            <a:endParaRPr lang="en-US" sz="2786" dirty="0"/>
          </a:p>
        </p:txBody>
      </p:sp>
      <p:sp>
        <p:nvSpPr>
          <p:cNvPr id="6" name="Text 1"/>
          <p:cNvSpPr txBox="1"/>
          <p:nvPr/>
        </p:nvSpPr>
        <p:spPr>
          <a:xfrm>
            <a:off x="2778100" y="3141000"/>
            <a:ext cx="5404800" cy="1231500"/>
          </a:xfrm>
          <a:prstGeom prst="rect">
            <a:avLst/>
          </a:prstGeom>
          <a:noFill/>
          <a:ln/>
        </p:spPr>
        <p:txBody>
          <a:bodyPr wrap="square" lIns="0" tIns="0" rIns="0" bIns="0" rtlCol="0" anchor="ctr"/>
          <a:lstStyle/>
          <a:p>
            <a:pPr algn="l" indent="0" marL="0">
              <a:lnSpc>
                <a:spcPct val="100000"/>
              </a:lnSpc>
              <a:buNone/>
            </a:pPr>
            <a:r>
              <a:rPr lang="en-US" sz="1300" b="1" dirty="0">
                <a:solidFill>
                  <a:srgbClr val="FFFFFF"/>
                </a:solidFill>
                <a:latin typeface="Arial" pitchFamily="34" charset="0"/>
                <a:ea typeface="Arial" pitchFamily="34" charset="-122"/>
                <a:cs typeface="Arial" pitchFamily="34" charset="-120"/>
              </a:rPr>
              <a:t>Вегетативный и половой способы
</a:t>
            </a:r>
            <a:pPr algn="l" indent="0" marL="0">
              <a:lnSpc>
                <a:spcPct val="100000"/>
              </a:lnSpc>
              <a:buNone/>
            </a:pPr>
            <a:r>
              <a:rPr lang="en-US" sz="12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Грибы также размножаются частями грибницы, то есть мицелия. При половом процессе потомство получает новые сочетания признаков, что помогает виду лучше приспосабливаться к разным условиям.
</a:t>
            </a:r>
            <a:endParaRPr lang="en-US" sz="1300" dirty="0"/>
          </a:p>
        </p:txBody>
      </p:sp>
      <p:sp>
        <p:nvSpPr>
          <p:cNvPr id="7" name="Text 2"/>
          <p:cNvSpPr txBox="1"/>
          <p:nvPr/>
        </p:nvSpPr>
        <p:spPr>
          <a:xfrm>
            <a:off x="2778100" y="1387050"/>
            <a:ext cx="5404800" cy="1270200"/>
          </a:xfrm>
          <a:prstGeom prst="rect">
            <a:avLst/>
          </a:prstGeom>
          <a:noFill/>
          <a:ln/>
        </p:spPr>
        <p:txBody>
          <a:bodyPr wrap="square" lIns="0" tIns="0" rIns="0" bIns="0" rtlCol="0" anchor="ctr"/>
          <a:lstStyle/>
          <a:p>
            <a:pPr algn="l" indent="0" marL="0">
              <a:lnSpc>
                <a:spcPct val="100000"/>
              </a:lnSpc>
              <a:buNone/>
            </a:pPr>
            <a:r>
              <a:rPr lang="en-US" sz="1300" b="1" dirty="0">
                <a:solidFill>
                  <a:srgbClr val="3C05D9"/>
                </a:solidFill>
                <a:latin typeface="Arial" pitchFamily="34" charset="0"/>
                <a:ea typeface="Arial" pitchFamily="34" charset="-122"/>
                <a:cs typeface="Arial" pitchFamily="34" charset="-120"/>
              </a:rPr>
              <a:t>Споровый путь
</a:t>
            </a:r>
            <a:pPr algn="l" indent="0" marL="0">
              <a:lnSpc>
                <a:spcPct val="100000"/>
              </a:lnSpc>
              <a:buNone/>
            </a:pPr>
            <a:r>
              <a:rPr lang="en-US" sz="1300" b="1" dirty="0">
                <a:solidFill>
                  <a:srgbClr val="3C05D9"/>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3C05D9"/>
                </a:solidFill>
                <a:latin typeface="Arial" pitchFamily="34" charset="0"/>
                <a:ea typeface="Arial" pitchFamily="34" charset="-122"/>
                <a:cs typeface="Arial" pitchFamily="34" charset="-120"/>
              </a:rPr>
              <a:t>У многих грибов новые особи возникают из спор, которые формируются в спорангиях. Споры легко разносятся ветром, поэтому гриб может быстро расселяться на большие расстояния.
</a:t>
            </a:r>
            <a:endParaRPr lang="en-US" sz="1300" dirty="0"/>
          </a:p>
        </p:txBody>
      </p:sp>
      <p:sp>
        <p:nvSpPr>
          <p:cNvPr id="8" name="Text 3"/>
          <p:cNvSpPr txBox="1"/>
          <p:nvPr/>
        </p:nvSpPr>
        <p:spPr>
          <a:xfrm>
            <a:off x="8756650" y="4804800"/>
            <a:ext cx="387300" cy="738900"/>
          </a:xfrm>
          <a:prstGeom prst="rect">
            <a:avLst/>
          </a:prstGeom>
          <a:noFill/>
          <a:ln/>
        </p:spPr>
        <p:txBody>
          <a:bodyPr wrap="square" lIns="0" tIns="0" rIns="0" bIns="0" rtlCol="0" anchor="t"/>
          <a:lstStyle/>
          <a:p>
            <a:pPr algn="ctr" indent="0" marL="0">
              <a:lnSpc>
                <a:spcPct val="100000"/>
              </a:lnSpc>
              <a:buNone/>
            </a:pPr>
            <a:r>
              <a:rPr lang="en-US" sz="900" dirty="0">
                <a:solidFill>
                  <a:srgbClr val="FFFFFF"/>
                </a:solidFill>
                <a:latin typeface="Arial" pitchFamily="34" charset="0"/>
                <a:ea typeface="Arial" pitchFamily="34" charset="-122"/>
                <a:cs typeface="Arial" pitchFamily="34" charset="-120"/>
              </a:rPr>
              <a:t>13</a:t>
            </a:r>
            <a:endParaRPr lang="en-US" sz="9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227499" y="728475"/>
            <a:ext cx="3673501" cy="44151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249300" y="139500"/>
            <a:ext cx="8534700" cy="708000"/>
          </a:xfrm>
          <a:prstGeom prst="rect">
            <a:avLst/>
          </a:prstGeom>
          <a:noFill/>
          <a:ln/>
        </p:spPr>
        <p:txBody>
          <a:bodyPr wrap="square" lIns="0" tIns="0" rIns="0" bIns="0" rtlCol="0" anchor="t"/>
          <a:lstStyle/>
          <a:p>
            <a:pPr algn="l" indent="0" marL="0">
              <a:lnSpc>
                <a:spcPct val="100000"/>
              </a:lnSpc>
              <a:buNone/>
            </a:pPr>
            <a:r>
              <a:rPr lang="en-US" sz="2869" b="1" dirty="0">
                <a:solidFill>
                  <a:srgbClr val="FFFFFF"/>
                </a:solidFill>
                <a:latin typeface="Arial" pitchFamily="34" charset="0"/>
                <a:ea typeface="Arial" pitchFamily="34" charset="-122"/>
                <a:cs typeface="Arial" pitchFamily="34" charset="-120"/>
              </a:rPr>
              <a:t>Размножение у бактерий: очень быстрый цикл
</a:t>
            </a:r>
            <a:endParaRPr lang="en-US" sz="2869" dirty="0"/>
          </a:p>
        </p:txBody>
      </p:sp>
      <p:sp>
        <p:nvSpPr>
          <p:cNvPr id="8" name="Text 1"/>
          <p:cNvSpPr txBox="1"/>
          <p:nvPr/>
        </p:nvSpPr>
        <p:spPr>
          <a:xfrm>
            <a:off x="8756650" y="4804800"/>
            <a:ext cx="387300" cy="738900"/>
          </a:xfrm>
          <a:prstGeom prst="rect">
            <a:avLst/>
          </a:prstGeom>
          <a:noFill/>
          <a:ln/>
        </p:spPr>
        <p:txBody>
          <a:bodyPr wrap="square" lIns="0" tIns="0" rIns="0" bIns="0" rtlCol="0" anchor="t"/>
          <a:lstStyle/>
          <a:p>
            <a:pPr algn="ctr" indent="0" marL="0">
              <a:lnSpc>
                <a:spcPct val="100000"/>
              </a:lnSpc>
              <a:buNone/>
            </a:pPr>
            <a:r>
              <a:rPr lang="en-US" sz="900" dirty="0">
                <a:solidFill>
                  <a:srgbClr val="FFFFFF"/>
                </a:solidFill>
                <a:latin typeface="Arial" pitchFamily="34" charset="0"/>
                <a:ea typeface="Arial" pitchFamily="34" charset="-122"/>
                <a:cs typeface="Arial" pitchFamily="34" charset="-120"/>
              </a:rPr>
              <a:t>14</a:t>
            </a:r>
            <a:endParaRPr lang="en-US" sz="900" dirty="0"/>
          </a:p>
        </p:txBody>
      </p:sp>
      <p:sp>
        <p:nvSpPr>
          <p:cNvPr id="9" name="Text 2"/>
          <p:cNvSpPr txBox="1"/>
          <p:nvPr/>
        </p:nvSpPr>
        <p:spPr>
          <a:xfrm>
            <a:off x="610800" y="1962525"/>
            <a:ext cx="2326200" cy="1714800"/>
          </a:xfrm>
          <a:prstGeom prst="rect">
            <a:avLst/>
          </a:prstGeom>
          <a:noFill/>
          <a:ln/>
        </p:spPr>
        <p:txBody>
          <a:bodyPr wrap="square" lIns="0" tIns="0" rIns="0" bIns="0" rtlCol="0" anchor="ctr"/>
          <a:lstStyle/>
          <a:p>
            <a:pPr algn="l" indent="0" marL="0">
              <a:lnSpc>
                <a:spcPct val="115000"/>
              </a:lnSpc>
              <a:buNone/>
            </a:pPr>
            <a:r>
              <a:rPr lang="en-US" sz="1200" dirty="0">
                <a:solidFill>
                  <a:srgbClr val="3C05D9"/>
                </a:solidFill>
                <a:latin typeface="Arial" pitchFamily="34" charset="0"/>
                <a:ea typeface="Arial" pitchFamily="34" charset="-122"/>
                <a:cs typeface="Arial" pitchFamily="34" charset="-120"/>
              </a:rPr>
              <a:t>Бактериальная клетка делится надвое, и каждая дочерняя клетка получает полный набор наследственной информации. При благоприятных условиях такой процесс повторяется очень быстро, поэтому численность растёт почти стремительно.
</a:t>
            </a:r>
            <a:endParaRPr lang="en-US" sz="1200" dirty="0"/>
          </a:p>
        </p:txBody>
      </p:sp>
      <p:sp>
        <p:nvSpPr>
          <p:cNvPr id="10" name="Text 3"/>
          <p:cNvSpPr txBox="1"/>
          <p:nvPr/>
        </p:nvSpPr>
        <p:spPr>
          <a:xfrm>
            <a:off x="3438729" y="1962525"/>
            <a:ext cx="2326200" cy="1714800"/>
          </a:xfrm>
          <a:prstGeom prst="rect">
            <a:avLst/>
          </a:prstGeom>
          <a:noFill/>
          <a:ln/>
        </p:spPr>
        <p:txBody>
          <a:bodyPr wrap="square" lIns="0" tIns="0" rIns="0" bIns="0" rtlCol="0" anchor="ctr"/>
          <a:lstStyle/>
          <a:p>
            <a:pPr algn="l" indent="0" marL="0">
              <a:lnSpc>
                <a:spcPct val="115000"/>
              </a:lnSpc>
              <a:buNone/>
            </a:pPr>
            <a:r>
              <a:rPr lang="en-US" sz="1200" dirty="0">
                <a:solidFill>
                  <a:srgbClr val="FFFFFF"/>
                </a:solidFill>
                <a:latin typeface="Arial" pitchFamily="34" charset="0"/>
                <a:ea typeface="Arial" pitchFamily="34" charset="-122"/>
                <a:cs typeface="Arial" pitchFamily="34" charset="-120"/>
              </a:rPr>
              <a:t>Скорость деления зависит от питания, температуры и других факторов среды. Именно поэтому бактерии могут быстро заселять новые места и так же быстро исчезать, если условия становятся неблагоприятными.
</a:t>
            </a:r>
            <a:endParaRPr lang="en-US" sz="12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4303F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663700" y="1533950"/>
            <a:ext cx="267900" cy="2679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4854081" y="3261000"/>
            <a:ext cx="301388" cy="2679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4870825" y="1533950"/>
            <a:ext cx="267900" cy="2679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pic>
        <p:nvPicPr>
          <p:cNvPr id="9" name="Image 7" descr="preencoded.png">    </p:cNvPr>
          <p:cNvPicPr>
            <a:picLocks noChangeAspect="1"/>
          </p:cNvPicPr>
          <p:nvPr/>
        </p:nvPicPr>
        <p:blipFill>
          <a:blip r:embed="rId8"/>
          <a:stretch>
            <a:fillRect/>
          </a:stretch>
        </p:blipFill>
        <p:spPr>
          <a:xfrm>
            <a:off x="663700" y="3261000"/>
            <a:ext cx="267900" cy="267900"/>
          </a:xfrm>
          <a:prstGeom prst="rect">
            <a:avLst/>
          </a:prstGeom>
        </p:spPr>
      </p:pic>
      <p:pic>
        <p:nvPicPr>
          <p:cNvPr id="10" name="Image 8" descr="preencoded.png">    </p:cNvPr>
          <p:cNvPicPr>
            <a:picLocks noChangeAspect="1"/>
          </p:cNvPicPr>
          <p:nvPr/>
        </p:nvPicPr>
        <p:blipFill>
          <a:blip r:embed="rId9"/>
          <a:stretch>
            <a:fillRect/>
          </a:stretch>
        </p:blipFill>
        <p:spPr>
          <a:xfrm>
            <a:off x="0" y="0"/>
            <a:ext cx="9144000" cy="5143500"/>
          </a:xfrm>
          <a:prstGeom prst="rect">
            <a:avLst/>
          </a:prstGeom>
        </p:spPr>
      </p:pic>
      <p:sp>
        <p:nvSpPr>
          <p:cNvPr id="11" name="Text 0"/>
          <p:cNvSpPr txBox="1"/>
          <p:nvPr/>
        </p:nvSpPr>
        <p:spPr>
          <a:xfrm>
            <a:off x="8756650" y="4804800"/>
            <a:ext cx="387300" cy="738900"/>
          </a:xfrm>
          <a:prstGeom prst="rect">
            <a:avLst/>
          </a:prstGeom>
          <a:noFill/>
          <a:ln/>
        </p:spPr>
        <p:txBody>
          <a:bodyPr wrap="square" lIns="0" tIns="0" rIns="0" bIns="0" rtlCol="0" anchor="t"/>
          <a:lstStyle/>
          <a:p>
            <a:pPr algn="ctr" indent="0" marL="0">
              <a:lnSpc>
                <a:spcPct val="100000"/>
              </a:lnSpc>
              <a:buNone/>
            </a:pPr>
            <a:r>
              <a:rPr lang="en-US" sz="900" dirty="0">
                <a:solidFill>
                  <a:srgbClr val="FFFFFF"/>
                </a:solidFill>
                <a:latin typeface="Arial" pitchFamily="34" charset="0"/>
                <a:ea typeface="Arial" pitchFamily="34" charset="-122"/>
                <a:cs typeface="Arial" pitchFamily="34" charset="-120"/>
              </a:rPr>
              <a:t>15</a:t>
            </a:r>
            <a:endParaRPr lang="en-US" sz="900" dirty="0"/>
          </a:p>
        </p:txBody>
      </p:sp>
      <p:sp>
        <p:nvSpPr>
          <p:cNvPr id="12" name="Text 1"/>
          <p:cNvSpPr txBox="1"/>
          <p:nvPr/>
        </p:nvSpPr>
        <p:spPr>
          <a:xfrm>
            <a:off x="249300" y="139500"/>
            <a:ext cx="8587800" cy="936000"/>
          </a:xfrm>
          <a:prstGeom prst="rect">
            <a:avLst/>
          </a:prstGeom>
          <a:noFill/>
          <a:ln/>
        </p:spPr>
        <p:txBody>
          <a:bodyPr wrap="square" lIns="0" tIns="0" rIns="0" bIns="0" rtlCol="0" anchor="t"/>
          <a:lstStyle/>
          <a:p>
            <a:pPr algn="l" indent="0" marL="0">
              <a:lnSpc>
                <a:spcPct val="100000"/>
              </a:lnSpc>
              <a:buNone/>
            </a:pPr>
            <a:r>
              <a:rPr lang="en-US" sz="3400" b="1" dirty="0">
                <a:solidFill>
                  <a:srgbClr val="FFFFFF"/>
                </a:solidFill>
                <a:latin typeface="Arial" pitchFamily="34" charset="0"/>
                <a:ea typeface="Arial" pitchFamily="34" charset="-122"/>
                <a:cs typeface="Arial" pitchFamily="34" charset="-120"/>
              </a:rPr>
              <a:t>Где встречаются оба типа размножения
</a:t>
            </a:r>
            <a:endParaRPr lang="en-US" sz="3400" dirty="0"/>
          </a:p>
        </p:txBody>
      </p:sp>
      <p:sp>
        <p:nvSpPr>
          <p:cNvPr id="13" name="Text 2"/>
          <p:cNvSpPr txBox="1"/>
          <p:nvPr/>
        </p:nvSpPr>
        <p:spPr>
          <a:xfrm>
            <a:off x="1186800" y="1425350"/>
            <a:ext cx="3159900" cy="485100"/>
          </a:xfrm>
          <a:prstGeom prst="rect">
            <a:avLst/>
          </a:prstGeom>
          <a:noFill/>
          <a:ln/>
        </p:spPr>
        <p:txBody>
          <a:bodyPr wrap="square" lIns="0" tIns="0" rIns="0" bIns="0" rtlCol="0" anchor="ctr"/>
          <a:lstStyle/>
          <a:p>
            <a:pPr algn="l" indent="0" marL="0">
              <a:lnSpc>
                <a:spcPct val="100000"/>
              </a:lnSpc>
              <a:buNone/>
            </a:pPr>
            <a:r>
              <a:rPr lang="en-US" sz="1200" b="1" dirty="0">
                <a:solidFill>
                  <a:srgbClr val="FFFFFF"/>
                </a:solidFill>
                <a:latin typeface="Arial" pitchFamily="34" charset="0"/>
                <a:ea typeface="Arial" pitchFamily="34" charset="-122"/>
                <a:cs typeface="Arial" pitchFamily="34" charset="-120"/>
              </a:rPr>
              <a:t>Некоторые одноклеточные
</a:t>
            </a:r>
            <a:endParaRPr lang="en-US" sz="1200" dirty="0"/>
          </a:p>
        </p:txBody>
      </p:sp>
      <p:sp>
        <p:nvSpPr>
          <p:cNvPr id="14" name="Text 3"/>
          <p:cNvSpPr txBox="1"/>
          <p:nvPr/>
        </p:nvSpPr>
        <p:spPr>
          <a:xfrm>
            <a:off x="563450" y="2036350"/>
            <a:ext cx="3777000" cy="738900"/>
          </a:xfrm>
          <a:prstGeom prst="rect">
            <a:avLst/>
          </a:prstGeom>
          <a:noFill/>
          <a:ln/>
        </p:spPr>
        <p:txBody>
          <a:bodyPr wrap="square" lIns="0" tIns="0" rIns="0" bIns="0" rtlCol="0" anchor="t"/>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У отдельных простейших, например у эвглены, могут проявляться разные способы размножения. Это помогает организму сохраняться и в подходящей, и в изменчивой среде.
</a:t>
            </a:r>
            <a:endParaRPr lang="en-US" sz="1000" dirty="0"/>
          </a:p>
        </p:txBody>
      </p:sp>
      <p:sp>
        <p:nvSpPr>
          <p:cNvPr id="15" name="Text 4"/>
          <p:cNvSpPr txBox="1"/>
          <p:nvPr/>
        </p:nvSpPr>
        <p:spPr>
          <a:xfrm>
            <a:off x="5366475" y="3186800"/>
            <a:ext cx="3224700" cy="462600"/>
          </a:xfrm>
          <a:prstGeom prst="rect">
            <a:avLst/>
          </a:prstGeom>
          <a:noFill/>
          <a:ln/>
        </p:spPr>
        <p:txBody>
          <a:bodyPr wrap="square" lIns="0" tIns="0" rIns="0" bIns="0" rtlCol="0" anchor="ctr"/>
          <a:lstStyle/>
          <a:p>
            <a:pPr algn="l" indent="0" marL="0">
              <a:lnSpc>
                <a:spcPct val="100000"/>
              </a:lnSpc>
              <a:buNone/>
            </a:pPr>
            <a:r>
              <a:rPr lang="en-US" sz="1200" b="1" dirty="0">
                <a:solidFill>
                  <a:srgbClr val="FFFFFF"/>
                </a:solidFill>
                <a:latin typeface="Arial" pitchFamily="34" charset="0"/>
                <a:ea typeface="Arial" pitchFamily="34" charset="-122"/>
                <a:cs typeface="Arial" pitchFamily="34" charset="-120"/>
              </a:rPr>
              <a:t>Медузы
</a:t>
            </a:r>
            <a:endParaRPr lang="en-US" sz="1200" dirty="0"/>
          </a:p>
        </p:txBody>
      </p:sp>
      <p:sp>
        <p:nvSpPr>
          <p:cNvPr id="16" name="Text 5"/>
          <p:cNvSpPr txBox="1"/>
          <p:nvPr/>
        </p:nvSpPr>
        <p:spPr>
          <a:xfrm>
            <a:off x="4822500" y="3819850"/>
            <a:ext cx="3777000" cy="738900"/>
          </a:xfrm>
          <a:prstGeom prst="rect">
            <a:avLst/>
          </a:prstGeom>
          <a:noFill/>
          <a:ln/>
        </p:spPr>
        <p:txBody>
          <a:bodyPr wrap="square" lIns="0" tIns="0" rIns="0" bIns="0" rtlCol="0" anchor="t"/>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У медуз в жизненном цикле нередко сочетаются половая и бесполая стадии. Это делает их развитие более гибким и помогает успешнее расселяться в водной среде.
</a:t>
            </a:r>
            <a:endParaRPr lang="en-US" sz="1000" dirty="0"/>
          </a:p>
        </p:txBody>
      </p:sp>
      <p:sp>
        <p:nvSpPr>
          <p:cNvPr id="17" name="Text 6"/>
          <p:cNvSpPr txBox="1"/>
          <p:nvPr/>
        </p:nvSpPr>
        <p:spPr>
          <a:xfrm>
            <a:off x="5360950" y="1425350"/>
            <a:ext cx="3224700" cy="485100"/>
          </a:xfrm>
          <a:prstGeom prst="rect">
            <a:avLst/>
          </a:prstGeom>
          <a:noFill/>
          <a:ln/>
        </p:spPr>
        <p:txBody>
          <a:bodyPr wrap="square" lIns="0" tIns="0" rIns="0" bIns="0" rtlCol="0" anchor="ctr"/>
          <a:lstStyle/>
          <a:p>
            <a:pPr algn="l" indent="0" marL="0">
              <a:lnSpc>
                <a:spcPct val="100000"/>
              </a:lnSpc>
              <a:buNone/>
            </a:pPr>
            <a:r>
              <a:rPr lang="en-US" sz="1200" b="1" dirty="0">
                <a:solidFill>
                  <a:srgbClr val="4303F8"/>
                </a:solidFill>
                <a:latin typeface="Arial" pitchFamily="34" charset="0"/>
                <a:ea typeface="Arial" pitchFamily="34" charset="-122"/>
                <a:cs typeface="Arial" pitchFamily="34" charset="-120"/>
              </a:rPr>
              <a:t>Планарии
</a:t>
            </a:r>
            <a:endParaRPr lang="en-US" sz="1200" dirty="0"/>
          </a:p>
        </p:txBody>
      </p:sp>
      <p:sp>
        <p:nvSpPr>
          <p:cNvPr id="18" name="Text 7"/>
          <p:cNvSpPr txBox="1"/>
          <p:nvPr/>
        </p:nvSpPr>
        <p:spPr>
          <a:xfrm>
            <a:off x="4823525" y="2036350"/>
            <a:ext cx="3777000" cy="738900"/>
          </a:xfrm>
          <a:prstGeom prst="rect">
            <a:avLst/>
          </a:prstGeom>
          <a:noFill/>
          <a:ln/>
        </p:spPr>
        <p:txBody>
          <a:bodyPr wrap="square" lIns="0" tIns="0" rIns="0" bIns="0" rtlCol="0" anchor="t"/>
          <a:lstStyle/>
          <a:p>
            <a:pPr algn="l" indent="0" marL="0">
              <a:lnSpc>
                <a:spcPct val="115000"/>
              </a:lnSpc>
              <a:buNone/>
            </a:pPr>
            <a:r>
              <a:rPr lang="en-US" sz="1000" dirty="0">
                <a:solidFill>
                  <a:srgbClr val="3C05D9"/>
                </a:solidFill>
                <a:latin typeface="Arial" pitchFamily="34" charset="0"/>
                <a:ea typeface="Arial" pitchFamily="34" charset="-122"/>
                <a:cs typeface="Arial" pitchFamily="34" charset="-120"/>
              </a:rPr>
              <a:t>Планарии способны делиться на части, а затем восстанавливать недостающие части тела. В благоприятных условиях такой способ позволяет быстро увеличивать численность без поиска партнёра.
</a:t>
            </a:r>
            <a:endParaRPr lang="en-US" sz="1000" dirty="0"/>
          </a:p>
        </p:txBody>
      </p:sp>
      <p:sp>
        <p:nvSpPr>
          <p:cNvPr id="19" name="Text 8"/>
          <p:cNvSpPr txBox="1"/>
          <p:nvPr/>
        </p:nvSpPr>
        <p:spPr>
          <a:xfrm>
            <a:off x="1186900" y="3152400"/>
            <a:ext cx="3159900" cy="485100"/>
          </a:xfrm>
          <a:prstGeom prst="rect">
            <a:avLst/>
          </a:prstGeom>
          <a:noFill/>
          <a:ln/>
        </p:spPr>
        <p:txBody>
          <a:bodyPr wrap="square" lIns="0" tIns="0" rIns="0" bIns="0" rtlCol="0" anchor="ctr"/>
          <a:lstStyle/>
          <a:p>
            <a:pPr algn="l" indent="0" marL="0">
              <a:lnSpc>
                <a:spcPct val="100000"/>
              </a:lnSpc>
              <a:buNone/>
            </a:pPr>
            <a:r>
              <a:rPr lang="en-US" sz="1200" b="1" dirty="0">
                <a:solidFill>
                  <a:srgbClr val="4303F8"/>
                </a:solidFill>
                <a:latin typeface="Arial" pitchFamily="34" charset="0"/>
                <a:ea typeface="Arial" pitchFamily="34" charset="-122"/>
                <a:cs typeface="Arial" pitchFamily="34" charset="-120"/>
              </a:rPr>
              <a:t>Улитки-гермафродиты
</a:t>
            </a:r>
            <a:endParaRPr lang="en-US" sz="1200" dirty="0"/>
          </a:p>
        </p:txBody>
      </p:sp>
      <p:sp>
        <p:nvSpPr>
          <p:cNvPr id="20" name="Text 9"/>
          <p:cNvSpPr txBox="1"/>
          <p:nvPr/>
        </p:nvSpPr>
        <p:spPr>
          <a:xfrm>
            <a:off x="569550" y="3819850"/>
            <a:ext cx="3777000" cy="738900"/>
          </a:xfrm>
          <a:prstGeom prst="rect">
            <a:avLst/>
          </a:prstGeom>
          <a:noFill/>
          <a:ln/>
        </p:spPr>
        <p:txBody>
          <a:bodyPr wrap="square" lIns="0" tIns="0" rIns="0" bIns="0" rtlCol="0" anchor="t"/>
          <a:lstStyle/>
          <a:p>
            <a:pPr algn="l" indent="0" marL="0">
              <a:lnSpc>
                <a:spcPct val="115000"/>
              </a:lnSpc>
              <a:buNone/>
            </a:pPr>
            <a:r>
              <a:rPr lang="en-US" sz="1000" dirty="0">
                <a:solidFill>
                  <a:srgbClr val="3C05D9"/>
                </a:solidFill>
                <a:latin typeface="Arial" pitchFamily="34" charset="0"/>
                <a:ea typeface="Arial" pitchFamily="34" charset="-122"/>
                <a:cs typeface="Arial" pitchFamily="34" charset="-120"/>
              </a:rPr>
              <a:t>У некоторых улиток один организм может выполнять роль и самца, и самки. Это особенно полезно там, где партнёра трудно найти, а размножение нельзя откладывать.
</a:t>
            </a:r>
            <a:endParaRPr lang="en-US" sz="1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4303F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8756650" y="4804800"/>
            <a:ext cx="387300" cy="738900"/>
          </a:xfrm>
          <a:prstGeom prst="rect">
            <a:avLst/>
          </a:prstGeom>
          <a:noFill/>
          <a:ln/>
        </p:spPr>
        <p:txBody>
          <a:bodyPr wrap="square" lIns="0" tIns="0" rIns="0" bIns="0" rtlCol="0" anchor="t"/>
          <a:lstStyle/>
          <a:p>
            <a:pPr algn="ctr" indent="0" marL="0">
              <a:lnSpc>
                <a:spcPct val="100000"/>
              </a:lnSpc>
              <a:buNone/>
            </a:pPr>
            <a:r>
              <a:rPr lang="en-US" sz="900" dirty="0">
                <a:solidFill>
                  <a:srgbClr val="FFFFFF"/>
                </a:solidFill>
                <a:latin typeface="Arial" pitchFamily="34" charset="0"/>
                <a:ea typeface="Arial" pitchFamily="34" charset="-122"/>
                <a:cs typeface="Arial" pitchFamily="34" charset="-120"/>
              </a:rPr>
              <a:t>16</a:t>
            </a:r>
            <a:endParaRPr lang="en-US" sz="900" dirty="0"/>
          </a:p>
        </p:txBody>
      </p:sp>
      <p:sp>
        <p:nvSpPr>
          <p:cNvPr id="6" name="Text 1"/>
          <p:cNvSpPr txBox="1"/>
          <p:nvPr/>
        </p:nvSpPr>
        <p:spPr>
          <a:xfrm>
            <a:off x="249300" y="139500"/>
            <a:ext cx="8534700" cy="1180500"/>
          </a:xfrm>
          <a:prstGeom prst="rect">
            <a:avLst/>
          </a:prstGeom>
          <a:noFill/>
          <a:ln/>
        </p:spPr>
        <p:txBody>
          <a:bodyPr wrap="square" lIns="0" tIns="0" rIns="0" bIns="0" rtlCol="0" anchor="t"/>
          <a:lstStyle/>
          <a:p>
            <a:pPr algn="l" indent="0" marL="0">
              <a:lnSpc>
                <a:spcPct val="100000"/>
              </a:lnSpc>
              <a:buNone/>
            </a:pPr>
            <a:r>
              <a:rPr lang="en-US" sz="3400" b="1" dirty="0">
                <a:solidFill>
                  <a:srgbClr val="FFFFFF"/>
                </a:solidFill>
                <a:latin typeface="Arial" pitchFamily="34" charset="0"/>
                <a:ea typeface="Arial" pitchFamily="34" charset="-122"/>
                <a:cs typeface="Arial" pitchFamily="34" charset="-120"/>
              </a:rPr>
              <a:t>Как половое размножение влияет на эволюцию
</a:t>
            </a:r>
            <a:endParaRPr lang="en-US" sz="3400" dirty="0"/>
          </a:p>
        </p:txBody>
      </p:sp>
      <p:sp>
        <p:nvSpPr>
          <p:cNvPr id="7" name="Text 2"/>
          <p:cNvSpPr txBox="1"/>
          <p:nvPr/>
        </p:nvSpPr>
        <p:spPr>
          <a:xfrm>
            <a:off x="3179075" y="2224975"/>
            <a:ext cx="2657100" cy="1727100"/>
          </a:xfrm>
          <a:prstGeom prst="rect">
            <a:avLst/>
          </a:prstGeom>
          <a:noFill/>
          <a:ln/>
        </p:spPr>
        <p:txBody>
          <a:bodyPr wrap="square" lIns="0" tIns="0" rIns="0" bIns="0" rtlCol="0" anchor="t"/>
          <a:lstStyle/>
          <a:p>
            <a:pPr algn="l" indent="0" marL="0">
              <a:lnSpc>
                <a:spcPct val="100000"/>
              </a:lnSpc>
              <a:buNone/>
            </a:pPr>
            <a:r>
              <a:rPr lang="en-US" sz="1200" b="1" dirty="0">
                <a:solidFill>
                  <a:srgbClr val="FFFFFF"/>
                </a:solidFill>
                <a:latin typeface="Arial" pitchFamily="34" charset="0"/>
                <a:ea typeface="Arial" pitchFamily="34" charset="-122"/>
                <a:cs typeface="Arial" pitchFamily="34" charset="-120"/>
              </a:rPr>
              <a:t>Закрепление удачных признаков
</a:t>
            </a:r>
            <a:pPr algn="l" indent="0" marL="0">
              <a:lnSpc>
                <a:spcPct val="100000"/>
              </a:lnSpc>
              <a:buNone/>
            </a:pPr>
            <a:r>
              <a:rPr lang="en-US" sz="12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Если некоторые особенности помогают лучше выживать, такие особи чаще оставляют потомство. Полезные признаки постепенно становятся более распространёнными в популяции.
</a:t>
            </a:r>
            <a:endParaRPr lang="en-US" sz="1200" dirty="0"/>
          </a:p>
        </p:txBody>
      </p:sp>
      <p:sp>
        <p:nvSpPr>
          <p:cNvPr id="8" name="Text 3"/>
          <p:cNvSpPr txBox="1"/>
          <p:nvPr/>
        </p:nvSpPr>
        <p:spPr>
          <a:xfrm>
            <a:off x="6059325" y="2224975"/>
            <a:ext cx="2657100" cy="1727100"/>
          </a:xfrm>
          <a:prstGeom prst="rect">
            <a:avLst/>
          </a:prstGeom>
          <a:noFill/>
          <a:ln/>
        </p:spPr>
        <p:txBody>
          <a:bodyPr wrap="square" lIns="0" tIns="0" rIns="0" bIns="0" rtlCol="0" anchor="t"/>
          <a:lstStyle/>
          <a:p>
            <a:pPr algn="l" indent="0" marL="0">
              <a:lnSpc>
                <a:spcPct val="100000"/>
              </a:lnSpc>
              <a:buNone/>
            </a:pPr>
            <a:r>
              <a:rPr lang="en-US" sz="1200" b="1" dirty="0">
                <a:solidFill>
                  <a:srgbClr val="FFFFFF"/>
                </a:solidFill>
                <a:latin typeface="Arial" pitchFamily="34" charset="0"/>
                <a:ea typeface="Arial" pitchFamily="34" charset="-122"/>
                <a:cs typeface="Arial" pitchFamily="34" charset="-120"/>
              </a:rPr>
              <a:t>Рост устойчивости вида
</a:t>
            </a:r>
            <a:pPr algn="l" indent="0" marL="0">
              <a:lnSpc>
                <a:spcPct val="100000"/>
              </a:lnSpc>
              <a:buNone/>
            </a:pPr>
            <a:r>
              <a:rPr lang="en-US" sz="12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Разнообразная популяция легче переживает болезни, изменения климата и нехватку ресурсов. Поэтому половое размножение повышает шансы вида на длительное существование.
</a:t>
            </a:r>
            <a:endParaRPr lang="en-US" sz="1200" dirty="0"/>
          </a:p>
        </p:txBody>
      </p:sp>
      <p:sp>
        <p:nvSpPr>
          <p:cNvPr id="9" name="Text 4"/>
          <p:cNvSpPr txBox="1"/>
          <p:nvPr/>
        </p:nvSpPr>
        <p:spPr>
          <a:xfrm>
            <a:off x="292425" y="2224975"/>
            <a:ext cx="2657100" cy="1727100"/>
          </a:xfrm>
          <a:prstGeom prst="rect">
            <a:avLst/>
          </a:prstGeom>
          <a:noFill/>
          <a:ln/>
        </p:spPr>
        <p:txBody>
          <a:bodyPr wrap="square" lIns="0" tIns="0" rIns="0" bIns="0" rtlCol="0" anchor="t"/>
          <a:lstStyle/>
          <a:p>
            <a:pPr algn="l" indent="0" marL="0">
              <a:lnSpc>
                <a:spcPct val="100000"/>
              </a:lnSpc>
              <a:buNone/>
            </a:pPr>
            <a:r>
              <a:rPr lang="en-US" sz="1200" b="1" dirty="0">
                <a:solidFill>
                  <a:srgbClr val="FFFFFF"/>
                </a:solidFill>
                <a:latin typeface="Arial" pitchFamily="34" charset="0"/>
                <a:ea typeface="Arial" pitchFamily="34" charset="-122"/>
                <a:cs typeface="Arial" pitchFamily="34" charset="-120"/>
              </a:rPr>
              <a:t>Появление новых сочетаний генов
</a:t>
            </a:r>
            <a:pPr algn="l" indent="0" marL="0">
              <a:lnSpc>
                <a:spcPct val="100000"/>
              </a:lnSpc>
              <a:buNone/>
            </a:pPr>
            <a:r>
              <a:rPr lang="en-US" sz="12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При образовании гамет и их слиянии наследственная информация перемешивается. В результате у потомства появляются новые комбинации признаков, которых не было у родителей.
</a:t>
            </a:r>
            <a:endParaRPr lang="en-US" sz="12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249300" y="139500"/>
            <a:ext cx="8534700" cy="935100"/>
          </a:xfrm>
          <a:prstGeom prst="rect">
            <a:avLst/>
          </a:prstGeom>
          <a:noFill/>
          <a:ln/>
        </p:spPr>
        <p:txBody>
          <a:bodyPr wrap="square" lIns="0" tIns="0" rIns="0" bIns="0" rtlCol="0" anchor="t"/>
          <a:lstStyle/>
          <a:p>
            <a:pPr algn="l" indent="0" marL="0">
              <a:lnSpc>
                <a:spcPct val="100000"/>
              </a:lnSpc>
              <a:buNone/>
            </a:pPr>
            <a:r>
              <a:rPr lang="en-US" sz="3400" b="1" dirty="0">
                <a:solidFill>
                  <a:srgbClr val="4303F8"/>
                </a:solidFill>
                <a:latin typeface="Arial" pitchFamily="34" charset="0"/>
                <a:ea typeface="Arial" pitchFamily="34" charset="-122"/>
                <a:cs typeface="Arial" pitchFamily="34" charset="-120"/>
              </a:rPr>
              <a:t>Как условия среды влияют на выбор способа размножения
</a:t>
            </a:r>
            <a:endParaRPr lang="en-US" sz="3400" dirty="0"/>
          </a:p>
        </p:txBody>
      </p:sp>
      <p:sp>
        <p:nvSpPr>
          <p:cNvPr id="8" name="Text 1"/>
          <p:cNvSpPr txBox="1"/>
          <p:nvPr/>
        </p:nvSpPr>
        <p:spPr>
          <a:xfrm>
            <a:off x="8756650" y="4804800"/>
            <a:ext cx="387300" cy="738900"/>
          </a:xfrm>
          <a:prstGeom prst="rect">
            <a:avLst/>
          </a:prstGeom>
          <a:noFill/>
          <a:ln/>
        </p:spPr>
        <p:txBody>
          <a:bodyPr wrap="square" lIns="0" tIns="0" rIns="0" bIns="0" rtlCol="0" anchor="t"/>
          <a:lstStyle/>
          <a:p>
            <a:pPr algn="ctr" indent="0" marL="0">
              <a:lnSpc>
                <a:spcPct val="100000"/>
              </a:lnSpc>
              <a:buNone/>
            </a:pPr>
            <a:r>
              <a:rPr lang="en-US" sz="900" dirty="0">
                <a:solidFill>
                  <a:srgbClr val="4303F8"/>
                </a:solidFill>
                <a:latin typeface="Arial" pitchFamily="34" charset="0"/>
                <a:ea typeface="Arial" pitchFamily="34" charset="-122"/>
                <a:cs typeface="Arial" pitchFamily="34" charset="-120"/>
              </a:rPr>
              <a:t>17</a:t>
            </a:r>
            <a:endParaRPr lang="en-US" sz="900" dirty="0"/>
          </a:p>
        </p:txBody>
      </p:sp>
      <p:sp>
        <p:nvSpPr>
          <p:cNvPr id="9" name="Text 2"/>
          <p:cNvSpPr txBox="1"/>
          <p:nvPr/>
        </p:nvSpPr>
        <p:spPr>
          <a:xfrm>
            <a:off x="985000" y="1681150"/>
            <a:ext cx="3344100" cy="982200"/>
          </a:xfrm>
          <a:prstGeom prst="rect">
            <a:avLst/>
          </a:prstGeom>
          <a:noFill/>
          <a:ln/>
        </p:spPr>
        <p:txBody>
          <a:bodyPr wrap="square" lIns="0" tIns="0" rIns="0" bIns="0" rtlCol="0" anchor="t"/>
          <a:lstStyle/>
          <a:p>
            <a:pPr algn="l" indent="0" marL="0">
              <a:lnSpc>
                <a:spcPct val="115000"/>
              </a:lnSpc>
              <a:buNone/>
            </a:pPr>
            <a:r>
              <a:rPr lang="en-US" sz="1100" dirty="0">
                <a:solidFill>
                  <a:srgbClr val="FFFFFF"/>
                </a:solidFill>
                <a:latin typeface="Arial" pitchFamily="34" charset="0"/>
                <a:ea typeface="Arial" pitchFamily="34" charset="-122"/>
                <a:cs typeface="Arial" pitchFamily="34" charset="-120"/>
              </a:rPr>
              <a:t>В быстро меняющейся или неблагоприятной среде выгодно бесполое размножение, потому что оно позволяет за короткое время резко увеличить численность и быстро занять свободное пространство.
</a:t>
            </a:r>
            <a:endParaRPr lang="en-US" sz="1100" dirty="0"/>
          </a:p>
        </p:txBody>
      </p:sp>
      <p:sp>
        <p:nvSpPr>
          <p:cNvPr id="10" name="Text 3"/>
          <p:cNvSpPr txBox="1"/>
          <p:nvPr/>
        </p:nvSpPr>
        <p:spPr>
          <a:xfrm>
            <a:off x="5158125" y="1681150"/>
            <a:ext cx="3344100" cy="982200"/>
          </a:xfrm>
          <a:prstGeom prst="rect">
            <a:avLst/>
          </a:prstGeom>
          <a:noFill/>
          <a:ln/>
        </p:spPr>
        <p:txBody>
          <a:bodyPr wrap="square" lIns="0" tIns="0" rIns="0" bIns="0" rtlCol="0" anchor="t"/>
          <a:lstStyle/>
          <a:p>
            <a:pPr algn="l" indent="0" marL="0">
              <a:lnSpc>
                <a:spcPct val="115000"/>
              </a:lnSpc>
              <a:buNone/>
            </a:pPr>
            <a:r>
              <a:rPr lang="en-US" sz="1100" dirty="0">
                <a:solidFill>
                  <a:srgbClr val="FFFFFF"/>
                </a:solidFill>
                <a:latin typeface="Arial" pitchFamily="34" charset="0"/>
                <a:ea typeface="Arial" pitchFamily="34" charset="-122"/>
                <a:cs typeface="Arial" pitchFamily="34" charset="-120"/>
              </a:rPr>
              <a:t>В стабильной среде половое размножение оказывается полезнее: оно создаёт разнообразных потомков, а значит, повышает вероятность того, что часть особей переживёт будущие изменения.
</a:t>
            </a:r>
            <a:endParaRPr lang="en-US" sz="1100" dirty="0"/>
          </a:p>
        </p:txBody>
      </p:sp>
      <p:sp>
        <p:nvSpPr>
          <p:cNvPr id="11" name="Text 4"/>
          <p:cNvSpPr txBox="1"/>
          <p:nvPr/>
        </p:nvSpPr>
        <p:spPr>
          <a:xfrm>
            <a:off x="985000" y="3293075"/>
            <a:ext cx="3344100" cy="982200"/>
          </a:xfrm>
          <a:prstGeom prst="rect">
            <a:avLst/>
          </a:prstGeom>
          <a:noFill/>
          <a:ln/>
        </p:spPr>
        <p:txBody>
          <a:bodyPr wrap="square" lIns="0" tIns="0" rIns="0" bIns="0" rtlCol="0" anchor="t"/>
          <a:lstStyle/>
          <a:p>
            <a:pPr algn="l" indent="0" marL="0">
              <a:lnSpc>
                <a:spcPct val="115000"/>
              </a:lnSpc>
              <a:buNone/>
            </a:pPr>
            <a:r>
              <a:rPr lang="en-US" sz="1100" dirty="0">
                <a:solidFill>
                  <a:srgbClr val="FFFFFF"/>
                </a:solidFill>
                <a:latin typeface="Arial" pitchFamily="34" charset="0"/>
                <a:ea typeface="Arial" pitchFamily="34" charset="-122"/>
                <a:cs typeface="Arial" pitchFamily="34" charset="-120"/>
              </a:rPr>
              <a:t>У многих организмов выбор способа размножения зависит не только от вида, но и от конкретных условий: наличия партнёра, количества ресурсов, температуры и опасности для потомства.
</a:t>
            </a:r>
            <a:endParaRPr lang="en-US" sz="11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249300" y="1525768"/>
            <a:ext cx="4335600" cy="3446463"/>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8756650" y="4804800"/>
            <a:ext cx="387300" cy="738900"/>
          </a:xfrm>
          <a:prstGeom prst="rect">
            <a:avLst/>
          </a:prstGeom>
          <a:noFill/>
          <a:ln/>
        </p:spPr>
        <p:txBody>
          <a:bodyPr wrap="square" lIns="0" tIns="0" rIns="0" bIns="0" rtlCol="0" anchor="t"/>
          <a:lstStyle/>
          <a:p>
            <a:pPr algn="ctr" indent="0" marL="0">
              <a:lnSpc>
                <a:spcPct val="100000"/>
              </a:lnSpc>
              <a:buNone/>
            </a:pPr>
            <a:r>
              <a:rPr lang="en-US" sz="900" dirty="0">
                <a:solidFill>
                  <a:srgbClr val="4303F8"/>
                </a:solidFill>
                <a:latin typeface="Arial" pitchFamily="34" charset="0"/>
                <a:ea typeface="Arial" pitchFamily="34" charset="-122"/>
                <a:cs typeface="Arial" pitchFamily="34" charset="-120"/>
              </a:rPr>
              <a:t>18</a:t>
            </a:r>
            <a:endParaRPr lang="en-US" sz="900" dirty="0"/>
          </a:p>
        </p:txBody>
      </p:sp>
      <p:sp>
        <p:nvSpPr>
          <p:cNvPr id="8" name="Text 1"/>
          <p:cNvSpPr txBox="1"/>
          <p:nvPr/>
        </p:nvSpPr>
        <p:spPr>
          <a:xfrm>
            <a:off x="4977100" y="1237163"/>
            <a:ext cx="3850500" cy="1385700"/>
          </a:xfrm>
          <a:prstGeom prst="rect">
            <a:avLst/>
          </a:prstGeom>
          <a:noFill/>
          <a:ln/>
        </p:spPr>
        <p:txBody>
          <a:bodyPr wrap="square" lIns="0" tIns="0" rIns="0" bIns="0" rtlCol="0" anchor="t"/>
          <a:lstStyle/>
          <a:p>
            <a:pPr algn="l" indent="0" marL="0">
              <a:lnSpc>
                <a:spcPct val="100000"/>
              </a:lnSpc>
              <a:buNone/>
            </a:pPr>
            <a:r>
              <a:rPr lang="en-US" sz="1300" b="1" dirty="0">
                <a:solidFill>
                  <a:srgbClr val="4303F8"/>
                </a:solidFill>
                <a:latin typeface="Arial" pitchFamily="34" charset="0"/>
                <a:ea typeface="Arial" pitchFamily="34" charset="-122"/>
                <a:cs typeface="Arial" pitchFamily="34" charset="-120"/>
              </a:rPr>
              <a:t>Внутриутробное развитие
</a:t>
            </a:r>
            <a:pPr algn="l" indent="0" marL="0">
              <a:lnSpc>
                <a:spcPct val="100000"/>
              </a:lnSpc>
              <a:buNone/>
            </a:pPr>
            <a:r>
              <a:rPr lang="en-US" sz="1300" b="1" dirty="0">
                <a:solidFill>
                  <a:srgbClr val="4303F8"/>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4303F8"/>
                </a:solidFill>
                <a:latin typeface="Arial" pitchFamily="34" charset="0"/>
                <a:ea typeface="Arial" pitchFamily="34" charset="-122"/>
                <a:cs typeface="Arial" pitchFamily="34" charset="-120"/>
              </a:rPr>
              <a:t>Человек размножается только половым путём, а развитие ребёнка начинается после оплодотворения. Около девяти месяцев плод растёт в организме матери, постепенно формируя органы, ткани и системы.
</a:t>
            </a:r>
            <a:endParaRPr lang="en-US" sz="1300" dirty="0"/>
          </a:p>
        </p:txBody>
      </p:sp>
      <p:sp>
        <p:nvSpPr>
          <p:cNvPr id="9" name="Text 2"/>
          <p:cNvSpPr txBox="1"/>
          <p:nvPr/>
        </p:nvSpPr>
        <p:spPr>
          <a:xfrm>
            <a:off x="249300" y="139500"/>
            <a:ext cx="4129200" cy="1385700"/>
          </a:xfrm>
          <a:prstGeom prst="rect">
            <a:avLst/>
          </a:prstGeom>
          <a:noFill/>
          <a:ln/>
        </p:spPr>
        <p:txBody>
          <a:bodyPr wrap="square" lIns="0" tIns="0" rIns="0" bIns="0" rtlCol="0" anchor="t"/>
          <a:lstStyle/>
          <a:p>
            <a:pPr algn="l" indent="0" marL="0">
              <a:lnSpc>
                <a:spcPct val="100000"/>
              </a:lnSpc>
              <a:buNone/>
            </a:pPr>
            <a:r>
              <a:rPr lang="en-US" sz="2799" b="1" dirty="0">
                <a:solidFill>
                  <a:srgbClr val="4303F8"/>
                </a:solidFill>
                <a:latin typeface="Arial" pitchFamily="34" charset="0"/>
                <a:ea typeface="Arial" pitchFamily="34" charset="-122"/>
                <a:cs typeface="Arial" pitchFamily="34" charset="-120"/>
              </a:rPr>
              <a:t>Размножение человека: особенности и значение
</a:t>
            </a:r>
            <a:endParaRPr lang="en-US" sz="2799" dirty="0"/>
          </a:p>
        </p:txBody>
      </p:sp>
      <p:sp>
        <p:nvSpPr>
          <p:cNvPr id="10" name="Text 3"/>
          <p:cNvSpPr txBox="1"/>
          <p:nvPr/>
        </p:nvSpPr>
        <p:spPr>
          <a:xfrm>
            <a:off x="4977100" y="3055588"/>
            <a:ext cx="3850500" cy="1385700"/>
          </a:xfrm>
          <a:prstGeom prst="rect">
            <a:avLst/>
          </a:prstGeom>
          <a:noFill/>
          <a:ln/>
        </p:spPr>
        <p:txBody>
          <a:bodyPr wrap="square" lIns="0" tIns="0" rIns="0" bIns="0" rtlCol="0" anchor="t"/>
          <a:lstStyle/>
          <a:p>
            <a:pPr algn="l" indent="0" marL="0">
              <a:lnSpc>
                <a:spcPct val="100000"/>
              </a:lnSpc>
              <a:buNone/>
            </a:pPr>
            <a:r>
              <a:rPr lang="en-US" sz="1300" b="1" dirty="0">
                <a:solidFill>
                  <a:srgbClr val="4303F8"/>
                </a:solidFill>
                <a:latin typeface="Arial" pitchFamily="34" charset="0"/>
                <a:ea typeface="Arial" pitchFamily="34" charset="-122"/>
                <a:cs typeface="Arial" pitchFamily="34" charset="-120"/>
              </a:rPr>
              <a:t>Роль семьи и общества
</a:t>
            </a:r>
            <a:pPr algn="l" indent="0" marL="0">
              <a:lnSpc>
                <a:spcPct val="100000"/>
              </a:lnSpc>
              <a:buNone/>
            </a:pPr>
            <a:r>
              <a:rPr lang="en-US" sz="1300" b="1" dirty="0">
                <a:solidFill>
                  <a:srgbClr val="4303F8"/>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4303F8"/>
                </a:solidFill>
                <a:latin typeface="Arial" pitchFamily="34" charset="0"/>
                <a:ea typeface="Arial" pitchFamily="34" charset="-122"/>
                <a:cs typeface="Arial" pitchFamily="34" charset="-120"/>
              </a:rPr>
              <a:t>После рождения ребёнку нужны забота, питание и безопасность. Поэтому в жизни человека большое значение имеют семья, медицинская помощь и культурные традиции, поддерживающие развитие нового поколения.
</a:t>
            </a:r>
            <a:endParaRPr lang="en-US" sz="13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378807" y="953812"/>
            <a:ext cx="2623497" cy="1947126"/>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3253245" y="953812"/>
            <a:ext cx="2623497" cy="1947126"/>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6127670" y="953812"/>
            <a:ext cx="2623497" cy="1947126"/>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8756650" y="4804800"/>
            <a:ext cx="387300" cy="738900"/>
          </a:xfrm>
          <a:prstGeom prst="rect">
            <a:avLst/>
          </a:prstGeom>
          <a:noFill/>
          <a:ln/>
        </p:spPr>
        <p:txBody>
          <a:bodyPr wrap="square" lIns="0" tIns="0" rIns="0" bIns="0" rtlCol="0" anchor="t"/>
          <a:lstStyle/>
          <a:p>
            <a:pPr algn="ctr" indent="0" marL="0">
              <a:lnSpc>
                <a:spcPct val="100000"/>
              </a:lnSpc>
              <a:buNone/>
            </a:pPr>
            <a:r>
              <a:rPr lang="en-US" sz="900" dirty="0">
                <a:solidFill>
                  <a:srgbClr val="4303F7"/>
                </a:solidFill>
                <a:latin typeface="Arial" pitchFamily="34" charset="0"/>
                <a:ea typeface="Arial" pitchFamily="34" charset="-122"/>
                <a:cs typeface="Arial" pitchFamily="34" charset="-120"/>
              </a:rPr>
              <a:t>19</a:t>
            </a:r>
            <a:endParaRPr lang="en-US" sz="900" dirty="0"/>
          </a:p>
        </p:txBody>
      </p:sp>
      <p:sp>
        <p:nvSpPr>
          <p:cNvPr id="9" name="Text 1"/>
          <p:cNvSpPr txBox="1"/>
          <p:nvPr/>
        </p:nvSpPr>
        <p:spPr>
          <a:xfrm>
            <a:off x="378825" y="162025"/>
            <a:ext cx="8377800" cy="523200"/>
          </a:xfrm>
          <a:prstGeom prst="rect">
            <a:avLst/>
          </a:prstGeom>
          <a:noFill/>
          <a:ln/>
        </p:spPr>
        <p:txBody>
          <a:bodyPr wrap="square" lIns="0" tIns="0" rIns="0" bIns="0" rtlCol="0" anchor="t"/>
          <a:lstStyle/>
          <a:p>
            <a:pPr algn="l" indent="0" marL="0">
              <a:lnSpc>
                <a:spcPct val="100000"/>
              </a:lnSpc>
              <a:buNone/>
            </a:pPr>
            <a:r>
              <a:rPr lang="en-US" sz="2059" b="1" dirty="0">
                <a:solidFill>
                  <a:srgbClr val="4303F8"/>
                </a:solidFill>
                <a:latin typeface="Arial" pitchFamily="34" charset="0"/>
                <a:ea typeface="Arial" pitchFamily="34" charset="-122"/>
                <a:cs typeface="Arial" pitchFamily="34" charset="-120"/>
              </a:rPr>
              <a:t>Как размножаются насекомые: яйца, личинки и высокая плодовитость
</a:t>
            </a:r>
            <a:endParaRPr lang="en-US" sz="2059" dirty="0"/>
          </a:p>
        </p:txBody>
      </p:sp>
      <p:sp>
        <p:nvSpPr>
          <p:cNvPr id="10" name="Text 2"/>
          <p:cNvSpPr txBox="1"/>
          <p:nvPr/>
        </p:nvSpPr>
        <p:spPr>
          <a:xfrm>
            <a:off x="378807" y="2991850"/>
            <a:ext cx="2625604" cy="415200"/>
          </a:xfrm>
          <a:prstGeom prst="rect">
            <a:avLst/>
          </a:prstGeom>
          <a:noFill/>
          <a:ln/>
        </p:spPr>
        <p:txBody>
          <a:bodyPr wrap="square" lIns="0" tIns="0" rIns="0" bIns="0" rtlCol="0" anchor="t"/>
          <a:lstStyle/>
          <a:p>
            <a:pPr algn="ctr" indent="0" marL="0">
              <a:lnSpc>
                <a:spcPct val="100000"/>
              </a:lnSpc>
              <a:buNone/>
            </a:pPr>
            <a:r>
              <a:rPr lang="en-US" sz="1400" b="1" dirty="0">
                <a:solidFill>
                  <a:srgbClr val="4303F7"/>
                </a:solidFill>
                <a:latin typeface="Arial" pitchFamily="34" charset="0"/>
                <a:ea typeface="Arial" pitchFamily="34" charset="-122"/>
                <a:cs typeface="Arial" pitchFamily="34" charset="-120"/>
              </a:rPr>
              <a:t>Яйца в защищённом месте
</a:t>
            </a:r>
            <a:endParaRPr lang="en-US" sz="1400" dirty="0"/>
          </a:p>
        </p:txBody>
      </p:sp>
      <p:sp>
        <p:nvSpPr>
          <p:cNvPr id="11" name="Text 3"/>
          <p:cNvSpPr txBox="1"/>
          <p:nvPr/>
        </p:nvSpPr>
        <p:spPr>
          <a:xfrm>
            <a:off x="378807" y="3551900"/>
            <a:ext cx="2625604" cy="1101300"/>
          </a:xfrm>
          <a:prstGeom prst="rect">
            <a:avLst/>
          </a:prstGeom>
          <a:noFill/>
          <a:ln/>
        </p:spPr>
        <p:txBody>
          <a:bodyPr wrap="square" lIns="0" tIns="0" rIns="0" bIns="0" rtlCol="0" anchor="t"/>
          <a:lstStyle/>
          <a:p>
            <a:pPr algn="ctr" indent="0" marL="0">
              <a:lnSpc>
                <a:spcPct val="100000"/>
              </a:lnSpc>
              <a:buNone/>
            </a:pPr>
            <a:r>
              <a:rPr lang="en-US" sz="1120" dirty="0">
                <a:solidFill>
                  <a:srgbClr val="4303F7"/>
                </a:solidFill>
                <a:latin typeface="Arial" pitchFamily="34" charset="0"/>
                <a:ea typeface="Arial" pitchFamily="34" charset="-122"/>
                <a:cs typeface="Arial" pitchFamily="34" charset="-120"/>
              </a:rPr>
              <a:t>Многие насекомые, например муравьи, бабочки и комары, откладывают яйца там, где потомству будет безопаснее развиваться. Из яиц выходят личинки, которые сразу начинают расти и искать пищу. Такой способ помогает виду быстро увеличивать численность.
</a:t>
            </a:r>
            <a:endParaRPr lang="en-US" sz="1120" dirty="0"/>
          </a:p>
        </p:txBody>
      </p:sp>
      <p:sp>
        <p:nvSpPr>
          <p:cNvPr id="12" name="Text 4"/>
          <p:cNvSpPr txBox="1"/>
          <p:nvPr/>
        </p:nvSpPr>
        <p:spPr>
          <a:xfrm>
            <a:off x="3253245" y="2991850"/>
            <a:ext cx="2625604" cy="415200"/>
          </a:xfrm>
          <a:prstGeom prst="rect">
            <a:avLst/>
          </a:prstGeom>
          <a:noFill/>
          <a:ln/>
        </p:spPr>
        <p:txBody>
          <a:bodyPr wrap="square" lIns="0" tIns="0" rIns="0" bIns="0" rtlCol="0" anchor="t"/>
          <a:lstStyle/>
          <a:p>
            <a:pPr algn="ctr" indent="0" marL="0">
              <a:lnSpc>
                <a:spcPct val="100000"/>
              </a:lnSpc>
              <a:buNone/>
            </a:pPr>
            <a:r>
              <a:rPr lang="en-US" sz="1400" b="1" dirty="0">
                <a:solidFill>
                  <a:srgbClr val="4303F7"/>
                </a:solidFill>
                <a:latin typeface="Arial" pitchFamily="34" charset="0"/>
                <a:ea typeface="Arial" pitchFamily="34" charset="-122"/>
                <a:cs typeface="Arial" pitchFamily="34" charset="-120"/>
              </a:rPr>
              <a:t>Живорождение у некоторых видов
</a:t>
            </a:r>
            <a:endParaRPr lang="en-US" sz="1400" dirty="0"/>
          </a:p>
        </p:txBody>
      </p:sp>
      <p:sp>
        <p:nvSpPr>
          <p:cNvPr id="13" name="Text 5"/>
          <p:cNvSpPr txBox="1"/>
          <p:nvPr/>
        </p:nvSpPr>
        <p:spPr>
          <a:xfrm>
            <a:off x="3253245" y="3551900"/>
            <a:ext cx="2625604" cy="1101300"/>
          </a:xfrm>
          <a:prstGeom prst="rect">
            <a:avLst/>
          </a:prstGeom>
          <a:noFill/>
          <a:ln/>
        </p:spPr>
        <p:txBody>
          <a:bodyPr wrap="square" lIns="0" tIns="0" rIns="0" bIns="0" rtlCol="0" anchor="t"/>
          <a:lstStyle/>
          <a:p>
            <a:pPr algn="ctr" indent="0" marL="0">
              <a:lnSpc>
                <a:spcPct val="100000"/>
              </a:lnSpc>
              <a:buNone/>
            </a:pPr>
            <a:r>
              <a:rPr lang="en-US" sz="1200" dirty="0">
                <a:solidFill>
                  <a:srgbClr val="4303F7"/>
                </a:solidFill>
                <a:latin typeface="Arial" pitchFamily="34" charset="0"/>
                <a:ea typeface="Arial" pitchFamily="34" charset="-122"/>
                <a:cs typeface="Arial" pitchFamily="34" charset="-120"/>
              </a:rPr>
              <a:t>Не все насекомые развиваются только из яиц. У отдельных видов, например у некоторых мух, потомство появляется на свет живым. Это повышает шансы молодых особей выжить в среде, где яйца могли бы погибнуть.
</a:t>
            </a:r>
            <a:endParaRPr lang="en-US" sz="1200" dirty="0"/>
          </a:p>
        </p:txBody>
      </p:sp>
      <p:sp>
        <p:nvSpPr>
          <p:cNvPr id="14" name="Text 6"/>
          <p:cNvSpPr txBox="1"/>
          <p:nvPr/>
        </p:nvSpPr>
        <p:spPr>
          <a:xfrm>
            <a:off x="6127670" y="2991850"/>
            <a:ext cx="2625604" cy="415200"/>
          </a:xfrm>
          <a:prstGeom prst="rect">
            <a:avLst/>
          </a:prstGeom>
          <a:noFill/>
          <a:ln/>
        </p:spPr>
        <p:txBody>
          <a:bodyPr wrap="square" lIns="0" tIns="0" rIns="0" bIns="0" rtlCol="0" anchor="t"/>
          <a:lstStyle/>
          <a:p>
            <a:pPr algn="ctr" indent="0" marL="0">
              <a:lnSpc>
                <a:spcPct val="100000"/>
              </a:lnSpc>
              <a:buNone/>
            </a:pPr>
            <a:r>
              <a:rPr lang="en-US" sz="1400" b="1" dirty="0">
                <a:solidFill>
                  <a:srgbClr val="4303F7"/>
                </a:solidFill>
                <a:latin typeface="Arial" pitchFamily="34" charset="0"/>
                <a:ea typeface="Arial" pitchFamily="34" charset="-122"/>
                <a:cs typeface="Arial" pitchFamily="34" charset="-120"/>
              </a:rPr>
              <a:t>Почему насекомых так много
</a:t>
            </a:r>
            <a:endParaRPr lang="en-US" sz="1400" dirty="0"/>
          </a:p>
        </p:txBody>
      </p:sp>
      <p:sp>
        <p:nvSpPr>
          <p:cNvPr id="15" name="Text 7"/>
          <p:cNvSpPr txBox="1"/>
          <p:nvPr/>
        </p:nvSpPr>
        <p:spPr>
          <a:xfrm>
            <a:off x="6127670" y="3551900"/>
            <a:ext cx="2625604" cy="1101300"/>
          </a:xfrm>
          <a:prstGeom prst="rect">
            <a:avLst/>
          </a:prstGeom>
          <a:noFill/>
          <a:ln/>
        </p:spPr>
        <p:txBody>
          <a:bodyPr wrap="square" lIns="0" tIns="0" rIns="0" bIns="0" rtlCol="0" anchor="t"/>
          <a:lstStyle/>
          <a:p>
            <a:pPr algn="ctr" indent="0" marL="0">
              <a:lnSpc>
                <a:spcPct val="100000"/>
              </a:lnSpc>
              <a:buNone/>
            </a:pPr>
            <a:r>
              <a:rPr lang="en-US" sz="1200" dirty="0">
                <a:solidFill>
                  <a:srgbClr val="4303F7"/>
                </a:solidFill>
                <a:latin typeface="Arial" pitchFamily="34" charset="0"/>
                <a:ea typeface="Arial" pitchFamily="34" charset="-122"/>
                <a:cs typeface="Arial" pitchFamily="34" charset="-120"/>
              </a:rPr>
              <a:t>У насекомых очень высокая плодовитость: одна самка может отложить тысячи яиц за раз. Даже если выживает лишь часть потомства, этого достаточно для быстрого расселения и освоения новых территорий.
</a:t>
            </a:r>
            <a:endParaRPr lang="en-US" sz="12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4710425" y="639650"/>
            <a:ext cx="3743100" cy="3932400"/>
          </a:xfrm>
          <a:prstGeom prst="rect">
            <a:avLst/>
          </a:prstGeom>
          <a:noFill/>
          <a:ln/>
        </p:spPr>
        <p:txBody>
          <a:bodyPr wrap="square" lIns="0" tIns="0" rIns="0" bIns="0" rtlCol="0" anchor="t"/>
          <a:lstStyle/>
          <a:p>
            <a:pPr algn="l" indent="0" marL="0">
              <a:lnSpc>
                <a:spcPct val="100000"/>
              </a:lnSpc>
              <a:buNone/>
            </a:pPr>
            <a:r>
              <a:rPr lang="en-US" sz="3400" b="1" dirty="0">
                <a:solidFill>
                  <a:srgbClr val="F238A7"/>
                </a:solidFill>
                <a:latin typeface="Arial" pitchFamily="34" charset="0"/>
                <a:ea typeface="Arial" pitchFamily="34" charset="-122"/>
                <a:cs typeface="Arial" pitchFamily="34" charset="-120"/>
              </a:rPr>
              <a:t>Размножение — основа жизни и разнообразия
</a:t>
            </a:r>
            <a:pPr algn="l" indent="0" marL="0">
              <a:lnSpc>
                <a:spcPct val="100000"/>
              </a:lnSpc>
              <a:buNone/>
            </a:pPr>
            <a:r>
              <a:rPr lang="en-US" sz="3400" b="1" dirty="0">
                <a:solidFill>
                  <a:srgbClr val="F238A7"/>
                </a:solidFill>
                <a:latin typeface="Arial" pitchFamily="34" charset="0"/>
                <a:ea typeface="Arial" pitchFamily="34" charset="-122"/>
                <a:cs typeface="Arial" pitchFamily="34" charset="-120"/>
              </a:rPr>
              <a:t>
</a:t>
            </a:r>
            <a:pPr algn="l" indent="0" marL="0">
              <a:lnSpc>
                <a:spcPct val="100000"/>
              </a:lnSpc>
              <a:buNone/>
            </a:pPr>
            <a:r>
              <a:rPr lang="en-US" sz="1400" dirty="0">
                <a:solidFill>
                  <a:srgbClr val="F238A7"/>
                </a:solidFill>
                <a:latin typeface="Arial" pitchFamily="34" charset="0"/>
                <a:ea typeface="Arial" pitchFamily="34" charset="-122"/>
                <a:cs typeface="Arial" pitchFamily="34" charset="-120"/>
              </a:rPr>
              <a:t>Размножение поддерживает существование видов: бесполое ускоряет расселение, а половое создаёт наследственное разнообразие. Понимание этих процессов важно для биологии, экологии и современных технологий.
</a:t>
            </a:r>
            <a:endParaRPr lang="en-US" sz="34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2026-05-09T17:06:12Z</dcterms:created>
  <dcterms:modified xsi:type="dcterms:W3CDTF">2026-05-09T17:06:12Z</dcterms:modified>
</cp:coreProperties>
</file>